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2"/>
  </p:notesMasterIdLst>
  <p:handoutMasterIdLst>
    <p:handoutMasterId r:id="rId93"/>
  </p:handoutMasterIdLst>
  <p:sldIdLst>
    <p:sldId id="256" r:id="rId2"/>
    <p:sldId id="339" r:id="rId3"/>
    <p:sldId id="346" r:id="rId4"/>
    <p:sldId id="347" r:id="rId5"/>
    <p:sldId id="348" r:id="rId6"/>
    <p:sldId id="349" r:id="rId7"/>
    <p:sldId id="350" r:id="rId8"/>
    <p:sldId id="351" r:id="rId9"/>
    <p:sldId id="353" r:id="rId10"/>
    <p:sldId id="364" r:id="rId11"/>
    <p:sldId id="365" r:id="rId12"/>
    <p:sldId id="355" r:id="rId13"/>
    <p:sldId id="356" r:id="rId14"/>
    <p:sldId id="358" r:id="rId15"/>
    <p:sldId id="360" r:id="rId16"/>
    <p:sldId id="361" r:id="rId17"/>
    <p:sldId id="362" r:id="rId18"/>
    <p:sldId id="359" r:id="rId19"/>
    <p:sldId id="363" r:id="rId20"/>
    <p:sldId id="366" r:id="rId21"/>
    <p:sldId id="367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378" r:id="rId33"/>
    <p:sldId id="379" r:id="rId34"/>
    <p:sldId id="380" r:id="rId35"/>
    <p:sldId id="381" r:id="rId36"/>
    <p:sldId id="382" r:id="rId37"/>
    <p:sldId id="383" r:id="rId38"/>
    <p:sldId id="384" r:id="rId39"/>
    <p:sldId id="385" r:id="rId40"/>
    <p:sldId id="386" r:id="rId41"/>
    <p:sldId id="387" r:id="rId42"/>
    <p:sldId id="388" r:id="rId43"/>
    <p:sldId id="389" r:id="rId44"/>
    <p:sldId id="390" r:id="rId45"/>
    <p:sldId id="391" r:id="rId46"/>
    <p:sldId id="392" r:id="rId47"/>
    <p:sldId id="393" r:id="rId48"/>
    <p:sldId id="394" r:id="rId49"/>
    <p:sldId id="395" r:id="rId50"/>
    <p:sldId id="396" r:id="rId51"/>
    <p:sldId id="397" r:id="rId52"/>
    <p:sldId id="398" r:id="rId53"/>
    <p:sldId id="399" r:id="rId54"/>
    <p:sldId id="400" r:id="rId55"/>
    <p:sldId id="401" r:id="rId56"/>
    <p:sldId id="402" r:id="rId57"/>
    <p:sldId id="403" r:id="rId58"/>
    <p:sldId id="404" r:id="rId59"/>
    <p:sldId id="405" r:id="rId60"/>
    <p:sldId id="406" r:id="rId61"/>
    <p:sldId id="407" r:id="rId62"/>
    <p:sldId id="408" r:id="rId63"/>
    <p:sldId id="409" r:id="rId64"/>
    <p:sldId id="410" r:id="rId65"/>
    <p:sldId id="411" r:id="rId66"/>
    <p:sldId id="412" r:id="rId67"/>
    <p:sldId id="413" r:id="rId68"/>
    <p:sldId id="414" r:id="rId69"/>
    <p:sldId id="415" r:id="rId70"/>
    <p:sldId id="416" r:id="rId71"/>
    <p:sldId id="417" r:id="rId72"/>
    <p:sldId id="418" r:id="rId73"/>
    <p:sldId id="419" r:id="rId74"/>
    <p:sldId id="420" r:id="rId75"/>
    <p:sldId id="421" r:id="rId76"/>
    <p:sldId id="422" r:id="rId77"/>
    <p:sldId id="423" r:id="rId78"/>
    <p:sldId id="424" r:id="rId79"/>
    <p:sldId id="425" r:id="rId80"/>
    <p:sldId id="426" r:id="rId81"/>
    <p:sldId id="427" r:id="rId82"/>
    <p:sldId id="428" r:id="rId83"/>
    <p:sldId id="429" r:id="rId84"/>
    <p:sldId id="430" r:id="rId85"/>
    <p:sldId id="431" r:id="rId86"/>
    <p:sldId id="432" r:id="rId87"/>
    <p:sldId id="433" r:id="rId88"/>
    <p:sldId id="434" r:id="rId89"/>
    <p:sldId id="435" r:id="rId90"/>
    <p:sldId id="436" r:id="rId9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0.wmf"/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30.wmf"/><Relationship Id="rId1" Type="http://schemas.openxmlformats.org/officeDocument/2006/relationships/image" Target="../media/image4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3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63.wmf"/><Relationship Id="rId1" Type="http://schemas.openxmlformats.org/officeDocument/2006/relationships/image" Target="../media/image43.wmf"/><Relationship Id="rId5" Type="http://schemas.openxmlformats.org/officeDocument/2006/relationships/image" Target="../media/image64.wmf"/><Relationship Id="rId4" Type="http://schemas.openxmlformats.org/officeDocument/2006/relationships/image" Target="../media/image46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4" Type="http://schemas.openxmlformats.org/officeDocument/2006/relationships/image" Target="../media/image113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t>2/15/2020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85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14D4F-D586-45E6-B5EC-759DD7ED48C3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22D43-89B2-4F52-ACDE-8E07420B5456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00CB5-6ACD-47E8-A1E5-D748DE105134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D4E6-77EB-4E70-8378-3909CDB25A53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62F5-53B6-47A8-A196-8A2733FB77FD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7ED93-7929-4295-89D8-ECF5459E734E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A13CA-1413-4CC6-94CA-0DC9F7FD0593}" type="datetime1">
              <a:rPr lang="en-GB" smtClean="0"/>
              <a:t>15/02/2020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F13B3-7101-4D3D-B9D1-70F694448283}" type="datetime1">
              <a:rPr lang="en-GB" smtClean="0"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9CDFC-9486-4A3B-97A4-4BB4A147723E}" type="datetime1">
              <a:rPr lang="en-GB" smtClean="0"/>
              <a:t>15/02/2020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B0C5-B5C1-442C-AA7D-CF4CF01C086C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B8FE-6A34-41C7-B904-2944CEA85876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2456-64D0-4886-9A47-46199BF2FE3F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emf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8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0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7.wmf"/><Relationship Id="rId3" Type="http://schemas.openxmlformats.org/officeDocument/2006/relationships/image" Target="../media/image31.e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2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50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8.bin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5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47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13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58.wmf"/><Relationship Id="rId4" Type="http://schemas.openxmlformats.org/officeDocument/2006/relationships/image" Target="../media/image55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60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62.png"/><Relationship Id="rId4" Type="http://schemas.openxmlformats.org/officeDocument/2006/relationships/image" Target="../media/image61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13" Type="http://schemas.openxmlformats.org/officeDocument/2006/relationships/image" Target="../media/image64.wmf"/><Relationship Id="rId3" Type="http://schemas.openxmlformats.org/officeDocument/2006/relationships/image" Target="../media/image31.emf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59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4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31.emf"/><Relationship Id="rId4" Type="http://schemas.openxmlformats.org/officeDocument/2006/relationships/image" Target="../media/image64.w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image" Target="../media/image65.png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69.wmf"/><Relationship Id="rId5" Type="http://schemas.openxmlformats.org/officeDocument/2006/relationships/image" Target="../media/image66.wmf"/><Relationship Id="rId10" Type="http://schemas.openxmlformats.org/officeDocument/2006/relationships/oleObject" Target="../embeddings/oleObject65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68.w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3" Type="http://schemas.openxmlformats.org/officeDocument/2006/relationships/image" Target="../media/image31.emf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6.bin"/><Relationship Id="rId9" Type="http://schemas.openxmlformats.org/officeDocument/2006/relationships/image" Target="../media/image4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75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4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76.wmf"/><Relationship Id="rId9" Type="http://schemas.openxmlformats.org/officeDocument/2006/relationships/image" Target="../media/image7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76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82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87.png"/><Relationship Id="rId4" Type="http://schemas.openxmlformats.org/officeDocument/2006/relationships/image" Target="../media/image86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88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84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7" Type="http://schemas.openxmlformats.org/officeDocument/2006/relationships/image" Target="../media/image9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86.bin"/><Relationship Id="rId5" Type="http://schemas.openxmlformats.org/officeDocument/2006/relationships/image" Target="../media/image93.wmf"/><Relationship Id="rId4" Type="http://schemas.openxmlformats.org/officeDocument/2006/relationships/oleObject" Target="../embeddings/oleObject85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3" Type="http://schemas.openxmlformats.org/officeDocument/2006/relationships/oleObject" Target="../embeddings/oleObject87.bin"/><Relationship Id="rId7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9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96.wm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01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10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105.w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3" Type="http://schemas.openxmlformats.org/officeDocument/2006/relationships/oleObject" Target="../embeddings/oleObject95.bin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96.bin"/><Relationship Id="rId4" Type="http://schemas.openxmlformats.org/officeDocument/2006/relationships/image" Target="../media/image106.w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09.wmf"/><Relationship Id="rId4" Type="http://schemas.openxmlformats.org/officeDocument/2006/relationships/oleObject" Target="../embeddings/oleObject98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3" Type="http://schemas.openxmlformats.org/officeDocument/2006/relationships/oleObject" Target="../embeddings/oleObject99.bin"/><Relationship Id="rId7" Type="http://schemas.openxmlformats.org/officeDocument/2006/relationships/oleObject" Target="../embeddings/oleObject1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100.bin"/><Relationship Id="rId10" Type="http://schemas.openxmlformats.org/officeDocument/2006/relationships/image" Target="../media/image113.wmf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102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5" Type="http://schemas.openxmlformats.org/officeDocument/2006/relationships/image" Target="../media/image114.wmf"/><Relationship Id="rId4" Type="http://schemas.openxmlformats.org/officeDocument/2006/relationships/oleObject" Target="../embeddings/oleObject103.bin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115.w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32.wmf"/><Relationship Id="rId4" Type="http://schemas.openxmlformats.org/officeDocument/2006/relationships/oleObject" Target="../embeddings/oleObject107.bin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49.png"/><Relationship Id="rId5" Type="http://schemas.openxmlformats.org/officeDocument/2006/relationships/image" Target="../media/image133.wmf"/><Relationship Id="rId4" Type="http://schemas.openxmlformats.org/officeDocument/2006/relationships/oleObject" Target="../embeddings/oleObject108.bin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5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4" Type="http://schemas.openxmlformats.org/officeDocument/2006/relationships/image" Target="../media/image4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emf"/><Relationship Id="rId4" Type="http://schemas.openxmlformats.org/officeDocument/2006/relationships/image" Target="../media/image9.w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270376" y="2996952"/>
            <a:ext cx="27267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400" b="1" dirty="0" smtClean="0"/>
              <a:t>Root Locus</a:t>
            </a:r>
            <a:endParaRPr lang="en-GB" sz="4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856984" cy="796950"/>
          </a:xfrm>
        </p:spPr>
        <p:txBody>
          <a:bodyPr>
            <a:normAutofit fontScale="90000"/>
          </a:bodyPr>
          <a:lstStyle/>
          <a:p>
            <a:r>
              <a:rPr lang="en-US" sz="3800" dirty="0" smtClean="0"/>
              <a:t>Angle and Magnitude Conditions (Graphically)</a:t>
            </a:r>
            <a:endParaRPr lang="en-US" sz="3800" dirty="0"/>
          </a:p>
        </p:txBody>
      </p:sp>
      <p:pic>
        <p:nvPicPr>
          <p:cNvPr id="26700" name="Picture 7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8" t="12104" r="8264" b="4847"/>
          <a:stretch/>
        </p:blipFill>
        <p:spPr bwMode="auto">
          <a:xfrm>
            <a:off x="899592" y="1057164"/>
            <a:ext cx="7344816" cy="561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466076" y="1403484"/>
            <a:ext cx="306494" cy="460772"/>
            <a:chOff x="4466076" y="1403484"/>
            <a:chExt cx="306494" cy="460772"/>
          </a:xfrm>
        </p:grpSpPr>
        <p:sp>
          <p:nvSpPr>
            <p:cNvPr id="5" name="Oval 4"/>
            <p:cNvSpPr/>
            <p:nvPr/>
          </p:nvSpPr>
          <p:spPr>
            <a:xfrm>
              <a:off x="4572000" y="1772816"/>
              <a:ext cx="91440" cy="914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6076" y="14034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endParaRPr lang="en-US" i="1" dirty="0"/>
            </a:p>
          </p:txBody>
        </p:sp>
      </p:grpSp>
      <p:cxnSp>
        <p:nvCxnSpPr>
          <p:cNvPr id="15" name="Straight Connector 14"/>
          <p:cNvCxnSpPr/>
          <p:nvPr/>
        </p:nvCxnSpPr>
        <p:spPr>
          <a:xfrm flipV="1">
            <a:off x="1374152" y="1836117"/>
            <a:ext cx="3246401" cy="1866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5" idx="3"/>
          </p:cNvCxnSpPr>
          <p:nvPr/>
        </p:nvCxnSpPr>
        <p:spPr>
          <a:xfrm flipV="1">
            <a:off x="2997352" y="1850865"/>
            <a:ext cx="1588039" cy="18514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5" idx="4"/>
          </p:cNvCxnSpPr>
          <p:nvPr/>
        </p:nvCxnSpPr>
        <p:spPr>
          <a:xfrm flipH="1" flipV="1">
            <a:off x="4617720" y="1864256"/>
            <a:ext cx="1826488" cy="183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5" idx="5"/>
          </p:cNvCxnSpPr>
          <p:nvPr/>
        </p:nvCxnSpPr>
        <p:spPr>
          <a:xfrm flipH="1" flipV="1">
            <a:off x="4650049" y="1850865"/>
            <a:ext cx="3522351" cy="18514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72400" y="3702284"/>
            <a:ext cx="2796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513356" y="3331706"/>
            <a:ext cx="899245" cy="411382"/>
            <a:chOff x="1513356" y="3331706"/>
            <a:chExt cx="899245" cy="411382"/>
          </a:xfrm>
        </p:grpSpPr>
        <p:sp>
          <p:nvSpPr>
            <p:cNvPr id="23" name="Arc 22"/>
            <p:cNvSpPr/>
            <p:nvPr/>
          </p:nvSpPr>
          <p:spPr>
            <a:xfrm rot="1317543">
              <a:off x="1513356" y="3472364"/>
              <a:ext cx="479372" cy="270724"/>
            </a:xfrm>
            <a:prstGeom prst="arc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25957" y="3331706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/>
                <a:t>θ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</p:grpSp>
      <p:grpSp>
        <p:nvGrpSpPr>
          <p:cNvPr id="26688" name="Group 26687"/>
          <p:cNvGrpSpPr/>
          <p:nvPr/>
        </p:nvGrpSpPr>
        <p:grpSpPr>
          <a:xfrm>
            <a:off x="2962269" y="3336439"/>
            <a:ext cx="899245" cy="373713"/>
            <a:chOff x="2962269" y="3336439"/>
            <a:chExt cx="899245" cy="373713"/>
          </a:xfrm>
        </p:grpSpPr>
        <p:sp>
          <p:nvSpPr>
            <p:cNvPr id="25" name="Arc 24"/>
            <p:cNvSpPr/>
            <p:nvPr/>
          </p:nvSpPr>
          <p:spPr>
            <a:xfrm rot="1317543">
              <a:off x="2962269" y="3439428"/>
              <a:ext cx="479372" cy="270724"/>
            </a:xfrm>
            <a:prstGeom prst="arc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74870" y="3336439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/>
                <a:t>θ</a:t>
              </a:r>
              <a:r>
                <a:rPr lang="en-US" baseline="-25000" dirty="0"/>
                <a:t>2</a:t>
              </a:r>
            </a:p>
          </p:txBody>
        </p:sp>
      </p:grpSp>
      <p:grpSp>
        <p:nvGrpSpPr>
          <p:cNvPr id="26689" name="Group 26688"/>
          <p:cNvGrpSpPr/>
          <p:nvPr/>
        </p:nvGrpSpPr>
        <p:grpSpPr>
          <a:xfrm>
            <a:off x="6131751" y="3361569"/>
            <a:ext cx="987781" cy="369332"/>
            <a:chOff x="6131751" y="3361569"/>
            <a:chExt cx="987781" cy="369332"/>
          </a:xfrm>
        </p:grpSpPr>
        <p:sp>
          <p:nvSpPr>
            <p:cNvPr id="26" name="Arc 25"/>
            <p:cNvSpPr/>
            <p:nvPr/>
          </p:nvSpPr>
          <p:spPr>
            <a:xfrm rot="1317543">
              <a:off x="6131751" y="3363500"/>
              <a:ext cx="573263" cy="365470"/>
            </a:xfrm>
            <a:prstGeom prst="arc">
              <a:avLst>
                <a:gd name="adj1" fmla="val 11550918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705636" y="3361569"/>
              <a:ext cx="4138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ɸ</a:t>
              </a:r>
              <a:r>
                <a:rPr lang="en-US" baseline="-25000" dirty="0" smtClean="0"/>
                <a:t>1</a:t>
              </a:r>
              <a:endParaRPr lang="en-US" baseline="-25000" dirty="0"/>
            </a:p>
          </p:txBody>
        </p:sp>
      </p:grpSp>
      <p:grpSp>
        <p:nvGrpSpPr>
          <p:cNvPr id="26690" name="Group 26689"/>
          <p:cNvGrpSpPr/>
          <p:nvPr/>
        </p:nvGrpSpPr>
        <p:grpSpPr>
          <a:xfrm>
            <a:off x="7777739" y="3315047"/>
            <a:ext cx="1000221" cy="623621"/>
            <a:chOff x="7777739" y="3315047"/>
            <a:chExt cx="1000221" cy="623621"/>
          </a:xfrm>
        </p:grpSpPr>
        <p:sp>
          <p:nvSpPr>
            <p:cNvPr id="27" name="Arc 26"/>
            <p:cNvSpPr/>
            <p:nvPr/>
          </p:nvSpPr>
          <p:spPr>
            <a:xfrm rot="1317543">
              <a:off x="7777739" y="3315047"/>
              <a:ext cx="548048" cy="623621"/>
            </a:xfrm>
            <a:prstGeom prst="arc">
              <a:avLst>
                <a:gd name="adj1" fmla="val 11550918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391316" y="3325543"/>
              <a:ext cx="3866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dirty="0" smtClean="0"/>
                <a:t>θ</a:t>
              </a:r>
              <a:r>
                <a:rPr lang="en-US" baseline="-25000" dirty="0"/>
                <a:t>3</a:t>
              </a:r>
            </a:p>
          </p:txBody>
        </p:sp>
      </p:grpSp>
      <p:graphicFrame>
        <p:nvGraphicFramePr>
          <p:cNvPr id="26691" name="Object 266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851084"/>
              </p:ext>
            </p:extLst>
          </p:nvPr>
        </p:nvGraphicFramePr>
        <p:xfrm>
          <a:off x="2383447" y="4221088"/>
          <a:ext cx="452913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6" name="Equation" r:id="rId4" imgW="1993680" imgH="279360" progId="Equation.3">
                  <p:embed/>
                </p:oleObj>
              </mc:Choice>
              <mc:Fallback>
                <p:oleObj name="Equation" r:id="rId4" imgW="1993680" imgH="2793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447" y="4221088"/>
                        <a:ext cx="4529137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92" name="Rectangle 26691"/>
          <p:cNvSpPr/>
          <p:nvPr/>
        </p:nvSpPr>
        <p:spPr>
          <a:xfrm>
            <a:off x="1403648" y="5013176"/>
            <a:ext cx="65716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n-US" sz="2200" dirty="0" smtClean="0"/>
              <a:t>If angle of </a:t>
            </a:r>
            <a:r>
              <a:rPr lang="en-US" sz="2200" dirty="0" smtClean="0">
                <a:solidFill>
                  <a:srgbClr val="FF0000"/>
                </a:solidFill>
              </a:rPr>
              <a:t>G(s)H(s</a:t>
            </a:r>
            <a:r>
              <a:rPr lang="en-US" sz="2200" dirty="0">
                <a:solidFill>
                  <a:srgbClr val="FF0000"/>
                </a:solidFill>
              </a:rPr>
              <a:t>)</a:t>
            </a:r>
            <a:r>
              <a:rPr lang="en-US" sz="2200" dirty="0"/>
              <a:t> </a:t>
            </a:r>
            <a:r>
              <a:rPr lang="en-US" sz="2200" dirty="0" smtClean="0"/>
              <a:t>at </a:t>
            </a:r>
            <a:r>
              <a:rPr lang="en-US" sz="2200" i="1" dirty="0" smtClean="0">
                <a:solidFill>
                  <a:srgbClr val="FF0000"/>
                </a:solidFill>
              </a:rPr>
              <a:t>s=p</a:t>
            </a:r>
            <a:r>
              <a:rPr lang="en-US" sz="2200" dirty="0" smtClean="0"/>
              <a:t> is equal to  ±180</a:t>
            </a:r>
            <a:r>
              <a:rPr lang="en-US" sz="2200" baseline="30000" dirty="0" smtClean="0"/>
              <a:t>o</a:t>
            </a:r>
            <a:r>
              <a:rPr lang="en-US" sz="2200" dirty="0" smtClean="0"/>
              <a:t>(2k+1) the point p is on root locus. </a:t>
            </a:r>
            <a:endParaRPr lang="en-US" sz="2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229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856984" cy="79695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Angle and Magnitude Conditions graphically</a:t>
            </a:r>
            <a:endParaRPr lang="en-US" sz="3800" dirty="0"/>
          </a:p>
        </p:txBody>
      </p:sp>
      <p:pic>
        <p:nvPicPr>
          <p:cNvPr id="26700" name="Picture 7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8" t="12104" r="8264" b="4847"/>
          <a:stretch/>
        </p:blipFill>
        <p:spPr bwMode="auto">
          <a:xfrm>
            <a:off x="899592" y="1057164"/>
            <a:ext cx="7344816" cy="561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466076" y="1403484"/>
            <a:ext cx="306494" cy="460772"/>
            <a:chOff x="4466076" y="1403484"/>
            <a:chExt cx="306494" cy="460772"/>
          </a:xfrm>
        </p:grpSpPr>
        <p:sp>
          <p:nvSpPr>
            <p:cNvPr id="5" name="Oval 4"/>
            <p:cNvSpPr/>
            <p:nvPr/>
          </p:nvSpPr>
          <p:spPr>
            <a:xfrm>
              <a:off x="4572000" y="1772816"/>
              <a:ext cx="91440" cy="914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466076" y="14034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endParaRPr lang="en-US" i="1" dirty="0"/>
            </a:p>
          </p:txBody>
        </p:sp>
      </p:grpSp>
      <p:cxnSp>
        <p:nvCxnSpPr>
          <p:cNvPr id="15" name="Straight Connector 14"/>
          <p:cNvCxnSpPr/>
          <p:nvPr/>
        </p:nvCxnSpPr>
        <p:spPr>
          <a:xfrm flipV="1">
            <a:off x="1374152" y="1836117"/>
            <a:ext cx="3246401" cy="18661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5" idx="3"/>
          </p:cNvCxnSpPr>
          <p:nvPr/>
        </p:nvCxnSpPr>
        <p:spPr>
          <a:xfrm flipV="1">
            <a:off x="2997352" y="1850865"/>
            <a:ext cx="1588039" cy="18514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5" idx="4"/>
          </p:cNvCxnSpPr>
          <p:nvPr/>
        </p:nvCxnSpPr>
        <p:spPr>
          <a:xfrm flipH="1" flipV="1">
            <a:off x="4617720" y="1864256"/>
            <a:ext cx="1826488" cy="1838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5" idx="5"/>
          </p:cNvCxnSpPr>
          <p:nvPr/>
        </p:nvCxnSpPr>
        <p:spPr>
          <a:xfrm flipH="1" flipV="1">
            <a:off x="4650049" y="1850865"/>
            <a:ext cx="3522351" cy="18514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172400" y="3702284"/>
            <a:ext cx="2796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691" name="Object 266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879227"/>
              </p:ext>
            </p:extLst>
          </p:nvPr>
        </p:nvGraphicFramePr>
        <p:xfrm>
          <a:off x="1616432" y="4365104"/>
          <a:ext cx="6312275" cy="110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73" name="Equation" r:id="rId4" imgW="2984400" imgH="520560" progId="Equation.3">
                  <p:embed/>
                </p:oleObj>
              </mc:Choice>
              <mc:Fallback>
                <p:oleObj name="Equation" r:id="rId4" imgW="2984400" imgH="520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432" y="4365104"/>
                        <a:ext cx="6312275" cy="110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7092280" y="2796113"/>
            <a:ext cx="7116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/>
              <a:t>B</a:t>
            </a:r>
            <a:r>
              <a:rPr lang="en-US" sz="2200" baseline="-25000" dirty="0" smtClean="0"/>
              <a:t>1</a:t>
            </a:r>
            <a:endParaRPr lang="en-US" sz="2200" baseline="-25000" dirty="0"/>
          </a:p>
        </p:txBody>
      </p:sp>
      <p:sp>
        <p:nvSpPr>
          <p:cNvPr id="35" name="Rectangle 34"/>
          <p:cNvSpPr/>
          <p:nvPr/>
        </p:nvSpPr>
        <p:spPr>
          <a:xfrm>
            <a:off x="5228456" y="2928974"/>
            <a:ext cx="7116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/>
              <a:t>A</a:t>
            </a:r>
            <a:endParaRPr lang="en-US" sz="2200" dirty="0"/>
          </a:p>
        </p:txBody>
      </p:sp>
      <p:sp>
        <p:nvSpPr>
          <p:cNvPr id="36" name="Rectangle 35"/>
          <p:cNvSpPr/>
          <p:nvPr/>
        </p:nvSpPr>
        <p:spPr>
          <a:xfrm>
            <a:off x="3364344" y="2937767"/>
            <a:ext cx="7116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/>
              <a:t>B</a:t>
            </a:r>
            <a:r>
              <a:rPr lang="en-US" sz="2200" baseline="-25000" dirty="0"/>
              <a:t>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374152" y="2948513"/>
            <a:ext cx="7116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/>
              <a:t>B</a:t>
            </a:r>
            <a:r>
              <a:rPr lang="en-US" sz="2200" baseline="-25000" dirty="0"/>
              <a:t>3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11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4525963"/>
          </a:xfrm>
        </p:spPr>
        <p:txBody>
          <a:bodyPr/>
          <a:lstStyle/>
          <a:p>
            <a:pPr algn="just"/>
            <a:r>
              <a:rPr lang="en-US" dirty="0" smtClean="0"/>
              <a:t>Apply angle and magnitude conditions (Analytically as well as graphically) on following unity feedback system.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51816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99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Here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For the given system the angle condition becomes</a:t>
            </a:r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068381"/>
              </p:ext>
            </p:extLst>
          </p:nvPr>
        </p:nvGraphicFramePr>
        <p:xfrm>
          <a:off x="1907704" y="1124744"/>
          <a:ext cx="36909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35" name="Equation" r:id="rId3" imgW="1625400" imgH="419040" progId="Equation.3">
                  <p:embed/>
                </p:oleObj>
              </mc:Choice>
              <mc:Fallback>
                <p:oleObj name="Equation" r:id="rId3" imgW="162540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124744"/>
                        <a:ext cx="369093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746260"/>
              </p:ext>
            </p:extLst>
          </p:nvPr>
        </p:nvGraphicFramePr>
        <p:xfrm>
          <a:off x="2195736" y="2996952"/>
          <a:ext cx="42672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36" name="Equation" r:id="rId5" imgW="1879560" imgH="419040" progId="Equation.3">
                  <p:embed/>
                </p:oleObj>
              </mc:Choice>
              <mc:Fallback>
                <p:oleObj name="Equation" r:id="rId5" imgW="187956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996952"/>
                        <a:ext cx="42672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119938"/>
              </p:ext>
            </p:extLst>
          </p:nvPr>
        </p:nvGraphicFramePr>
        <p:xfrm>
          <a:off x="1403350" y="4321175"/>
          <a:ext cx="614203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37" name="Equation" r:id="rId7" imgW="2705040" imgH="203040" progId="Equation.3">
                  <p:embed/>
                </p:oleObj>
              </mc:Choice>
              <mc:Fallback>
                <p:oleObj name="Equation" r:id="rId7" imgW="2705040" imgH="203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321175"/>
                        <a:ext cx="6142038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336968"/>
              </p:ext>
            </p:extLst>
          </p:nvPr>
        </p:nvGraphicFramePr>
        <p:xfrm>
          <a:off x="1362075" y="5445125"/>
          <a:ext cx="637222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38" name="Equation" r:id="rId9" imgW="2806560" imgH="203040" progId="Equation.3">
                  <p:embed/>
                </p:oleObj>
              </mc:Choice>
              <mc:Fallback>
                <p:oleObj name="Equation" r:id="rId9" imgW="2806560" imgH="203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5445125"/>
                        <a:ext cx="6372225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92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1052736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For example to check whether </a:t>
            </a:r>
            <a:r>
              <a:rPr lang="en-US" sz="2800" i="1" dirty="0" smtClean="0">
                <a:solidFill>
                  <a:srgbClr val="FF0000"/>
                </a:solidFill>
              </a:rPr>
              <a:t>s=-0.25 </a:t>
            </a:r>
            <a:r>
              <a:rPr lang="en-US" sz="2800" dirty="0" smtClean="0"/>
              <a:t>is on the root locus or not we can apply angle condition as follows. </a:t>
            </a:r>
            <a:endParaRPr lang="en-US" sz="28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495"/>
              </p:ext>
            </p:extLst>
          </p:nvPr>
        </p:nvGraphicFramePr>
        <p:xfrm>
          <a:off x="190429" y="2348880"/>
          <a:ext cx="8990083" cy="51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53" name="Equation" r:id="rId3" imgW="4419360" imgH="253800" progId="Equation.3">
                  <p:embed/>
                </p:oleObj>
              </mc:Choice>
              <mc:Fallback>
                <p:oleObj name="Equation" r:id="rId3" imgW="4419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429" y="2348880"/>
                        <a:ext cx="8990083" cy="5177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169335"/>
              </p:ext>
            </p:extLst>
          </p:nvPr>
        </p:nvGraphicFramePr>
        <p:xfrm>
          <a:off x="1628775" y="3416300"/>
          <a:ext cx="638016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54" name="Equation" r:id="rId5" imgW="3136680" imgH="253800" progId="Equation.3">
                  <p:embed/>
                </p:oleObj>
              </mc:Choice>
              <mc:Fallback>
                <p:oleObj name="Equation" r:id="rId5" imgW="313668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3416300"/>
                        <a:ext cx="6380163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26950"/>
              </p:ext>
            </p:extLst>
          </p:nvPr>
        </p:nvGraphicFramePr>
        <p:xfrm>
          <a:off x="2474913" y="4640263"/>
          <a:ext cx="43910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55" name="Equation" r:id="rId7" imgW="2158920" imgH="253800" progId="Equation.3">
                  <p:embed/>
                </p:oleObj>
              </mc:Choice>
              <mc:Fallback>
                <p:oleObj name="Equation" r:id="rId7" imgW="2158920" imgH="253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4913" y="4640263"/>
                        <a:ext cx="4391025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427687"/>
              </p:ext>
            </p:extLst>
          </p:nvPr>
        </p:nvGraphicFramePr>
        <p:xfrm>
          <a:off x="2590800" y="5719763"/>
          <a:ext cx="4313238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56" name="Equation" r:id="rId9" imgW="2120760" imgH="253800" progId="Equation.3">
                  <p:embed/>
                </p:oleObj>
              </mc:Choice>
              <mc:Fallback>
                <p:oleObj name="Equation" r:id="rId9" imgW="2120760" imgH="253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5719763"/>
                        <a:ext cx="4313238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98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Here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And the Magnitude condition becomes</a:t>
            </a:r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456810"/>
              </p:ext>
            </p:extLst>
          </p:nvPr>
        </p:nvGraphicFramePr>
        <p:xfrm>
          <a:off x="1907704" y="1124744"/>
          <a:ext cx="369093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8" name="Equation" r:id="rId3" imgW="1625400" imgH="419040" progId="Equation.3">
                  <p:embed/>
                </p:oleObj>
              </mc:Choice>
              <mc:Fallback>
                <p:oleObj name="Equation" r:id="rId3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124744"/>
                        <a:ext cx="369093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643436"/>
              </p:ext>
            </p:extLst>
          </p:nvPr>
        </p:nvGraphicFramePr>
        <p:xfrm>
          <a:off x="2267744" y="3140968"/>
          <a:ext cx="43545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" name="Equation" r:id="rId5" imgW="1917360" imgH="457200" progId="Equation.3">
                  <p:embed/>
                </p:oleObj>
              </mc:Choice>
              <mc:Fallback>
                <p:oleObj name="Equation" r:id="rId5" imgW="19173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140968"/>
                        <a:ext cx="4354513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70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1052736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Now we know from angle condition that the point </a:t>
            </a:r>
            <a:r>
              <a:rPr lang="en-US" sz="2800" dirty="0" smtClean="0">
                <a:solidFill>
                  <a:srgbClr val="FF0000"/>
                </a:solidFill>
              </a:rPr>
              <a:t>s=-0.25</a:t>
            </a:r>
            <a:r>
              <a:rPr lang="en-US" sz="2800" dirty="0" smtClean="0"/>
              <a:t> is on the ro</a:t>
            </a:r>
            <a:r>
              <a:rPr lang="en-US" sz="2800" dirty="0"/>
              <a:t>o</a:t>
            </a:r>
            <a:r>
              <a:rPr lang="en-US" sz="2800" dirty="0" smtClean="0"/>
              <a:t>t locus. But we do not know the value of gain </a:t>
            </a:r>
            <a:r>
              <a:rPr lang="en-US" sz="2800" dirty="0" smtClean="0">
                <a:solidFill>
                  <a:srgbClr val="FF0000"/>
                </a:solidFill>
              </a:rPr>
              <a:t>K</a:t>
            </a:r>
            <a:r>
              <a:rPr lang="en-US" sz="2800" dirty="0" smtClean="0"/>
              <a:t> at that specific point. </a:t>
            </a:r>
          </a:p>
          <a:p>
            <a:pPr algn="just"/>
            <a:endParaRPr lang="en-US" sz="1600" dirty="0" smtClean="0"/>
          </a:p>
          <a:p>
            <a:pPr algn="just"/>
            <a:r>
              <a:rPr lang="en-US" sz="2800" dirty="0" smtClean="0"/>
              <a:t>We can use magnitude condition to determine the value of gain at any point on the root locus. </a:t>
            </a:r>
            <a:endParaRPr lang="en-US" sz="28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101022"/>
              </p:ext>
            </p:extLst>
          </p:nvPr>
        </p:nvGraphicFramePr>
        <p:xfrm>
          <a:off x="3059832" y="3789040"/>
          <a:ext cx="328771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6" name="Equation" r:id="rId3" imgW="1447560" imgH="469800" progId="Equation.3">
                  <p:embed/>
                </p:oleObj>
              </mc:Choice>
              <mc:Fallback>
                <p:oleObj name="Equation" r:id="rId3" imgW="14475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3789040"/>
                        <a:ext cx="3287712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303584"/>
              </p:ext>
            </p:extLst>
          </p:nvPr>
        </p:nvGraphicFramePr>
        <p:xfrm>
          <a:off x="2065338" y="5300663"/>
          <a:ext cx="542131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7" name="Equation" r:id="rId5" imgW="2387520" imgH="469800" progId="Equation.3">
                  <p:embed/>
                </p:oleObj>
              </mc:Choice>
              <mc:Fallback>
                <p:oleObj name="Equation" r:id="rId5" imgW="2387520" imgH="469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5338" y="5300663"/>
                        <a:ext cx="5421312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55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973117"/>
              </p:ext>
            </p:extLst>
          </p:nvPr>
        </p:nvGraphicFramePr>
        <p:xfrm>
          <a:off x="2123728" y="1052736"/>
          <a:ext cx="5421312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2" name="Equation" r:id="rId3" imgW="2387520" imgH="469800" progId="Equation.3">
                  <p:embed/>
                </p:oleObj>
              </mc:Choice>
              <mc:Fallback>
                <p:oleObj name="Equation" r:id="rId3" imgW="23875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52736"/>
                        <a:ext cx="5421312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314418"/>
              </p:ext>
            </p:extLst>
          </p:nvPr>
        </p:nvGraphicFramePr>
        <p:xfrm>
          <a:off x="2699792" y="2348880"/>
          <a:ext cx="3373438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3" name="Equation" r:id="rId5" imgW="1485720" imgH="457200" progId="Equation.3">
                  <p:embed/>
                </p:oleObj>
              </mc:Choice>
              <mc:Fallback>
                <p:oleObj name="Equation" r:id="rId5" imgW="1485720" imgH="457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348880"/>
                        <a:ext cx="3373438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108841"/>
              </p:ext>
            </p:extLst>
          </p:nvPr>
        </p:nvGraphicFramePr>
        <p:xfrm>
          <a:off x="3419872" y="3717032"/>
          <a:ext cx="1903413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4" name="Equation" r:id="rId7" imgW="838080" imgH="431640" progId="Equation.3">
                  <p:embed/>
                </p:oleObj>
              </mc:Choice>
              <mc:Fallback>
                <p:oleObj name="Equation" r:id="rId7" imgW="838080" imgH="431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3717032"/>
                        <a:ext cx="1903413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790239"/>
              </p:ext>
            </p:extLst>
          </p:nvPr>
        </p:nvGraphicFramePr>
        <p:xfrm>
          <a:off x="3779912" y="5013176"/>
          <a:ext cx="13843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5" name="Equation" r:id="rId9" imgW="609480" imgH="393480" progId="Equation.3">
                  <p:embed/>
                </p:oleObj>
              </mc:Choice>
              <mc:Fallback>
                <p:oleObj name="Equation" r:id="rId9" imgW="609480" imgH="3934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5013176"/>
                        <a:ext cx="138430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080797"/>
              </p:ext>
            </p:extLst>
          </p:nvPr>
        </p:nvGraphicFramePr>
        <p:xfrm>
          <a:off x="3635896" y="6165304"/>
          <a:ext cx="150018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6" name="Equation" r:id="rId11" imgW="660240" imgH="177480" progId="Equation.3">
                  <p:embed/>
                </p:oleObj>
              </mc:Choice>
              <mc:Fallback>
                <p:oleObj name="Equation" r:id="rId11" imgW="660240" imgH="1774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6165304"/>
                        <a:ext cx="1500188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89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1052736"/>
            <a:ext cx="8784976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3400" b="1" dirty="0" smtClean="0">
                <a:solidFill>
                  <a:srgbClr val="00B050"/>
                </a:solidFill>
              </a:rPr>
              <a:t>Home work: </a:t>
            </a:r>
          </a:p>
          <a:p>
            <a:pPr algn="just"/>
            <a:endParaRPr lang="en-US" sz="3400" b="1" dirty="0" smtClean="0">
              <a:solidFill>
                <a:srgbClr val="00B050"/>
              </a:solidFill>
            </a:endParaRPr>
          </a:p>
          <a:p>
            <a:pPr lvl="1" algn="just"/>
            <a:r>
              <a:rPr lang="en-US" sz="3400" dirty="0" smtClean="0"/>
              <a:t>check whether </a:t>
            </a:r>
            <a:r>
              <a:rPr lang="en-US" sz="3400" i="1" dirty="0" smtClean="0">
                <a:solidFill>
                  <a:srgbClr val="FF0000"/>
                </a:solidFill>
              </a:rPr>
              <a:t>s=-0.2+j0.937 </a:t>
            </a:r>
            <a:r>
              <a:rPr lang="en-US" sz="3400" dirty="0" smtClean="0"/>
              <a:t>is on the root locus or not (Graphically as well as analytically) ?</a:t>
            </a:r>
          </a:p>
          <a:p>
            <a:pPr lvl="1" algn="just"/>
            <a:endParaRPr lang="en-US" sz="3400" dirty="0" smtClean="0"/>
          </a:p>
          <a:p>
            <a:pPr lvl="1" algn="just"/>
            <a:r>
              <a:rPr lang="en-US" sz="3400" dirty="0"/>
              <a:t>check whether </a:t>
            </a:r>
            <a:r>
              <a:rPr lang="en-US" sz="3400" i="1" dirty="0">
                <a:solidFill>
                  <a:srgbClr val="FF0000"/>
                </a:solidFill>
              </a:rPr>
              <a:t>s</a:t>
            </a:r>
            <a:r>
              <a:rPr lang="en-US" sz="3400" i="1" dirty="0" smtClean="0">
                <a:solidFill>
                  <a:srgbClr val="FF0000"/>
                </a:solidFill>
              </a:rPr>
              <a:t>=-1+j2 </a:t>
            </a:r>
            <a:r>
              <a:rPr lang="en-US" sz="3400" dirty="0"/>
              <a:t>is on the root locus or </a:t>
            </a:r>
            <a:r>
              <a:rPr lang="en-US" sz="3400" dirty="0" smtClean="0"/>
              <a:t>not </a:t>
            </a:r>
            <a:r>
              <a:rPr lang="en-US" sz="3400" dirty="0"/>
              <a:t>(Graphically as well as analytically)</a:t>
            </a:r>
            <a:r>
              <a:rPr lang="en-US" sz="3400" dirty="0" smtClean="0"/>
              <a:t> </a:t>
            </a:r>
            <a:r>
              <a:rPr lang="en-US" sz="3400" dirty="0"/>
              <a:t>?</a:t>
            </a:r>
          </a:p>
          <a:p>
            <a:pPr marL="457200" lvl="1" indent="0" algn="just">
              <a:buNone/>
            </a:pPr>
            <a:endParaRPr lang="en-US" sz="3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092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dirty="0" smtClean="0"/>
              <a:t>Illustrative 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6512" y="1052736"/>
            <a:ext cx="8784976" cy="4525963"/>
          </a:xfrm>
        </p:spPr>
        <p:txBody>
          <a:bodyPr>
            <a:normAutofit/>
          </a:bodyPr>
          <a:lstStyle/>
          <a:p>
            <a:pPr algn="just"/>
            <a:r>
              <a:rPr lang="en-US" sz="3400" b="1" dirty="0" smtClean="0">
                <a:solidFill>
                  <a:srgbClr val="00B050"/>
                </a:solidFill>
              </a:rPr>
              <a:t>Home work: </a:t>
            </a:r>
          </a:p>
          <a:p>
            <a:pPr algn="just"/>
            <a:endParaRPr lang="en-US" sz="3400" b="1" dirty="0" smtClean="0">
              <a:solidFill>
                <a:srgbClr val="00B050"/>
              </a:solidFill>
            </a:endParaRPr>
          </a:p>
          <a:p>
            <a:pPr lvl="1" algn="just"/>
            <a:r>
              <a:rPr lang="en-US" sz="3400" dirty="0" smtClean="0"/>
              <a:t>If </a:t>
            </a:r>
            <a:r>
              <a:rPr lang="en-US" sz="3400" i="1" dirty="0" smtClean="0">
                <a:solidFill>
                  <a:srgbClr val="FF0000"/>
                </a:solidFill>
              </a:rPr>
              <a:t>s=-0.2+j0.937 </a:t>
            </a:r>
            <a:r>
              <a:rPr lang="en-US" sz="3400" dirty="0" smtClean="0"/>
              <a:t>is on the root locus determine the value of gain </a:t>
            </a:r>
            <a:r>
              <a:rPr lang="en-US" sz="3400" dirty="0" smtClean="0">
                <a:solidFill>
                  <a:srgbClr val="FF0000"/>
                </a:solidFill>
              </a:rPr>
              <a:t>K</a:t>
            </a:r>
            <a:r>
              <a:rPr lang="en-US" sz="3400" dirty="0" smtClean="0"/>
              <a:t> at that point.</a:t>
            </a:r>
          </a:p>
          <a:p>
            <a:pPr lvl="1" algn="just"/>
            <a:endParaRPr lang="en-US" sz="3400" dirty="0" smtClean="0"/>
          </a:p>
          <a:p>
            <a:pPr lvl="1" algn="just"/>
            <a:r>
              <a:rPr lang="en-US" sz="3400" dirty="0" smtClean="0"/>
              <a:t>If </a:t>
            </a:r>
            <a:r>
              <a:rPr lang="en-US" sz="3400" i="1" dirty="0" smtClean="0">
                <a:solidFill>
                  <a:srgbClr val="FF0000"/>
                </a:solidFill>
              </a:rPr>
              <a:t>s=-1+j2 </a:t>
            </a:r>
            <a:r>
              <a:rPr lang="en-US" sz="3400" dirty="0"/>
              <a:t>is on the root locus determine the value of gain </a:t>
            </a:r>
            <a:r>
              <a:rPr lang="en-US" sz="3400" dirty="0">
                <a:solidFill>
                  <a:srgbClr val="FF0000"/>
                </a:solidFill>
              </a:rPr>
              <a:t>K</a:t>
            </a:r>
            <a:r>
              <a:rPr lang="en-US" sz="3400" dirty="0"/>
              <a:t> at that </a:t>
            </a:r>
            <a:r>
              <a:rPr lang="en-US" sz="3400" dirty="0" smtClean="0"/>
              <a:t>point.</a:t>
            </a:r>
            <a:endParaRPr lang="en-US" sz="3400" dirty="0"/>
          </a:p>
          <a:p>
            <a:pPr marL="457200" lvl="1" indent="0" algn="just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59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054" y="167471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Lecture Outline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23528" y="1124744"/>
            <a:ext cx="6858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6538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Construction of root loci</a:t>
            </a:r>
          </a:p>
          <a:p>
            <a:pPr marL="693738" lvl="1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Angle and Magnitude Conditions</a:t>
            </a:r>
          </a:p>
          <a:p>
            <a:pPr marL="693738" lvl="1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Illustrative Examples</a:t>
            </a:r>
          </a:p>
          <a:p>
            <a:pPr marL="236538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 Closed loop stability via root locus</a:t>
            </a:r>
          </a:p>
          <a:p>
            <a:pPr marL="236538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smtClean="0"/>
              <a:t>Example of Root Locus</a:t>
            </a:r>
          </a:p>
          <a:p>
            <a:pPr marL="693738" lvl="1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/>
              <a:t>Root Locus of 1</a:t>
            </a:r>
            <a:r>
              <a:rPr lang="en-US" sz="2800" baseline="30000" dirty="0"/>
              <a:t>st</a:t>
            </a:r>
            <a:r>
              <a:rPr lang="en-US" sz="2800" dirty="0"/>
              <a:t> order systems </a:t>
            </a:r>
          </a:p>
          <a:p>
            <a:pPr marL="693738" lvl="1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/>
              <a:t>Root Locus of 2</a:t>
            </a:r>
            <a:r>
              <a:rPr lang="en-US" sz="2800" baseline="30000" dirty="0"/>
              <a:t>nd</a:t>
            </a:r>
            <a:r>
              <a:rPr lang="en-US" sz="2800" dirty="0"/>
              <a:t> order systems </a:t>
            </a:r>
          </a:p>
          <a:p>
            <a:pPr marL="693738" lvl="1" indent="-236538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/>
              <a:t>Root Locus of Higher order systems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4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Step-1</a:t>
            </a:r>
            <a:r>
              <a:rPr lang="en-US" sz="2800" dirty="0" smtClean="0"/>
              <a:t>: The </a:t>
            </a:r>
            <a:r>
              <a:rPr lang="en-US" sz="2800" dirty="0"/>
              <a:t>first step in constructing a root-locus plot </a:t>
            </a:r>
            <a:r>
              <a:rPr lang="en-US" sz="2800" dirty="0" smtClean="0"/>
              <a:t>is to locate </a:t>
            </a:r>
            <a:r>
              <a:rPr lang="en-US" sz="2800" dirty="0"/>
              <a:t>the open-loop </a:t>
            </a:r>
            <a:r>
              <a:rPr lang="en-US" sz="2800" dirty="0" smtClean="0"/>
              <a:t>poles and zeros in s-plane.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6090"/>
            <a:ext cx="4099865" cy="1364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141632"/>
              </p:ext>
            </p:extLst>
          </p:nvPr>
        </p:nvGraphicFramePr>
        <p:xfrm>
          <a:off x="395536" y="4725144"/>
          <a:ext cx="3258890" cy="84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9" name="Equation" r:id="rId4" imgW="1625400" imgH="419040" progId="Equation.3">
                  <p:embed/>
                </p:oleObj>
              </mc:Choice>
              <mc:Fallback>
                <p:oleObj name="Equation" r:id="rId4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4725144"/>
                        <a:ext cx="3258890" cy="8410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4499992" y="2473329"/>
            <a:ext cx="4635358" cy="363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20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4139952" y="2191087"/>
            <a:ext cx="4995398" cy="391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36104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908721"/>
            <a:ext cx="8229600" cy="72008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Step-2</a:t>
            </a:r>
            <a:r>
              <a:rPr lang="en-US" sz="2800" dirty="0" smtClean="0"/>
              <a:t>: </a:t>
            </a:r>
            <a:r>
              <a:rPr lang="en-US" sz="2800" dirty="0"/>
              <a:t>Determine the root loci on the real axis</a:t>
            </a:r>
            <a:r>
              <a:rPr lang="en-US" sz="2800" dirty="0" smtClean="0"/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298763" y="3562452"/>
            <a:ext cx="385042" cy="483392"/>
            <a:chOff x="6647731" y="3665688"/>
            <a:chExt cx="385042" cy="483392"/>
          </a:xfrm>
        </p:grpSpPr>
        <p:sp>
          <p:nvSpPr>
            <p:cNvPr id="4" name="Oval 3"/>
            <p:cNvSpPr/>
            <p:nvPr/>
          </p:nvSpPr>
          <p:spPr>
            <a:xfrm>
              <a:off x="6804248" y="4077072"/>
              <a:ext cx="72008" cy="7200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647731" y="3665688"/>
              <a:ext cx="3850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r>
                <a:rPr lang="en-US" i="1" baseline="-25000" dirty="0" smtClean="0"/>
                <a:t>1</a:t>
              </a:r>
              <a:endParaRPr lang="en-US" i="1" baseline="-25000" dirty="0"/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35496" y="1628800"/>
            <a:ext cx="3960440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 dirty="0" smtClean="0"/>
              <a:t>To determine the root loci on real axis we select some test points.</a:t>
            </a:r>
          </a:p>
          <a:p>
            <a:pPr algn="just"/>
            <a:r>
              <a:rPr lang="en-US" sz="2600" dirty="0" smtClean="0"/>
              <a:t>e.g: </a:t>
            </a:r>
            <a:r>
              <a:rPr lang="en-US" sz="2600" i="1" dirty="0" smtClean="0">
                <a:solidFill>
                  <a:srgbClr val="FF0000"/>
                </a:solidFill>
              </a:rPr>
              <a:t>p</a:t>
            </a:r>
            <a:r>
              <a:rPr lang="en-US" sz="2600" i="1" baseline="-25000" dirty="0" smtClean="0">
                <a:solidFill>
                  <a:srgbClr val="FF0000"/>
                </a:solidFill>
              </a:rPr>
              <a:t>1</a:t>
            </a:r>
            <a:r>
              <a:rPr lang="en-US" sz="2600" dirty="0" smtClean="0"/>
              <a:t> (on positive real axis).</a:t>
            </a:r>
          </a:p>
          <a:p>
            <a:pPr algn="just"/>
            <a:endParaRPr lang="en-US" sz="2600" dirty="0"/>
          </a:p>
          <a:p>
            <a:pPr algn="just"/>
            <a:endParaRPr lang="en-US" sz="2800" dirty="0" smtClean="0"/>
          </a:p>
          <a:p>
            <a:pPr algn="just"/>
            <a:r>
              <a:rPr lang="en-US" sz="2600" dirty="0" smtClean="0"/>
              <a:t>The </a:t>
            </a:r>
            <a:r>
              <a:rPr lang="en-US" sz="2600" dirty="0"/>
              <a:t>angle condition </a:t>
            </a:r>
            <a:r>
              <a:rPr lang="en-US" sz="2600" dirty="0" smtClean="0"/>
              <a:t>is not satisfied</a:t>
            </a:r>
            <a:r>
              <a:rPr lang="en-US" sz="2600" dirty="0"/>
              <a:t>. </a:t>
            </a:r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Hence</a:t>
            </a:r>
            <a:r>
              <a:rPr lang="en-US" sz="2600" dirty="0"/>
              <a:t>, there is no root locus on the </a:t>
            </a:r>
            <a:r>
              <a:rPr lang="en-US" sz="2600" dirty="0" smtClean="0"/>
              <a:t>positive real </a:t>
            </a:r>
            <a:r>
              <a:rPr lang="en-US" sz="2600" dirty="0"/>
              <a:t>axis.</a:t>
            </a:r>
            <a:endParaRPr lang="en-US" sz="2600" dirty="0" smtClean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7" y="3525592"/>
            <a:ext cx="3575100" cy="62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12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4648200" y="2191087"/>
            <a:ext cx="4487150" cy="391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78444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Step-2</a:t>
            </a:r>
            <a:r>
              <a:rPr lang="en-US" sz="2800" dirty="0" smtClean="0"/>
              <a:t>: </a:t>
            </a:r>
            <a:r>
              <a:rPr lang="en-US" sz="2800" dirty="0"/>
              <a:t>Determine the root loci on the real axis</a:t>
            </a:r>
            <a:r>
              <a:rPr lang="en-US" sz="2800" dirty="0" smtClean="0"/>
              <a:t>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396403" y="3562452"/>
            <a:ext cx="381836" cy="498140"/>
            <a:chOff x="5474347" y="3650940"/>
            <a:chExt cx="381836" cy="498140"/>
          </a:xfrm>
        </p:grpSpPr>
        <p:sp>
          <p:nvSpPr>
            <p:cNvPr id="6" name="Oval 5"/>
            <p:cNvSpPr/>
            <p:nvPr/>
          </p:nvSpPr>
          <p:spPr>
            <a:xfrm>
              <a:off x="5652120" y="4077072"/>
              <a:ext cx="72008" cy="7200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74347" y="3650940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r>
                <a:rPr lang="en-US" i="1" baseline="-25000" dirty="0"/>
                <a:t>2</a:t>
              </a:r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35496" y="1447800"/>
            <a:ext cx="4384104" cy="518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/>
              <a:t>Next, select a test point on the negative real axis between </a:t>
            </a:r>
            <a:r>
              <a:rPr lang="en-US" sz="2400" dirty="0">
                <a:solidFill>
                  <a:srgbClr val="FF0000"/>
                </a:solidFill>
              </a:rPr>
              <a:t>0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–1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Then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Thus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The angle condition is satisfied. Therefore, the portion of the negative real axis between </a:t>
            </a:r>
            <a:r>
              <a:rPr lang="en-US" sz="2400" dirty="0" smtClean="0">
                <a:solidFill>
                  <a:srgbClr val="FF0000"/>
                </a:solidFill>
              </a:rPr>
              <a:t>0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FF0000"/>
                </a:solidFill>
              </a:rPr>
              <a:t>–1</a:t>
            </a:r>
            <a:r>
              <a:rPr lang="en-US" sz="2400" dirty="0" smtClean="0"/>
              <a:t> forms a portion of the root locus.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024" y="2892288"/>
            <a:ext cx="4314825" cy="438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0987" y="3949148"/>
            <a:ext cx="4214813" cy="508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72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4" grpI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4648200" y="2191087"/>
            <a:ext cx="4487150" cy="391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78444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Step-2</a:t>
            </a:r>
            <a:r>
              <a:rPr lang="en-US" sz="2800" dirty="0" smtClean="0"/>
              <a:t>: </a:t>
            </a:r>
            <a:r>
              <a:rPr lang="en-US" sz="2800" dirty="0"/>
              <a:t>Determine the root loci on the real axis</a:t>
            </a:r>
            <a:r>
              <a:rPr lang="en-US" sz="2800" dirty="0" smtClean="0"/>
              <a:t>.</a:t>
            </a:r>
          </a:p>
        </p:txBody>
      </p:sp>
      <p:grpSp>
        <p:nvGrpSpPr>
          <p:cNvPr id="4" name="Group 10"/>
          <p:cNvGrpSpPr/>
          <p:nvPr/>
        </p:nvGrpSpPr>
        <p:grpSpPr>
          <a:xfrm>
            <a:off x="6781800" y="3562452"/>
            <a:ext cx="381836" cy="498140"/>
            <a:chOff x="5474347" y="3650940"/>
            <a:chExt cx="381836" cy="498140"/>
          </a:xfrm>
        </p:grpSpPr>
        <p:sp>
          <p:nvSpPr>
            <p:cNvPr id="6" name="Oval 5"/>
            <p:cNvSpPr/>
            <p:nvPr/>
          </p:nvSpPr>
          <p:spPr>
            <a:xfrm>
              <a:off x="5652120" y="4077072"/>
              <a:ext cx="72008" cy="7200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74347" y="3650940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r>
                <a:rPr lang="en-US" i="1" baseline="-25000" dirty="0"/>
                <a:t>3</a:t>
              </a:r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35496" y="1447800"/>
            <a:ext cx="4384104" cy="518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 smtClean="0"/>
              <a:t>Now, </a:t>
            </a:r>
            <a:r>
              <a:rPr lang="en-US" sz="2400" dirty="0"/>
              <a:t>select a test point on the negative real axis between </a:t>
            </a:r>
            <a:r>
              <a:rPr lang="en-US" sz="24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smtClean="0">
                <a:solidFill>
                  <a:srgbClr val="FF0000"/>
                </a:solidFill>
              </a:rPr>
              <a:t>–2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Then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Thus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The angle condition is not satisfied. Therefore, the negative real axis between </a:t>
            </a:r>
            <a:r>
              <a:rPr lang="en-US" sz="2400" dirty="0" smtClean="0">
                <a:solidFill>
                  <a:srgbClr val="FF0000"/>
                </a:solidFill>
              </a:rPr>
              <a:t>-1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FF0000"/>
                </a:solidFill>
              </a:rPr>
              <a:t>–2</a:t>
            </a:r>
            <a:r>
              <a:rPr lang="en-US" sz="2400" dirty="0" smtClean="0"/>
              <a:t> is not a part of the root locus.</a:t>
            </a: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0"/>
            <a:ext cx="43910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267200"/>
            <a:ext cx="39338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70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4" grpId="1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4648200" y="2191087"/>
            <a:ext cx="4487150" cy="391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78444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Step-2</a:t>
            </a:r>
            <a:r>
              <a:rPr lang="en-US" sz="2800" dirty="0" smtClean="0"/>
              <a:t>: </a:t>
            </a:r>
            <a:r>
              <a:rPr lang="en-US" sz="2800" dirty="0"/>
              <a:t>Determine the root loci on the real axis</a:t>
            </a:r>
            <a:r>
              <a:rPr lang="en-US" sz="2800" dirty="0" smtClean="0"/>
              <a:t>.</a:t>
            </a:r>
          </a:p>
        </p:txBody>
      </p:sp>
      <p:grpSp>
        <p:nvGrpSpPr>
          <p:cNvPr id="4" name="Group 10"/>
          <p:cNvGrpSpPr/>
          <p:nvPr/>
        </p:nvGrpSpPr>
        <p:grpSpPr>
          <a:xfrm>
            <a:off x="5943600" y="3562452"/>
            <a:ext cx="381836" cy="498140"/>
            <a:chOff x="5474347" y="3650940"/>
            <a:chExt cx="381836" cy="498140"/>
          </a:xfrm>
        </p:grpSpPr>
        <p:sp>
          <p:nvSpPr>
            <p:cNvPr id="6" name="Oval 5"/>
            <p:cNvSpPr/>
            <p:nvPr/>
          </p:nvSpPr>
          <p:spPr>
            <a:xfrm>
              <a:off x="5652120" y="4077072"/>
              <a:ext cx="72008" cy="72008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74347" y="3650940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/>
                <a:t>p</a:t>
              </a:r>
              <a:r>
                <a:rPr lang="en-US" i="1" baseline="-25000" dirty="0" smtClean="0"/>
                <a:t>4</a:t>
              </a:r>
              <a:endParaRPr lang="en-US" i="1" baseline="-25000" dirty="0"/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35496" y="1981200"/>
            <a:ext cx="4384104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 smtClean="0"/>
              <a:t>Similarly, test </a:t>
            </a:r>
            <a:r>
              <a:rPr lang="en-US" sz="2400" dirty="0"/>
              <a:t>point on the negative real axis between </a:t>
            </a:r>
            <a:r>
              <a:rPr lang="en-US" sz="2400" dirty="0" smtClean="0">
                <a:solidFill>
                  <a:srgbClr val="FF0000"/>
                </a:solidFill>
              </a:rPr>
              <a:t>-3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 smtClean="0">
                <a:solidFill>
                  <a:srgbClr val="FF0000"/>
                </a:solidFill>
              </a:rPr>
              <a:t>– </a:t>
            </a:r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∞</a:t>
            </a:r>
            <a:r>
              <a:rPr lang="en-US" sz="2400" dirty="0" smtClean="0"/>
              <a:t> satisfies the angle condition.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Therefore, the negative real axis between </a:t>
            </a:r>
            <a:r>
              <a:rPr lang="en-US" sz="2400" dirty="0" smtClean="0">
                <a:solidFill>
                  <a:srgbClr val="FF0000"/>
                </a:solidFill>
              </a:rPr>
              <a:t>-3</a:t>
            </a:r>
            <a:r>
              <a:rPr lang="en-US" sz="2400" dirty="0" smtClean="0"/>
              <a:t> and </a:t>
            </a:r>
            <a:r>
              <a:rPr lang="en-US" sz="2400" dirty="0" smtClean="0">
                <a:solidFill>
                  <a:srgbClr val="FF0000"/>
                </a:solidFill>
              </a:rPr>
              <a:t>– </a:t>
            </a:r>
            <a:r>
              <a:rPr lang="en-US" sz="24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∞</a:t>
            </a:r>
            <a:r>
              <a:rPr lang="en-US" sz="2400" dirty="0" smtClean="0"/>
              <a:t> is part of the root locus.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544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4" grpI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762000" y="1371600"/>
            <a:ext cx="7848600" cy="551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78444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Step-2</a:t>
            </a:r>
            <a:r>
              <a:rPr lang="en-US" sz="2800" dirty="0" smtClean="0"/>
              <a:t>: </a:t>
            </a:r>
            <a:r>
              <a:rPr lang="en-US" sz="2800" dirty="0"/>
              <a:t>Determine the root loci on the real axis</a:t>
            </a:r>
            <a:r>
              <a:rPr lang="en-US" sz="2800" dirty="0" smtClean="0"/>
              <a:t>.</a:t>
            </a:r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5434716" y="3949148"/>
            <a:ext cx="100584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>
            <a:off x="1306664" y="3949148"/>
            <a:ext cx="3063240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37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784448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</p:txBody>
      </p:sp>
      <p:sp>
        <p:nvSpPr>
          <p:cNvPr id="7" name="Rectangle 6"/>
          <p:cNvSpPr/>
          <p:nvPr/>
        </p:nvSpPr>
        <p:spPr>
          <a:xfrm>
            <a:off x="1371600" y="1905000"/>
            <a:ext cx="64851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i="1" dirty="0" smtClean="0">
                <a:solidFill>
                  <a:srgbClr val="00B050"/>
                </a:solidFill>
              </a:rPr>
              <a:t>Asymptote is the straight line approximation of a curve </a:t>
            </a:r>
            <a:endParaRPr lang="en-US" sz="22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2286000" y="3376000"/>
            <a:ext cx="3048000" cy="2377440"/>
            <a:chOff x="2743200" y="3376000"/>
            <a:chExt cx="3048000" cy="2377440"/>
          </a:xfrm>
        </p:grpSpPr>
        <p:cxnSp>
          <p:nvCxnSpPr>
            <p:cNvPr id="9" name="Straight Arrow Connector 8"/>
            <p:cNvCxnSpPr/>
            <p:nvPr/>
          </p:nvCxnSpPr>
          <p:spPr>
            <a:xfrm>
              <a:off x="2743200" y="5334000"/>
              <a:ext cx="3048000" cy="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2084580" y="4564720"/>
              <a:ext cx="2377440" cy="0"/>
            </a:xfrm>
            <a:prstGeom prst="straightConnector1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13"/>
            <p:cNvSpPr/>
            <p:nvPr/>
          </p:nvSpPr>
          <p:spPr>
            <a:xfrm>
              <a:off x="3273287" y="3787913"/>
              <a:ext cx="2365513" cy="1539461"/>
            </a:xfrm>
            <a:custGeom>
              <a:avLst/>
              <a:gdLst>
                <a:gd name="connsiteX0" fmla="*/ 0 w 2796209"/>
                <a:gd name="connsiteY0" fmla="*/ 68470 h 1539461"/>
                <a:gd name="connsiteX1" fmla="*/ 702365 w 2796209"/>
                <a:gd name="connsiteY1" fmla="*/ 41965 h 1539461"/>
                <a:gd name="connsiteX2" fmla="*/ 1338470 w 2796209"/>
                <a:gd name="connsiteY2" fmla="*/ 28713 h 1539461"/>
                <a:gd name="connsiteX3" fmla="*/ 1815548 w 2796209"/>
                <a:gd name="connsiteY3" fmla="*/ 214244 h 1539461"/>
                <a:gd name="connsiteX4" fmla="*/ 2252870 w 2796209"/>
                <a:gd name="connsiteY4" fmla="*/ 651565 h 1539461"/>
                <a:gd name="connsiteX5" fmla="*/ 2796209 w 2796209"/>
                <a:gd name="connsiteY5" fmla="*/ 1539461 h 153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6209" h="1539461">
                  <a:moveTo>
                    <a:pt x="0" y="68470"/>
                  </a:moveTo>
                  <a:lnTo>
                    <a:pt x="702365" y="41965"/>
                  </a:lnTo>
                  <a:cubicBezTo>
                    <a:pt x="925443" y="35339"/>
                    <a:pt x="1152940" y="0"/>
                    <a:pt x="1338470" y="28713"/>
                  </a:cubicBezTo>
                  <a:cubicBezTo>
                    <a:pt x="1524000" y="57426"/>
                    <a:pt x="1663148" y="110435"/>
                    <a:pt x="1815548" y="214244"/>
                  </a:cubicBezTo>
                  <a:cubicBezTo>
                    <a:pt x="1967948" y="318053"/>
                    <a:pt x="2089427" y="430696"/>
                    <a:pt x="2252870" y="651565"/>
                  </a:cubicBezTo>
                  <a:cubicBezTo>
                    <a:pt x="2416314" y="872435"/>
                    <a:pt x="2606261" y="1205948"/>
                    <a:pt x="2796209" y="1539461"/>
                  </a:cubicBezTo>
                </a:path>
              </a:pathLst>
            </a:custGeom>
            <a:ln w="127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819400" y="3886200"/>
            <a:ext cx="2362200" cy="1441174"/>
            <a:chOff x="3276600" y="3886200"/>
            <a:chExt cx="2362200" cy="144117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3276600" y="3886200"/>
              <a:ext cx="1371600" cy="1588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4422913" y="4111487"/>
              <a:ext cx="1441174" cy="990600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5715000" y="4495800"/>
            <a:ext cx="3200400" cy="646331"/>
            <a:chOff x="5943600" y="3657600"/>
            <a:chExt cx="3200400" cy="646331"/>
          </a:xfrm>
        </p:grpSpPr>
        <p:sp>
          <p:nvSpPr>
            <p:cNvPr id="22" name="Rectangle 21"/>
            <p:cNvSpPr/>
            <p:nvPr/>
          </p:nvSpPr>
          <p:spPr>
            <a:xfrm>
              <a:off x="6482630" y="3657600"/>
              <a:ext cx="266137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Actual Curve</a:t>
              </a:r>
            </a:p>
            <a:p>
              <a:r>
                <a:rPr lang="en-US" dirty="0" smtClean="0"/>
                <a:t>Asymptotic Approximation</a:t>
              </a:r>
              <a:endParaRPr lang="en-US" dirty="0"/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5943600" y="3819940"/>
              <a:ext cx="457200" cy="1588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5943600" y="4114800"/>
              <a:ext cx="457200" cy="1588"/>
            </a:xfrm>
            <a:prstGeom prst="line">
              <a:avLst/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63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2296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where</a:t>
            </a:r>
          </a:p>
          <a:p>
            <a:pPr algn="just"/>
            <a:r>
              <a:rPr lang="en-US" sz="2800" dirty="0" smtClean="0"/>
              <a:t>n-----</a:t>
            </a:r>
            <a:r>
              <a:rPr lang="en-US" sz="2800" dirty="0" smtClean="0">
                <a:sym typeface="Wingdings" pitchFamily="2" charset="2"/>
              </a:rPr>
              <a:t>&gt; number of poles</a:t>
            </a:r>
          </a:p>
          <a:p>
            <a:pPr algn="just"/>
            <a:r>
              <a:rPr lang="en-US" sz="2800" dirty="0" smtClean="0">
                <a:sym typeface="Wingdings" pitchFamily="2" charset="2"/>
              </a:rPr>
              <a:t>m-----&gt; number of zeros</a:t>
            </a:r>
          </a:p>
          <a:p>
            <a:pPr algn="just"/>
            <a:r>
              <a:rPr lang="en-US" sz="2800" dirty="0" smtClean="0">
                <a:sym typeface="Wingdings" pitchFamily="2" charset="2"/>
              </a:rPr>
              <a:t>For this Transfer Function</a:t>
            </a:r>
            <a:endParaRPr lang="en-US" sz="2800" dirty="0" smtClean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1147763" y="1447800"/>
          <a:ext cx="6488112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7" name="Equation" r:id="rId3" imgW="2577960" imgH="393480" progId="Equation.3">
                  <p:embed/>
                </p:oleObj>
              </mc:Choice>
              <mc:Fallback>
                <p:oleObj name="Equation" r:id="rId3" imgW="2577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763" y="1447800"/>
                        <a:ext cx="6488112" cy="99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4343400" y="3733800"/>
          <a:ext cx="3022600" cy="779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8" name="Equation" r:id="rId5" imgW="1625400" imgH="419040" progId="Equation.3">
                  <p:embed/>
                </p:oleObj>
              </mc:Choice>
              <mc:Fallback>
                <p:oleObj name="Equation" r:id="rId5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733800"/>
                        <a:ext cx="3022600" cy="7792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3130550" y="5105400"/>
          <a:ext cx="2633663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79" name="Equation" r:id="rId7" imgW="1168200" imgH="393480" progId="Equation.3">
                  <p:embed/>
                </p:oleObj>
              </mc:Choice>
              <mc:Fallback>
                <p:oleObj name="Equation" r:id="rId7" imgW="1168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550" y="5105400"/>
                        <a:ext cx="2633663" cy="887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5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600" dirty="0" smtClean="0"/>
              <a:t>Since the angle repeats itself as </a:t>
            </a:r>
            <a:r>
              <a:rPr lang="en-US" sz="2600" dirty="0" smtClean="0">
                <a:solidFill>
                  <a:srgbClr val="FF0000"/>
                </a:solidFill>
              </a:rPr>
              <a:t>k</a:t>
            </a:r>
            <a:r>
              <a:rPr lang="en-US" sz="2600" dirty="0" smtClean="0"/>
              <a:t> is varied, the distinct angles for the asymptotes are determined as </a:t>
            </a:r>
            <a:r>
              <a:rPr lang="en-US" sz="2600" dirty="0" smtClean="0">
                <a:solidFill>
                  <a:srgbClr val="FF0000"/>
                </a:solidFill>
              </a:rPr>
              <a:t>60°</a:t>
            </a:r>
            <a:r>
              <a:rPr lang="en-US" sz="2600" dirty="0" smtClean="0"/>
              <a:t>, </a:t>
            </a:r>
            <a:r>
              <a:rPr lang="en-US" sz="2600" dirty="0" smtClean="0">
                <a:solidFill>
                  <a:srgbClr val="FF0000"/>
                </a:solidFill>
              </a:rPr>
              <a:t>–60°</a:t>
            </a:r>
            <a:r>
              <a:rPr lang="en-US" sz="2600" dirty="0" smtClean="0"/>
              <a:t>, </a:t>
            </a:r>
            <a:r>
              <a:rPr lang="en-US" sz="2600" dirty="0" smtClean="0">
                <a:solidFill>
                  <a:srgbClr val="FF0000"/>
                </a:solidFill>
              </a:rPr>
              <a:t>-180°</a:t>
            </a:r>
            <a:r>
              <a:rPr lang="en-US" sz="2600" dirty="0" smtClean="0"/>
              <a:t>and </a:t>
            </a:r>
            <a:r>
              <a:rPr lang="en-US" sz="2600" dirty="0" smtClean="0">
                <a:solidFill>
                  <a:srgbClr val="FF0000"/>
                </a:solidFill>
              </a:rPr>
              <a:t>180°</a:t>
            </a:r>
            <a:r>
              <a:rPr lang="en-US" sz="2600" dirty="0" smtClean="0"/>
              <a:t>.</a:t>
            </a:r>
          </a:p>
          <a:p>
            <a:r>
              <a:rPr lang="en-US" sz="2800" dirty="0" smtClean="0"/>
              <a:t>Thus, there are three asymptotes having angles </a:t>
            </a:r>
            <a:r>
              <a:rPr lang="en-US" sz="2800" dirty="0" smtClean="0">
                <a:solidFill>
                  <a:srgbClr val="FF0000"/>
                </a:solidFill>
              </a:rPr>
              <a:t>60°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rgbClr val="FF0000"/>
                </a:solidFill>
              </a:rPr>
              <a:t>–60°</a:t>
            </a:r>
            <a:r>
              <a:rPr lang="en-US" sz="2800" dirty="0" smtClean="0"/>
              <a:t>, </a:t>
            </a:r>
            <a:r>
              <a:rPr lang="en-US" sz="2800" dirty="0" smtClean="0">
                <a:solidFill>
                  <a:srgbClr val="FF0000"/>
                </a:solidFill>
              </a:rPr>
              <a:t>180°</a:t>
            </a:r>
            <a:r>
              <a:rPr lang="en-US" sz="2800" dirty="0" smtClean="0"/>
              <a:t>.</a:t>
            </a:r>
            <a:endParaRPr lang="en-US" sz="26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</p:txBody>
      </p:sp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2667000" y="1600200"/>
          <a:ext cx="3492500" cy="194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7" name="Equation" r:id="rId3" imgW="1549080" imgH="863280" progId="Equation.3">
                  <p:embed/>
                </p:oleObj>
              </mc:Choice>
              <mc:Fallback>
                <p:oleObj name="Equation" r:id="rId3" imgW="154908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600200"/>
                        <a:ext cx="3492500" cy="194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11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Before we can draw these asymptotes in the complex plane, we must find the point where they intersect the real axis.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Point of intersection of asymptotes on real axis (or centroid of asymptotes) can be find as  out</a:t>
            </a:r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2514600" y="5105400"/>
          <a:ext cx="3723979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1" name="Equation" r:id="rId3" imgW="1409400" imgH="393480" progId="Equation.3">
                  <p:embed/>
                </p:oleObj>
              </mc:Choice>
              <mc:Fallback>
                <p:oleObj name="Equation" r:id="rId3" imgW="1409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105400"/>
                        <a:ext cx="3723979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2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/>
              <a:t>Finding the </a:t>
            </a:r>
            <a:r>
              <a:rPr lang="en-US" sz="2800" dirty="0" smtClean="0"/>
              <a:t>roots of </a:t>
            </a:r>
            <a:r>
              <a:rPr lang="en-US" sz="2800" dirty="0"/>
              <a:t>the characteristic equation of degree higher than 3 is laborious and will need </a:t>
            </a:r>
            <a:r>
              <a:rPr lang="en-US" sz="2800" dirty="0" smtClean="0"/>
              <a:t>computer solution.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A simple method for finding the roots of the characteristic equation has </a:t>
            </a:r>
            <a:r>
              <a:rPr lang="en-US" sz="2800" dirty="0" smtClean="0"/>
              <a:t>been developed </a:t>
            </a:r>
            <a:r>
              <a:rPr lang="en-US" sz="2800" dirty="0"/>
              <a:t>by </a:t>
            </a:r>
            <a:r>
              <a:rPr lang="en-US" sz="2800" dirty="0">
                <a:solidFill>
                  <a:srgbClr val="00B050"/>
                </a:solidFill>
              </a:rPr>
              <a:t>W. R. Evans</a:t>
            </a:r>
            <a:r>
              <a:rPr lang="en-US" sz="2800" dirty="0"/>
              <a:t> and used extensively in control engineering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This method</a:t>
            </a:r>
            <a:r>
              <a:rPr lang="en-US" sz="2800" dirty="0" smtClean="0"/>
              <a:t>, called </a:t>
            </a:r>
            <a:r>
              <a:rPr lang="en-US" sz="2800" dirty="0"/>
              <a:t>the </a:t>
            </a:r>
            <a:r>
              <a:rPr lang="en-US" sz="2800" i="1" dirty="0">
                <a:solidFill>
                  <a:srgbClr val="00B050"/>
                </a:solidFill>
              </a:rPr>
              <a:t>root-locus method</a:t>
            </a:r>
            <a:r>
              <a:rPr lang="en-US" sz="2800" i="1" dirty="0"/>
              <a:t>, </a:t>
            </a:r>
            <a:r>
              <a:rPr lang="en-US" sz="2800" dirty="0"/>
              <a:t>is one in which the roots of the characteristic </a:t>
            </a:r>
            <a:r>
              <a:rPr lang="en-US" sz="2800" dirty="0" smtClean="0"/>
              <a:t>equation </a:t>
            </a:r>
            <a:r>
              <a:rPr lang="en-US" sz="2800" dirty="0"/>
              <a:t>are plotted for all values of a system parameter.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60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For </a:t>
            </a:r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2514600" y="3124200"/>
          <a:ext cx="2919412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9" name="Equation" r:id="rId3" imgW="1104840" imgH="393480" progId="Equation.3">
                  <p:embed/>
                </p:oleObj>
              </mc:Choice>
              <mc:Fallback>
                <p:oleObj name="Equation" r:id="rId3" imgW="1104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124200"/>
                        <a:ext cx="2919412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7" name="Object 3"/>
          <p:cNvGraphicFramePr>
            <a:graphicFrameLocks noChangeAspect="1"/>
          </p:cNvGraphicFramePr>
          <p:nvPr/>
        </p:nvGraphicFramePr>
        <p:xfrm>
          <a:off x="1219200" y="1676400"/>
          <a:ext cx="30226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0" name="Equation" r:id="rId5" imgW="1625400" imgH="419040" progId="Equation.3">
                  <p:embed/>
                </p:oleObj>
              </mc:Choice>
              <mc:Fallback>
                <p:oleObj name="Equation" r:id="rId5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676400"/>
                        <a:ext cx="3022600" cy="779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8" name="Object 3"/>
          <p:cNvGraphicFramePr>
            <a:graphicFrameLocks noChangeAspect="1"/>
          </p:cNvGraphicFramePr>
          <p:nvPr/>
        </p:nvGraphicFramePr>
        <p:xfrm>
          <a:off x="3048000" y="4648200"/>
          <a:ext cx="211296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1" name="Equation" r:id="rId7" imgW="799920" imgH="393480" progId="Equation.3">
                  <p:embed/>
                </p:oleObj>
              </mc:Choice>
              <mc:Fallback>
                <p:oleObj name="Equation" r:id="rId7" imgW="799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648200"/>
                        <a:ext cx="2112963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70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Step-3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asymptotes</a:t>
            </a:r>
            <a:r>
              <a:rPr lang="en-US" sz="2800" dirty="0" smtClean="0"/>
              <a:t> of the root loci.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2563490" y="1676400"/>
            <a:ext cx="6428110" cy="468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/>
          <p:cNvSpPr/>
          <p:nvPr/>
        </p:nvSpPr>
        <p:spPr>
          <a:xfrm>
            <a:off x="6310542" y="3783496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250906" y="3988904"/>
          <a:ext cx="304800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4" name="Equation" r:id="rId4" imgW="152280" imgH="139680" progId="Equation.3">
                  <p:embed/>
                </p:oleObj>
              </mc:Choice>
              <mc:Fallback>
                <p:oleObj name="Equation" r:id="rId4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0906" y="3988904"/>
                        <a:ext cx="304800" cy="22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6385868" y="2093844"/>
            <a:ext cx="1564630" cy="1876485"/>
            <a:chOff x="5422578" y="2398644"/>
            <a:chExt cx="1564630" cy="1876485"/>
          </a:xfrm>
        </p:grpSpPr>
        <p:cxnSp>
          <p:nvCxnSpPr>
            <p:cNvPr id="12" name="Straight Connector 11"/>
            <p:cNvCxnSpPr/>
            <p:nvPr/>
          </p:nvCxnSpPr>
          <p:spPr>
            <a:xfrm rot="5400000" flipH="1" flipV="1">
              <a:off x="5314904" y="2506318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Arc 13"/>
            <p:cNvSpPr/>
            <p:nvPr/>
          </p:nvSpPr>
          <p:spPr>
            <a:xfrm rot="896943">
              <a:off x="5486558" y="3817929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3494" name="Object 6"/>
            <p:cNvGraphicFramePr>
              <a:graphicFrameLocks noChangeAspect="1"/>
            </p:cNvGraphicFramePr>
            <p:nvPr/>
          </p:nvGraphicFramePr>
          <p:xfrm>
            <a:off x="5864088" y="3762934"/>
            <a:ext cx="431800" cy="240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85" name="Equation" r:id="rId6" imgW="253800" imgH="177480" progId="Equation.3">
                    <p:embed/>
                  </p:oleObj>
                </mc:Choice>
                <mc:Fallback>
                  <p:oleObj name="Equation" r:id="rId6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4088" y="3762934"/>
                          <a:ext cx="431800" cy="24018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6417342" y="3820866"/>
            <a:ext cx="1779978" cy="1629089"/>
            <a:chOff x="5454052" y="4125666"/>
            <a:chExt cx="1779978" cy="1629089"/>
          </a:xfrm>
        </p:grpSpPr>
        <p:cxnSp>
          <p:nvCxnSpPr>
            <p:cNvPr id="13" name="Straight Connector 12"/>
            <p:cNvCxnSpPr/>
            <p:nvPr/>
          </p:nvCxnSpPr>
          <p:spPr>
            <a:xfrm rot="10800000" flipH="1" flipV="1">
              <a:off x="5454052" y="4190125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c 14"/>
            <p:cNvSpPr/>
            <p:nvPr/>
          </p:nvSpPr>
          <p:spPr>
            <a:xfrm rot="3122072">
              <a:off x="5517117" y="4087566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3495" name="Object 7"/>
            <p:cNvGraphicFramePr>
              <a:graphicFrameLocks noChangeAspect="1"/>
            </p:cNvGraphicFramePr>
            <p:nvPr/>
          </p:nvGraphicFramePr>
          <p:xfrm>
            <a:off x="5820259" y="4340088"/>
            <a:ext cx="62547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86" name="Equation" r:id="rId8" imgW="368280" imgH="177480" progId="Equation.3">
                    <p:embed/>
                  </p:oleObj>
                </mc:Choice>
                <mc:Fallback>
                  <p:oleObj name="Equation" r:id="rId8" imgW="3682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0259" y="4340088"/>
                          <a:ext cx="625475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Group 23"/>
          <p:cNvGrpSpPr/>
          <p:nvPr/>
        </p:nvGrpSpPr>
        <p:grpSpPr>
          <a:xfrm>
            <a:off x="3630290" y="3429000"/>
            <a:ext cx="2749550" cy="779442"/>
            <a:chOff x="2667000" y="3733800"/>
            <a:chExt cx="2749550" cy="779442"/>
          </a:xfrm>
        </p:grpSpPr>
        <p:cxnSp>
          <p:nvCxnSpPr>
            <p:cNvPr id="21" name="Straight Connector 20"/>
            <p:cNvCxnSpPr/>
            <p:nvPr/>
          </p:nvCxnSpPr>
          <p:spPr>
            <a:xfrm rot="5400000" flipH="1">
              <a:off x="4018285" y="2813211"/>
              <a:ext cx="0" cy="27025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" name="Object 6"/>
            <p:cNvGraphicFramePr>
              <a:graphicFrameLocks noChangeAspect="1"/>
            </p:cNvGraphicFramePr>
            <p:nvPr/>
          </p:nvGraphicFramePr>
          <p:xfrm>
            <a:off x="4876800" y="3733800"/>
            <a:ext cx="539750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187" name="Equation" r:id="rId10" imgW="317160" imgH="177480" progId="Equation.3">
                    <p:embed/>
                  </p:oleObj>
                </mc:Choice>
                <mc:Fallback>
                  <p:oleObj name="Equation" r:id="rId10" imgW="31716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3733800"/>
                          <a:ext cx="539750" cy="239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Arc 22"/>
            <p:cNvSpPr/>
            <p:nvPr/>
          </p:nvSpPr>
          <p:spPr>
            <a:xfrm rot="17473544">
              <a:off x="4908579" y="4044666"/>
              <a:ext cx="515897" cy="421255"/>
            </a:xfrm>
            <a:prstGeom prst="arc">
              <a:avLst>
                <a:gd name="adj1" fmla="val 16200000"/>
                <a:gd name="adj2" fmla="val 232710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3497" name="Object 5"/>
          <p:cNvGraphicFramePr>
            <a:graphicFrameLocks noChangeAspect="1"/>
          </p:cNvGraphicFramePr>
          <p:nvPr/>
        </p:nvGraphicFramePr>
        <p:xfrm>
          <a:off x="0" y="2971800"/>
          <a:ext cx="26225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8" name="Equation" r:id="rId12" imgW="1244520" imgH="203040" progId="Equation.3">
                  <p:embed/>
                </p:oleObj>
              </mc:Choice>
              <mc:Fallback>
                <p:oleObj name="Equation" r:id="rId12" imgW="12445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971800"/>
                        <a:ext cx="262255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304800" y="3810000"/>
          <a:ext cx="143033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9" name="Equation" r:id="rId14" imgW="457200" imgH="177480" progId="Equation.3">
                  <p:embed/>
                </p:oleObj>
              </mc:Choice>
              <mc:Fallback>
                <p:oleObj name="Equation" r:id="rId14" imgW="4572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810000"/>
                        <a:ext cx="1430338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71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52578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Consider following unity feedback system.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Determine </a:t>
            </a:r>
          </a:p>
          <a:p>
            <a:pPr lvl="1" algn="just"/>
            <a:r>
              <a:rPr lang="en-US" dirty="0" smtClean="0"/>
              <a:t>Root loci on real axis</a:t>
            </a:r>
          </a:p>
          <a:p>
            <a:pPr lvl="1" algn="just"/>
            <a:r>
              <a:rPr lang="en-US" dirty="0" smtClean="0"/>
              <a:t>Angle of asymptotes</a:t>
            </a:r>
          </a:p>
          <a:p>
            <a:pPr lvl="1" algn="just"/>
            <a:r>
              <a:rPr lang="en-US" dirty="0" smtClean="0"/>
              <a:t>Centroid of asymptotes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597049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</a:t>
            </a:r>
            <a:r>
              <a:rPr lang="en-US" sz="2800" dirty="0" smtClean="0"/>
              <a:t>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" y="1882676"/>
            <a:ext cx="3352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lvl="1" indent="-166688" algn="just">
              <a:buFont typeface="Arial" pitchFamily="34" charset="0"/>
              <a:buChar char="•"/>
            </a:pPr>
            <a:r>
              <a:rPr lang="en-US" sz="2400" dirty="0" smtClean="0"/>
              <a:t>The breakaway point corresponds to a point in the s plane where multiple roots of the characteristic equation occur.</a:t>
            </a:r>
          </a:p>
          <a:p>
            <a:pPr marL="166688" lvl="1" indent="-166688" algn="just">
              <a:buFont typeface="Arial" pitchFamily="34" charset="0"/>
              <a:buChar char="•"/>
            </a:pPr>
            <a:endParaRPr lang="en-US" sz="2400" dirty="0" smtClean="0"/>
          </a:p>
          <a:p>
            <a:pPr marL="166688" lvl="1" indent="-166688" algn="just">
              <a:buFont typeface="Arial" pitchFamily="34" charset="0"/>
              <a:buChar char="•"/>
            </a:pPr>
            <a:r>
              <a:rPr lang="en-US" sz="2400" dirty="0" smtClean="0"/>
              <a:t>It is the point from which the root locus branches leaves real axis and enter in complex plane.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3733800" y="1981200"/>
            <a:ext cx="5257799" cy="4376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93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break-in point</a:t>
            </a:r>
            <a:r>
              <a:rPr lang="en-US" sz="2800" dirty="0" smtClean="0"/>
              <a:t>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" y="1882676"/>
            <a:ext cx="3352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6688" lvl="1" indent="-166688" algn="just">
              <a:buFont typeface="Arial" pitchFamily="34" charset="0"/>
              <a:buChar char="•"/>
            </a:pPr>
            <a:r>
              <a:rPr lang="en-US" sz="2400" dirty="0" smtClean="0"/>
              <a:t>The break-in point corresponds to a point in the s plane where multiple roots of the characteristic equation occur.</a:t>
            </a:r>
          </a:p>
          <a:p>
            <a:pPr marL="166688" lvl="1" indent="-166688" algn="just">
              <a:buFont typeface="Arial" pitchFamily="34" charset="0"/>
              <a:buChar char="•"/>
            </a:pPr>
            <a:endParaRPr lang="en-US" sz="2400" dirty="0" smtClean="0"/>
          </a:p>
          <a:p>
            <a:pPr marL="166688" lvl="1" indent="-166688" algn="just">
              <a:buFont typeface="Arial" pitchFamily="34" charset="0"/>
              <a:buChar char="•"/>
            </a:pPr>
            <a:r>
              <a:rPr lang="en-US" sz="2400" dirty="0" smtClean="0"/>
              <a:t>It is the point where the root locus branches arrives at real axis.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733800" y="1981200"/>
            <a:ext cx="5257799" cy="4376548"/>
            <a:chOff x="3733800" y="1981200"/>
            <a:chExt cx="5257799" cy="4376548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33" t="13379" r="8711" b="5023"/>
            <a:stretch/>
          </p:blipFill>
          <p:spPr bwMode="auto">
            <a:xfrm>
              <a:off x="3733800" y="1981200"/>
              <a:ext cx="5257799" cy="43765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6096000" y="393469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953000" y="3948545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101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 </a:t>
            </a:r>
            <a:r>
              <a:rPr lang="en-US" sz="2800" dirty="0" smtClean="0"/>
              <a:t>or </a:t>
            </a:r>
            <a:r>
              <a:rPr lang="en-US" sz="2800" i="1" dirty="0" smtClean="0">
                <a:solidFill>
                  <a:srgbClr val="00B050"/>
                </a:solidFill>
              </a:rPr>
              <a:t>break-in point</a:t>
            </a:r>
            <a:r>
              <a:rPr lang="en-US" sz="2800" dirty="0" smtClean="0"/>
              <a:t>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52400" y="1882676"/>
            <a:ext cx="8610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950" indent="-234950" algn="just">
              <a:buFont typeface="Arial" pitchFamily="34" charset="0"/>
              <a:buChar char="•"/>
            </a:pPr>
            <a:r>
              <a:rPr lang="en-US" sz="2400" dirty="0" smtClean="0"/>
              <a:t>The breakaway or break-in points can be determined from the roots of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sz="2400" dirty="0" smtClean="0"/>
          </a:p>
          <a:p>
            <a:pPr marL="234950" indent="-234950" algn="just">
              <a:buFont typeface="Arial" pitchFamily="34" charset="0"/>
              <a:buChar char="•"/>
            </a:pPr>
            <a:endParaRPr lang="en-US" sz="2400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400" dirty="0" smtClean="0"/>
              <a:t>It should be noted that not all the solutions of </a:t>
            </a:r>
            <a:r>
              <a:rPr lang="en-US" sz="2400" dirty="0" err="1" smtClean="0">
                <a:solidFill>
                  <a:srgbClr val="FF0000"/>
                </a:solidFill>
              </a:rPr>
              <a:t>dK</a:t>
            </a:r>
            <a:r>
              <a:rPr lang="en-US" sz="2400" dirty="0" smtClean="0">
                <a:solidFill>
                  <a:srgbClr val="FF0000"/>
                </a:solidFill>
              </a:rPr>
              <a:t>/</a:t>
            </a:r>
            <a:r>
              <a:rPr lang="en-US" sz="2400" dirty="0" err="1" smtClean="0">
                <a:solidFill>
                  <a:srgbClr val="FF0000"/>
                </a:solidFill>
              </a:rPr>
              <a:t>ds</a:t>
            </a:r>
            <a:r>
              <a:rPr lang="en-US" sz="2400" dirty="0" smtClean="0">
                <a:solidFill>
                  <a:srgbClr val="FF0000"/>
                </a:solidFill>
              </a:rPr>
              <a:t>=0</a:t>
            </a:r>
            <a:r>
              <a:rPr lang="en-US" sz="2400" dirty="0" smtClean="0"/>
              <a:t> correspond to actual breakaway points. 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sz="2400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400" dirty="0" smtClean="0"/>
              <a:t>If a point at which </a:t>
            </a:r>
            <a:r>
              <a:rPr lang="en-US" sz="2400" dirty="0" err="1" smtClean="0">
                <a:solidFill>
                  <a:srgbClr val="FF0000"/>
                </a:solidFill>
              </a:rPr>
              <a:t>dK</a:t>
            </a:r>
            <a:r>
              <a:rPr lang="en-US" sz="2400" dirty="0" smtClean="0">
                <a:solidFill>
                  <a:srgbClr val="FF0000"/>
                </a:solidFill>
              </a:rPr>
              <a:t>/</a:t>
            </a:r>
            <a:r>
              <a:rPr lang="en-US" sz="2400" dirty="0" err="1" smtClean="0">
                <a:solidFill>
                  <a:srgbClr val="FF0000"/>
                </a:solidFill>
              </a:rPr>
              <a:t>ds</a:t>
            </a:r>
            <a:r>
              <a:rPr lang="en-US" sz="2400" dirty="0" smtClean="0">
                <a:solidFill>
                  <a:srgbClr val="FF0000"/>
                </a:solidFill>
              </a:rPr>
              <a:t>=0 </a:t>
            </a:r>
            <a:r>
              <a:rPr lang="en-US" sz="2400" dirty="0" smtClean="0"/>
              <a:t>is on a root locus, it is an actual breakaway or break-in point. 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sz="2400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400" dirty="0" smtClean="0"/>
              <a:t>Stated differently, if at a point at which </a:t>
            </a:r>
            <a:r>
              <a:rPr lang="en-US" sz="2400" dirty="0" err="1" smtClean="0">
                <a:solidFill>
                  <a:srgbClr val="FF0000"/>
                </a:solidFill>
              </a:rPr>
              <a:t>dK</a:t>
            </a:r>
            <a:r>
              <a:rPr lang="en-US" sz="2400" dirty="0" smtClean="0">
                <a:solidFill>
                  <a:srgbClr val="FF0000"/>
                </a:solidFill>
              </a:rPr>
              <a:t>/</a:t>
            </a:r>
            <a:r>
              <a:rPr lang="en-US" sz="2400" dirty="0" err="1" smtClean="0">
                <a:solidFill>
                  <a:srgbClr val="FF0000"/>
                </a:solidFill>
              </a:rPr>
              <a:t>ds</a:t>
            </a:r>
            <a:r>
              <a:rPr lang="en-US" sz="2400" dirty="0" smtClean="0">
                <a:solidFill>
                  <a:srgbClr val="FF0000"/>
                </a:solidFill>
              </a:rPr>
              <a:t>=0</a:t>
            </a:r>
            <a:r>
              <a:rPr lang="en-US" sz="2400" dirty="0" smtClean="0"/>
              <a:t> the value of K takes a real positive value, then that point is an actual breakaway or break-in point.</a:t>
            </a:r>
          </a:p>
        </p:txBody>
      </p:sp>
      <p:graphicFrame>
        <p:nvGraphicFramePr>
          <p:cNvPr id="65538" name="Object 5"/>
          <p:cNvGraphicFramePr>
            <a:graphicFrameLocks noChangeAspect="1"/>
          </p:cNvGraphicFramePr>
          <p:nvPr/>
        </p:nvGraphicFramePr>
        <p:xfrm>
          <a:off x="3581400" y="2438400"/>
          <a:ext cx="1042987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3" name="Equation" r:id="rId3" imgW="495000" imgH="393480" progId="Equation.3">
                  <p:embed/>
                </p:oleObj>
              </mc:Choice>
              <mc:Fallback>
                <p:oleObj name="Equation" r:id="rId3" imgW="495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438400"/>
                        <a:ext cx="1042987" cy="830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61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 </a:t>
            </a:r>
            <a:r>
              <a:rPr lang="en-US" sz="2800" dirty="0" smtClean="0"/>
              <a:t>or </a:t>
            </a:r>
            <a:r>
              <a:rPr lang="en-US" sz="2800" i="1" dirty="0" smtClean="0">
                <a:solidFill>
                  <a:srgbClr val="00B050"/>
                </a:solidFill>
              </a:rPr>
              <a:t>break-in point</a:t>
            </a:r>
            <a:r>
              <a:rPr lang="en-US" sz="2800" dirty="0" smtClean="0"/>
              <a:t>.</a:t>
            </a:r>
          </a:p>
          <a:p>
            <a:pPr algn="just"/>
            <a:endParaRPr lang="en-US" sz="4800" dirty="0" smtClean="0"/>
          </a:p>
          <a:p>
            <a:pPr algn="just"/>
            <a:r>
              <a:rPr lang="en-US" sz="2800" dirty="0" smtClean="0"/>
              <a:t>The characteristic equation of the system is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 breakaway point can now be determined as</a:t>
            </a:r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2971800" y="1447800"/>
          <a:ext cx="30226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5" name="Equation" r:id="rId3" imgW="1625400" imgH="419040" progId="Equation.3">
                  <p:embed/>
                </p:oleObj>
              </mc:Choice>
              <mc:Fallback>
                <p:oleObj name="Equation" r:id="rId3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447800"/>
                        <a:ext cx="3022600" cy="779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2590800" y="2819400"/>
          <a:ext cx="413385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6" name="Equation" r:id="rId5" imgW="2222280" imgH="419040" progId="Equation.3">
                  <p:embed/>
                </p:oleObj>
              </mc:Choice>
              <mc:Fallback>
                <p:oleObj name="Equation" r:id="rId5" imgW="2222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819400"/>
                        <a:ext cx="4133850" cy="779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5" name="Object 5"/>
          <p:cNvGraphicFramePr>
            <a:graphicFrameLocks noChangeAspect="1"/>
          </p:cNvGraphicFramePr>
          <p:nvPr/>
        </p:nvGraphicFramePr>
        <p:xfrm>
          <a:off x="3505200" y="3792537"/>
          <a:ext cx="2195513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7" name="Equation" r:id="rId7" imgW="1180800" imgH="419040" progId="Equation.3">
                  <p:embed/>
                </p:oleObj>
              </mc:Choice>
              <mc:Fallback>
                <p:oleObj name="Equation" r:id="rId7" imgW="1180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792537"/>
                        <a:ext cx="2195513" cy="779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6" name="Object 6"/>
          <p:cNvGraphicFramePr>
            <a:graphicFrameLocks noChangeAspect="1"/>
          </p:cNvGraphicFramePr>
          <p:nvPr/>
        </p:nvGraphicFramePr>
        <p:xfrm>
          <a:off x="3411538" y="4856163"/>
          <a:ext cx="24098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8" name="Equation" r:id="rId9" imgW="1295280" imgH="215640" progId="Equation.3">
                  <p:embed/>
                </p:oleObj>
              </mc:Choice>
              <mc:Fallback>
                <p:oleObj name="Equation" r:id="rId9" imgW="12952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538" y="4856163"/>
                        <a:ext cx="2409825" cy="401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7" name="Object 7"/>
          <p:cNvGraphicFramePr>
            <a:graphicFrameLocks noChangeAspect="1"/>
          </p:cNvGraphicFramePr>
          <p:nvPr/>
        </p:nvGraphicFramePr>
        <p:xfrm>
          <a:off x="3140075" y="5854700"/>
          <a:ext cx="29527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99" name="Equation" r:id="rId11" imgW="1587240" imgH="393480" progId="Equation.3">
                  <p:embed/>
                </p:oleObj>
              </mc:Choice>
              <mc:Fallback>
                <p:oleObj name="Equation" r:id="rId11" imgW="1587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0075" y="5854700"/>
                        <a:ext cx="2952750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98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 </a:t>
            </a:r>
            <a:r>
              <a:rPr lang="en-US" sz="2800" dirty="0" smtClean="0"/>
              <a:t>or </a:t>
            </a:r>
            <a:r>
              <a:rPr lang="en-US" sz="2800" i="1" dirty="0" smtClean="0">
                <a:solidFill>
                  <a:srgbClr val="00B050"/>
                </a:solidFill>
              </a:rPr>
              <a:t>break-in point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30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Set </a:t>
            </a:r>
            <a:r>
              <a:rPr lang="en-US" sz="2800" i="1" dirty="0" err="1" smtClean="0">
                <a:solidFill>
                  <a:srgbClr val="FF0000"/>
                </a:solidFill>
              </a:rPr>
              <a:t>dK</a:t>
            </a:r>
            <a:r>
              <a:rPr lang="en-US" sz="2800" i="1" dirty="0" smtClean="0">
                <a:solidFill>
                  <a:srgbClr val="FF0000"/>
                </a:solidFill>
              </a:rPr>
              <a:t>/</a:t>
            </a:r>
            <a:r>
              <a:rPr lang="en-US" sz="2800" i="1" dirty="0" err="1" smtClean="0">
                <a:solidFill>
                  <a:srgbClr val="FF0000"/>
                </a:solidFill>
              </a:rPr>
              <a:t>ds</a:t>
            </a:r>
            <a:r>
              <a:rPr lang="en-US" sz="2800" i="1" dirty="0" smtClean="0">
                <a:solidFill>
                  <a:srgbClr val="FF0000"/>
                </a:solidFill>
              </a:rPr>
              <a:t>=0</a:t>
            </a:r>
            <a:r>
              <a:rPr lang="en-US" sz="2800" dirty="0" smtClean="0"/>
              <a:t> in order to determine breakaway point.</a:t>
            </a:r>
          </a:p>
        </p:txBody>
      </p:sp>
      <p:graphicFrame>
        <p:nvGraphicFramePr>
          <p:cNvPr id="66567" name="Object 7"/>
          <p:cNvGraphicFramePr>
            <a:graphicFrameLocks noChangeAspect="1"/>
          </p:cNvGraphicFramePr>
          <p:nvPr/>
        </p:nvGraphicFramePr>
        <p:xfrm>
          <a:off x="2895600" y="1524000"/>
          <a:ext cx="29527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6" name="Equation" r:id="rId3" imgW="1587240" imgH="393480" progId="Equation.3">
                  <p:embed/>
                </p:oleObj>
              </mc:Choice>
              <mc:Fallback>
                <p:oleObj name="Equation" r:id="rId3" imgW="1587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524000"/>
                        <a:ext cx="2952750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2941638" y="2392363"/>
          <a:ext cx="2835275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7" name="Equation" r:id="rId5" imgW="1523880" imgH="393480" progId="Equation.3">
                  <p:embed/>
                </p:oleObj>
              </mc:Choice>
              <mc:Fallback>
                <p:oleObj name="Equation" r:id="rId5" imgW="1523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638" y="2392363"/>
                        <a:ext cx="2835275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2" name="Object 7"/>
          <p:cNvGraphicFramePr>
            <a:graphicFrameLocks noChangeAspect="1"/>
          </p:cNvGraphicFramePr>
          <p:nvPr/>
        </p:nvGraphicFramePr>
        <p:xfrm>
          <a:off x="3048000" y="3276600"/>
          <a:ext cx="2220912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8" name="Equation" r:id="rId7" imgW="1193760" imgH="393480" progId="Equation.3">
                  <p:embed/>
                </p:oleObj>
              </mc:Choice>
              <mc:Fallback>
                <p:oleObj name="Equation" r:id="rId7" imgW="1193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276600"/>
                        <a:ext cx="2220912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3" name="Object 9"/>
          <p:cNvGraphicFramePr>
            <a:graphicFrameLocks noChangeAspect="1"/>
          </p:cNvGraphicFramePr>
          <p:nvPr/>
        </p:nvGraphicFramePr>
        <p:xfrm>
          <a:off x="3276600" y="4572000"/>
          <a:ext cx="19843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59" name="Equation" r:id="rId9" imgW="1066680" imgH="203040" progId="Equation.3">
                  <p:embed/>
                </p:oleObj>
              </mc:Choice>
              <mc:Fallback>
                <p:oleObj name="Equation" r:id="rId9" imgW="10666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572000"/>
                        <a:ext cx="19843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4" name="Object 10"/>
          <p:cNvGraphicFramePr>
            <a:graphicFrameLocks noChangeAspect="1"/>
          </p:cNvGraphicFramePr>
          <p:nvPr/>
        </p:nvGraphicFramePr>
        <p:xfrm>
          <a:off x="3429000" y="5108575"/>
          <a:ext cx="17954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60" name="Equation" r:id="rId11" imgW="965160" imgH="203040" progId="Equation.3">
                  <p:embed/>
                </p:oleObj>
              </mc:Choice>
              <mc:Fallback>
                <p:oleObj name="Equation" r:id="rId11" imgW="9651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108575"/>
                        <a:ext cx="17954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95" name="Object 11"/>
          <p:cNvGraphicFramePr>
            <a:graphicFrameLocks noChangeAspect="1"/>
          </p:cNvGraphicFramePr>
          <p:nvPr/>
        </p:nvGraphicFramePr>
        <p:xfrm>
          <a:off x="3494088" y="5791200"/>
          <a:ext cx="14636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61" name="Equation" r:id="rId13" imgW="787320" imgH="406080" progId="Equation.3">
                  <p:embed/>
                </p:oleObj>
              </mc:Choice>
              <mc:Fallback>
                <p:oleObj name="Equation" r:id="rId13" imgW="7873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5791200"/>
                        <a:ext cx="1463675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88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</a:t>
            </a:r>
            <a:r>
              <a:rPr lang="en-US" sz="2800" dirty="0"/>
              <a:t>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 </a:t>
            </a:r>
            <a:r>
              <a:rPr lang="en-US" sz="2800" dirty="0" smtClean="0"/>
              <a:t>or </a:t>
            </a:r>
            <a:r>
              <a:rPr lang="en-US" sz="2800" i="1" dirty="0" smtClean="0">
                <a:solidFill>
                  <a:srgbClr val="00B050"/>
                </a:solidFill>
              </a:rPr>
              <a:t>break-in point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600" dirty="0" smtClean="0"/>
              <a:t>Since the breakaway point must lie on a root locus between 0 and –1, it is clear that </a:t>
            </a:r>
            <a:r>
              <a:rPr lang="en-US" sz="2600" i="1" dirty="0" smtClean="0"/>
              <a:t>s=–0.4226 </a:t>
            </a:r>
            <a:r>
              <a:rPr lang="en-US" sz="2600" dirty="0" smtClean="0"/>
              <a:t>corresponds to the actual breakaway point. </a:t>
            </a:r>
          </a:p>
          <a:p>
            <a:pPr algn="just"/>
            <a:endParaRPr lang="en-US" sz="1000" dirty="0" smtClean="0"/>
          </a:p>
          <a:p>
            <a:pPr algn="just"/>
            <a:r>
              <a:rPr lang="en-US" sz="2600" dirty="0" smtClean="0"/>
              <a:t>Point s=–1.5774 is not on the root locus. Hence, this point is not an actual breakaway or break-in point. </a:t>
            </a:r>
          </a:p>
          <a:p>
            <a:pPr algn="just"/>
            <a:endParaRPr lang="en-US" sz="1000" dirty="0" smtClean="0"/>
          </a:p>
          <a:p>
            <a:pPr algn="just"/>
            <a:r>
              <a:rPr lang="en-US" sz="2600" dirty="0" smtClean="0"/>
              <a:t>In fact, evaluation of the values of K corresponding to s=–0.4226 and s=–1.5774 yields</a:t>
            </a:r>
          </a:p>
        </p:txBody>
      </p:sp>
      <p:graphicFrame>
        <p:nvGraphicFramePr>
          <p:cNvPr id="67595" name="Object 11"/>
          <p:cNvGraphicFramePr>
            <a:graphicFrameLocks noChangeAspect="1"/>
          </p:cNvGraphicFramePr>
          <p:nvPr/>
        </p:nvGraphicFramePr>
        <p:xfrm>
          <a:off x="3657600" y="1524000"/>
          <a:ext cx="14636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5" name="Equation" r:id="rId3" imgW="787320" imgH="406080" progId="Equation.3">
                  <p:embed/>
                </p:oleObj>
              </mc:Choice>
              <mc:Fallback>
                <p:oleObj name="Equation" r:id="rId3" imgW="78732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524000"/>
                        <a:ext cx="1463675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616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5867400"/>
            <a:ext cx="39909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4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</a:t>
            </a:r>
            <a:r>
              <a:rPr lang="en-US" sz="2800" dirty="0" smtClean="0"/>
              <a:t>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2563490" y="1676400"/>
            <a:ext cx="6428110" cy="468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7"/>
          <p:cNvSpPr/>
          <p:nvPr/>
        </p:nvSpPr>
        <p:spPr>
          <a:xfrm>
            <a:off x="6310542" y="3783496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250906" y="3988904"/>
          <a:ext cx="304800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67" name="Equation" r:id="rId4" imgW="152280" imgH="139680" progId="Equation.3">
                  <p:embed/>
                </p:oleObj>
              </mc:Choice>
              <mc:Fallback>
                <p:oleObj name="Equation" r:id="rId4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0906" y="3988904"/>
                        <a:ext cx="304800" cy="22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7"/>
          <p:cNvGrpSpPr/>
          <p:nvPr/>
        </p:nvGrpSpPr>
        <p:grpSpPr>
          <a:xfrm>
            <a:off x="6385868" y="2093844"/>
            <a:ext cx="1564630" cy="1876485"/>
            <a:chOff x="5422578" y="2398644"/>
            <a:chExt cx="1564630" cy="1876485"/>
          </a:xfrm>
        </p:grpSpPr>
        <p:cxnSp>
          <p:nvCxnSpPr>
            <p:cNvPr id="12" name="Straight Connector 11"/>
            <p:cNvCxnSpPr/>
            <p:nvPr/>
          </p:nvCxnSpPr>
          <p:spPr>
            <a:xfrm rot="5400000" flipH="1" flipV="1">
              <a:off x="5314904" y="2506318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Arc 13"/>
            <p:cNvSpPr/>
            <p:nvPr/>
          </p:nvSpPr>
          <p:spPr>
            <a:xfrm rot="896943">
              <a:off x="5486558" y="3817929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3494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6325808"/>
                </p:ext>
              </p:extLst>
            </p:nvPr>
          </p:nvGraphicFramePr>
          <p:xfrm>
            <a:off x="5864088" y="3762934"/>
            <a:ext cx="431800" cy="240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8" name="Equation" r:id="rId6" imgW="253800" imgH="177480" progId="Equation.3">
                    <p:embed/>
                  </p:oleObj>
                </mc:Choice>
                <mc:Fallback>
                  <p:oleObj name="Equation" r:id="rId6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4088" y="3762934"/>
                          <a:ext cx="431800" cy="24018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8"/>
          <p:cNvGrpSpPr/>
          <p:nvPr/>
        </p:nvGrpSpPr>
        <p:grpSpPr>
          <a:xfrm>
            <a:off x="6417342" y="3820866"/>
            <a:ext cx="1779978" cy="1629089"/>
            <a:chOff x="5454052" y="4125666"/>
            <a:chExt cx="1779978" cy="1629089"/>
          </a:xfrm>
        </p:grpSpPr>
        <p:cxnSp>
          <p:nvCxnSpPr>
            <p:cNvPr id="13" name="Straight Connector 12"/>
            <p:cNvCxnSpPr/>
            <p:nvPr/>
          </p:nvCxnSpPr>
          <p:spPr>
            <a:xfrm rot="10800000" flipH="1" flipV="1">
              <a:off x="5454052" y="4190125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c 14"/>
            <p:cNvSpPr/>
            <p:nvPr/>
          </p:nvSpPr>
          <p:spPr>
            <a:xfrm rot="3122072">
              <a:off x="5517117" y="4087566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63495" name="Object 7"/>
            <p:cNvGraphicFramePr>
              <a:graphicFrameLocks noChangeAspect="1"/>
            </p:cNvGraphicFramePr>
            <p:nvPr/>
          </p:nvGraphicFramePr>
          <p:xfrm>
            <a:off x="5820259" y="4340088"/>
            <a:ext cx="62547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69" name="Equation" r:id="rId8" imgW="368280" imgH="177480" progId="Equation.3">
                    <p:embed/>
                  </p:oleObj>
                </mc:Choice>
                <mc:Fallback>
                  <p:oleObj name="Equation" r:id="rId8" imgW="3682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0259" y="4340088"/>
                          <a:ext cx="625475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23"/>
          <p:cNvGrpSpPr/>
          <p:nvPr/>
        </p:nvGrpSpPr>
        <p:grpSpPr>
          <a:xfrm>
            <a:off x="3630290" y="3429000"/>
            <a:ext cx="2749550" cy="779442"/>
            <a:chOff x="2667000" y="3733800"/>
            <a:chExt cx="2749550" cy="779442"/>
          </a:xfrm>
        </p:grpSpPr>
        <p:cxnSp>
          <p:nvCxnSpPr>
            <p:cNvPr id="21" name="Straight Connector 20"/>
            <p:cNvCxnSpPr/>
            <p:nvPr/>
          </p:nvCxnSpPr>
          <p:spPr>
            <a:xfrm rot="5400000" flipH="1">
              <a:off x="4018285" y="2813211"/>
              <a:ext cx="0" cy="27025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" name="Object 6"/>
            <p:cNvGraphicFramePr>
              <a:graphicFrameLocks noChangeAspect="1"/>
            </p:cNvGraphicFramePr>
            <p:nvPr/>
          </p:nvGraphicFramePr>
          <p:xfrm>
            <a:off x="4876800" y="3733800"/>
            <a:ext cx="539750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270" name="Equation" r:id="rId10" imgW="317160" imgH="177480" progId="Equation.3">
                    <p:embed/>
                  </p:oleObj>
                </mc:Choice>
                <mc:Fallback>
                  <p:oleObj name="Equation" r:id="rId10" imgW="31716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3733800"/>
                          <a:ext cx="539750" cy="239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Arc 22"/>
            <p:cNvSpPr/>
            <p:nvPr/>
          </p:nvSpPr>
          <p:spPr>
            <a:xfrm rot="17473544">
              <a:off x="4908579" y="4044666"/>
              <a:ext cx="515897" cy="421255"/>
            </a:xfrm>
            <a:prstGeom prst="arc">
              <a:avLst>
                <a:gd name="adj1" fmla="val 16200000"/>
                <a:gd name="adj2" fmla="val 232710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9640" name="Object 11"/>
          <p:cNvGraphicFramePr>
            <a:graphicFrameLocks noChangeAspect="1"/>
          </p:cNvGraphicFramePr>
          <p:nvPr/>
        </p:nvGraphicFramePr>
        <p:xfrm>
          <a:off x="380999" y="3276600"/>
          <a:ext cx="166137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71" name="Equation" r:id="rId12" imgW="774360" imgH="177480" progId="Equation.3">
                  <p:embed/>
                </p:oleObj>
              </mc:Choice>
              <mc:Fallback>
                <p:oleObj name="Equation" r:id="rId12" imgW="7743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3276600"/>
                        <a:ext cx="1661379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6795655" y="3796145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62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12974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800" dirty="0"/>
              <a:t>The roots corresponding to a </a:t>
            </a:r>
            <a:r>
              <a:rPr lang="en-US" sz="2800" dirty="0" smtClean="0"/>
              <a:t>particular value </a:t>
            </a:r>
            <a:r>
              <a:rPr lang="en-US" sz="2800" dirty="0"/>
              <a:t>of this parameter can then be located on the resulting graph. </a:t>
            </a:r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Note that the </a:t>
            </a:r>
            <a:r>
              <a:rPr lang="en-US" sz="2800" dirty="0"/>
              <a:t>parameter is usually the gain, but any other variable of the open-loop </a:t>
            </a:r>
            <a:r>
              <a:rPr lang="en-US" sz="2800" dirty="0" smtClean="0"/>
              <a:t>transfer function </a:t>
            </a:r>
            <a:r>
              <a:rPr lang="en-US" sz="2800" dirty="0"/>
              <a:t>may be used. </a:t>
            </a:r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By using the root-locus method the designer can predict the effects on the </a:t>
            </a:r>
            <a:r>
              <a:rPr lang="en-US" sz="2800" dirty="0" smtClean="0"/>
              <a:t>location of </a:t>
            </a:r>
            <a:r>
              <a:rPr lang="en-US" sz="2800" dirty="0"/>
              <a:t>the closed-loop poles of varying the gain value or adding open-loop poles </a:t>
            </a:r>
            <a:r>
              <a:rPr lang="en-US" sz="2800" dirty="0" smtClean="0"/>
              <a:t>and/or open-loop </a:t>
            </a:r>
            <a:r>
              <a:rPr lang="en-US" sz="2800" dirty="0"/>
              <a:t>zeros.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60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3576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Step-4</a:t>
            </a:r>
            <a:r>
              <a:rPr lang="en-US" sz="2800" dirty="0" smtClean="0"/>
              <a:t>: Determine the </a:t>
            </a:r>
            <a:r>
              <a:rPr lang="en-US" sz="2800" i="1" dirty="0" smtClean="0">
                <a:solidFill>
                  <a:srgbClr val="00B050"/>
                </a:solidFill>
              </a:rPr>
              <a:t>breakaway point</a:t>
            </a:r>
            <a:r>
              <a:rPr lang="en-US" sz="2800" dirty="0" smtClean="0"/>
              <a:t>.</a:t>
            </a:r>
          </a:p>
        </p:txBody>
      </p:sp>
      <p:graphicFrame>
        <p:nvGraphicFramePr>
          <p:cNvPr id="69640" name="Object 11"/>
          <p:cNvGraphicFramePr>
            <a:graphicFrameLocks noChangeAspect="1"/>
          </p:cNvGraphicFramePr>
          <p:nvPr/>
        </p:nvGraphicFramePr>
        <p:xfrm>
          <a:off x="380999" y="3276600"/>
          <a:ext cx="166137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43" name="Equation" r:id="rId3" imgW="774360" imgH="177480" progId="Equation.3">
                  <p:embed/>
                </p:oleObj>
              </mc:Choice>
              <mc:Fallback>
                <p:oleObj name="Equation" r:id="rId3" imgW="77436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3276600"/>
                        <a:ext cx="1661379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2590800" y="1447800"/>
            <a:ext cx="6324599" cy="5105400"/>
            <a:chOff x="2590800" y="1447800"/>
            <a:chExt cx="6324599" cy="5105400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33" t="13379" r="8711" b="5023"/>
            <a:stretch/>
          </p:blipFill>
          <p:spPr bwMode="auto">
            <a:xfrm>
              <a:off x="2590800" y="1447800"/>
              <a:ext cx="6324599" cy="5105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Oval 23"/>
            <p:cNvSpPr/>
            <p:nvPr/>
          </p:nvSpPr>
          <p:spPr>
            <a:xfrm>
              <a:off x="6754090" y="3747655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40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Determine the Breakaway and break in points 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50"/>
          <a:stretch>
            <a:fillRect/>
          </a:stretch>
        </p:blipFill>
        <p:spPr bwMode="auto">
          <a:xfrm>
            <a:off x="2286000" y="2590800"/>
            <a:ext cx="3581401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63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05800" cy="78069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Solution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0600"/>
            <a:ext cx="52539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3810000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Differentiating </a:t>
            </a:r>
            <a:r>
              <a:rPr lang="en-US" b="1" i="1" dirty="0"/>
              <a:t>K</a:t>
            </a:r>
            <a:r>
              <a:rPr lang="en-US" dirty="0"/>
              <a:t> with respect to </a:t>
            </a:r>
            <a:r>
              <a:rPr lang="en-US" b="1" dirty="0" smtClean="0"/>
              <a:t>s</a:t>
            </a:r>
            <a:r>
              <a:rPr lang="en-US" dirty="0" smtClean="0"/>
              <a:t> </a:t>
            </a:r>
            <a:r>
              <a:rPr lang="en-US" dirty="0"/>
              <a:t>and setting the derivative equal to zero </a:t>
            </a:r>
            <a:r>
              <a:rPr lang="en-US" dirty="0" smtClean="0"/>
              <a:t>yields;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5867400"/>
            <a:ext cx="3358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Hence, solving for s, we find the </a:t>
            </a:r>
          </a:p>
          <a:p>
            <a:r>
              <a:rPr lang="en-US" dirty="0" smtClean="0"/>
              <a:t>break-away and </a:t>
            </a:r>
            <a:r>
              <a:rPr lang="en-US" dirty="0"/>
              <a:t>break-in </a:t>
            </a:r>
            <a:r>
              <a:rPr lang="en-US" dirty="0" smtClean="0"/>
              <a:t>points;  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191000" y="6019800"/>
            <a:ext cx="2088232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91000" y="6096000"/>
            <a:ext cx="2077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 </a:t>
            </a:r>
            <a:r>
              <a:rPr lang="en-US" dirty="0">
                <a:latin typeface="Arial" pitchFamily="34" charset="0"/>
                <a:cs typeface="Arial" pitchFamily="34" charset="0"/>
              </a:rPr>
              <a:t>= -1.45 and 3.82</a:t>
            </a:r>
            <a:endParaRPr lang="en-US" dirty="0"/>
          </a:p>
        </p:txBody>
      </p:sp>
      <p:graphicFrame>
        <p:nvGraphicFramePr>
          <p:cNvPr id="74754" name="Object 7"/>
          <p:cNvGraphicFramePr>
            <a:graphicFrameLocks noChangeAspect="1"/>
          </p:cNvGraphicFramePr>
          <p:nvPr/>
        </p:nvGraphicFramePr>
        <p:xfrm>
          <a:off x="3429000" y="1981200"/>
          <a:ext cx="2362200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8" name="Equation" r:id="rId4" imgW="1269720" imgH="419040" progId="Equation.3">
                  <p:embed/>
                </p:oleObj>
              </mc:Choice>
              <mc:Fallback>
                <p:oleObj name="Equation" r:id="rId4" imgW="12697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981200"/>
                        <a:ext cx="2362200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5" name="Object 7"/>
          <p:cNvGraphicFramePr>
            <a:graphicFrameLocks noChangeAspect="1"/>
          </p:cNvGraphicFramePr>
          <p:nvPr/>
        </p:nvGraphicFramePr>
        <p:xfrm>
          <a:off x="3352800" y="2895600"/>
          <a:ext cx="229076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79" name="Equation" r:id="rId6" imgW="1231560" imgH="444240" progId="Equation.3">
                  <p:embed/>
                </p:oleObj>
              </mc:Choice>
              <mc:Fallback>
                <p:oleObj name="Equation" r:id="rId6" imgW="1231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895600"/>
                        <a:ext cx="2290763" cy="827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6" name="Object 4"/>
          <p:cNvGraphicFramePr>
            <a:graphicFrameLocks noChangeAspect="1"/>
          </p:cNvGraphicFramePr>
          <p:nvPr/>
        </p:nvGraphicFramePr>
        <p:xfrm>
          <a:off x="1219200" y="4191000"/>
          <a:ext cx="630555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0" name="Equation" r:id="rId8" imgW="3390840" imgH="444240" progId="Equation.3">
                  <p:embed/>
                </p:oleObj>
              </mc:Choice>
              <mc:Fallback>
                <p:oleObj name="Equation" r:id="rId8" imgW="33908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191000"/>
                        <a:ext cx="6305550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3352800" y="5257800"/>
          <a:ext cx="21494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81" name="Equation" r:id="rId10" imgW="1155600" imgH="203040" progId="Equation.3">
                  <p:embed/>
                </p:oleObj>
              </mc:Choice>
              <mc:Fallback>
                <p:oleObj name="Equation" r:id="rId10" imgW="1155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257800"/>
                        <a:ext cx="2149475" cy="379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47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Step-5</a:t>
            </a:r>
            <a:r>
              <a:rPr lang="en-US" sz="2800" dirty="0" smtClean="0"/>
              <a:t>: </a:t>
            </a:r>
            <a:r>
              <a:rPr lang="en-US" sz="2800" dirty="0"/>
              <a:t>Determine </a:t>
            </a:r>
            <a:r>
              <a:rPr lang="en-US" sz="2800" dirty="0" smtClean="0"/>
              <a:t>the points where root loci cross the imaginary axis.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3" t="13379" r="8711" b="5023"/>
          <a:stretch/>
        </p:blipFill>
        <p:spPr bwMode="auto">
          <a:xfrm>
            <a:off x="1496690" y="2024252"/>
            <a:ext cx="6428110" cy="468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/>
          <p:cNvSpPr/>
          <p:nvPr/>
        </p:nvSpPr>
        <p:spPr>
          <a:xfrm>
            <a:off x="5243742" y="4131348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5184106" y="4336756"/>
          <a:ext cx="304800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2" name="Equation" r:id="rId4" imgW="152280" imgH="139680" progId="Equation.3">
                  <p:embed/>
                </p:oleObj>
              </mc:Choice>
              <mc:Fallback>
                <p:oleObj name="Equation" r:id="rId4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106" y="4336756"/>
                        <a:ext cx="304800" cy="222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7"/>
          <p:cNvGrpSpPr/>
          <p:nvPr/>
        </p:nvGrpSpPr>
        <p:grpSpPr>
          <a:xfrm>
            <a:off x="5319068" y="2441696"/>
            <a:ext cx="1564630" cy="1876485"/>
            <a:chOff x="5422578" y="2398644"/>
            <a:chExt cx="1564630" cy="1876485"/>
          </a:xfrm>
        </p:grpSpPr>
        <p:cxnSp>
          <p:nvCxnSpPr>
            <p:cNvPr id="13" name="Straight Connector 12"/>
            <p:cNvCxnSpPr/>
            <p:nvPr/>
          </p:nvCxnSpPr>
          <p:spPr>
            <a:xfrm rot="5400000" flipH="1" flipV="1">
              <a:off x="5314904" y="2506318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Arc 13"/>
            <p:cNvSpPr/>
            <p:nvPr/>
          </p:nvSpPr>
          <p:spPr>
            <a:xfrm rot="896943">
              <a:off x="5486558" y="3817929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5" name="Object 6"/>
            <p:cNvGraphicFramePr>
              <a:graphicFrameLocks noChangeAspect="1"/>
            </p:cNvGraphicFramePr>
            <p:nvPr/>
          </p:nvGraphicFramePr>
          <p:xfrm>
            <a:off x="5864088" y="3762934"/>
            <a:ext cx="431800" cy="240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03" name="Equation" r:id="rId6" imgW="253800" imgH="177480" progId="Equation.3">
                    <p:embed/>
                  </p:oleObj>
                </mc:Choice>
                <mc:Fallback>
                  <p:oleObj name="Equation" r:id="rId6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4088" y="3762934"/>
                          <a:ext cx="431800" cy="24018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8"/>
          <p:cNvGrpSpPr/>
          <p:nvPr/>
        </p:nvGrpSpPr>
        <p:grpSpPr>
          <a:xfrm>
            <a:off x="5350542" y="4168718"/>
            <a:ext cx="1779978" cy="1629089"/>
            <a:chOff x="5454052" y="4125666"/>
            <a:chExt cx="1779978" cy="1629089"/>
          </a:xfrm>
        </p:grpSpPr>
        <p:cxnSp>
          <p:nvCxnSpPr>
            <p:cNvPr id="17" name="Straight Connector 16"/>
            <p:cNvCxnSpPr/>
            <p:nvPr/>
          </p:nvCxnSpPr>
          <p:spPr>
            <a:xfrm rot="10800000" flipH="1" flipV="1">
              <a:off x="5454052" y="4190125"/>
              <a:ext cx="1779978" cy="15646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17"/>
            <p:cNvSpPr/>
            <p:nvPr/>
          </p:nvSpPr>
          <p:spPr>
            <a:xfrm rot="3122072">
              <a:off x="5517117" y="4087566"/>
              <a:ext cx="381000" cy="457200"/>
            </a:xfrm>
            <a:prstGeom prst="arc">
              <a:avLst>
                <a:gd name="adj1" fmla="val 16200000"/>
                <a:gd name="adj2" fmla="val 1229842"/>
              </a:avLst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9" name="Object 7"/>
            <p:cNvGraphicFramePr>
              <a:graphicFrameLocks noChangeAspect="1"/>
            </p:cNvGraphicFramePr>
            <p:nvPr/>
          </p:nvGraphicFramePr>
          <p:xfrm>
            <a:off x="5820259" y="4340088"/>
            <a:ext cx="625475" cy="24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04" name="Equation" r:id="rId8" imgW="368280" imgH="177480" progId="Equation.3">
                    <p:embed/>
                  </p:oleObj>
                </mc:Choice>
                <mc:Fallback>
                  <p:oleObj name="Equation" r:id="rId8" imgW="3682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20259" y="4340088"/>
                          <a:ext cx="625475" cy="2413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Group 23"/>
          <p:cNvGrpSpPr/>
          <p:nvPr/>
        </p:nvGrpSpPr>
        <p:grpSpPr>
          <a:xfrm>
            <a:off x="2563490" y="3776852"/>
            <a:ext cx="2749550" cy="779442"/>
            <a:chOff x="2667000" y="3733800"/>
            <a:chExt cx="2749550" cy="779442"/>
          </a:xfrm>
        </p:grpSpPr>
        <p:cxnSp>
          <p:nvCxnSpPr>
            <p:cNvPr id="21" name="Straight Connector 20"/>
            <p:cNvCxnSpPr/>
            <p:nvPr/>
          </p:nvCxnSpPr>
          <p:spPr>
            <a:xfrm rot="5400000" flipH="1">
              <a:off x="4018285" y="2813211"/>
              <a:ext cx="0" cy="270257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2" name="Object 6"/>
            <p:cNvGraphicFramePr>
              <a:graphicFrameLocks noChangeAspect="1"/>
            </p:cNvGraphicFramePr>
            <p:nvPr/>
          </p:nvGraphicFramePr>
          <p:xfrm>
            <a:off x="4876800" y="3733800"/>
            <a:ext cx="539750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05" name="Equation" r:id="rId10" imgW="317160" imgH="177480" progId="Equation.3">
                    <p:embed/>
                  </p:oleObj>
                </mc:Choice>
                <mc:Fallback>
                  <p:oleObj name="Equation" r:id="rId10" imgW="31716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3733800"/>
                          <a:ext cx="539750" cy="2397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Arc 22"/>
            <p:cNvSpPr/>
            <p:nvPr/>
          </p:nvSpPr>
          <p:spPr>
            <a:xfrm rot="17473544">
              <a:off x="4908579" y="4044666"/>
              <a:ext cx="515897" cy="421255"/>
            </a:xfrm>
            <a:prstGeom prst="arc">
              <a:avLst>
                <a:gd name="adj1" fmla="val 16200000"/>
                <a:gd name="adj2" fmla="val 232710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Oval 23"/>
          <p:cNvSpPr/>
          <p:nvPr/>
        </p:nvSpPr>
        <p:spPr>
          <a:xfrm>
            <a:off x="5728855" y="4143997"/>
            <a:ext cx="152400" cy="152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175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Step-5</a:t>
            </a:r>
            <a:r>
              <a:rPr lang="en-US" sz="2800" dirty="0" smtClean="0"/>
              <a:t>: </a:t>
            </a:r>
            <a:r>
              <a:rPr lang="en-US" sz="2800" dirty="0"/>
              <a:t>Determine </a:t>
            </a:r>
            <a:r>
              <a:rPr lang="en-US" sz="2800" dirty="0" smtClean="0"/>
              <a:t>the points where root loci cross the imaginary axis.</a:t>
            </a:r>
          </a:p>
          <a:p>
            <a:pPr algn="just"/>
            <a:endParaRPr lang="en-US" sz="1000" dirty="0" smtClean="0"/>
          </a:p>
          <a:p>
            <a:pPr lvl="1" algn="just"/>
            <a:r>
              <a:rPr lang="en-US" sz="2400" dirty="0" smtClean="0"/>
              <a:t>These points can be found by use of </a:t>
            </a:r>
            <a:r>
              <a:rPr lang="en-US" sz="2400" dirty="0" err="1" smtClean="0"/>
              <a:t>Routh’s</a:t>
            </a:r>
            <a:r>
              <a:rPr lang="en-US" sz="2400" dirty="0" smtClean="0"/>
              <a:t> stability criterion.</a:t>
            </a:r>
          </a:p>
          <a:p>
            <a:pPr lvl="1" algn="just"/>
            <a:endParaRPr lang="en-US" sz="1600" dirty="0" smtClean="0"/>
          </a:p>
          <a:p>
            <a:pPr lvl="1" algn="just"/>
            <a:r>
              <a:rPr lang="en-US" sz="2400" dirty="0" smtClean="0"/>
              <a:t> Since the characteristic equation for the present system is</a:t>
            </a:r>
          </a:p>
          <a:p>
            <a:pPr lvl="1" algn="just"/>
            <a:endParaRPr lang="en-US" sz="3000" dirty="0" smtClean="0"/>
          </a:p>
          <a:p>
            <a:pPr lvl="1" algn="just"/>
            <a:r>
              <a:rPr lang="en-US" sz="2400" dirty="0" smtClean="0"/>
              <a:t>The </a:t>
            </a:r>
            <a:r>
              <a:rPr lang="en-US" sz="2400" dirty="0" err="1" smtClean="0"/>
              <a:t>Routh</a:t>
            </a:r>
            <a:r>
              <a:rPr lang="en-US" sz="2400" dirty="0" smtClean="0"/>
              <a:t> Array Becomes</a:t>
            </a:r>
          </a:p>
        </p:txBody>
      </p:sp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186545"/>
            <a:ext cx="306832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4235541"/>
            <a:ext cx="3021555" cy="239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44</a:t>
            </a:fld>
            <a:endParaRPr lang="en-GB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12976"/>
            <a:ext cx="2947737" cy="980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13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Step-5</a:t>
            </a:r>
            <a:r>
              <a:rPr lang="en-US" sz="2800" dirty="0" smtClean="0"/>
              <a:t>: </a:t>
            </a:r>
            <a:r>
              <a:rPr lang="en-US" sz="2800" dirty="0"/>
              <a:t>Determine </a:t>
            </a:r>
            <a:r>
              <a:rPr lang="en-US" sz="2800" dirty="0" smtClean="0"/>
              <a:t>the points where root loci cross the imaginary axis.</a:t>
            </a:r>
          </a:p>
          <a:p>
            <a:pPr algn="just"/>
            <a:endParaRPr lang="en-US" sz="1000" dirty="0" smtClean="0"/>
          </a:p>
          <a:p>
            <a:pPr lvl="1" algn="just"/>
            <a:endParaRPr lang="en-US" sz="2400" dirty="0" smtClean="0"/>
          </a:p>
        </p:txBody>
      </p:sp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2895600"/>
            <a:ext cx="2733014" cy="2165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76200" y="1905000"/>
            <a:ext cx="5943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4950" marR="0" lvl="0" indent="-2349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The value(s)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that makes the system marginally stable is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34950" marR="0" lvl="0" indent="-2349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800" dirty="0" smtClean="0"/>
              <a:t>The crossing points on the imaginary axis can then be found by solving the auxiliary equation obtained from the s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 row, that is,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sz="3600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800" dirty="0" smtClean="0"/>
              <a:t>Which yields</a:t>
            </a:r>
            <a:endParaRPr lang="en-US" sz="26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0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4754106"/>
            <a:ext cx="3414280" cy="48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5867400"/>
            <a:ext cx="1873753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61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Step-5</a:t>
            </a:r>
            <a:r>
              <a:rPr lang="en-US" sz="2800" dirty="0" smtClean="0"/>
              <a:t>: </a:t>
            </a:r>
            <a:r>
              <a:rPr lang="en-US" sz="2800" dirty="0"/>
              <a:t>Determine </a:t>
            </a:r>
            <a:r>
              <a:rPr lang="en-US" sz="2800" dirty="0" smtClean="0"/>
              <a:t>the points where root loci cross the imaginary axis.</a:t>
            </a:r>
          </a:p>
          <a:p>
            <a:pPr algn="just"/>
            <a:endParaRPr lang="en-US" sz="1000" dirty="0" smtClean="0"/>
          </a:p>
          <a:p>
            <a:pPr lvl="1" algn="just"/>
            <a:endParaRPr lang="en-US" sz="24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" y="1905000"/>
            <a:ext cx="89154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34950" indent="-234950" algn="just">
              <a:buFont typeface="Arial" pitchFamily="34" charset="0"/>
              <a:buChar char="•"/>
            </a:pPr>
            <a:r>
              <a:rPr lang="en-US" sz="2600" dirty="0" smtClean="0"/>
              <a:t>An alternative approach is to let </a:t>
            </a:r>
            <a:r>
              <a:rPr lang="en-US" sz="2600" dirty="0" smtClean="0">
                <a:solidFill>
                  <a:srgbClr val="FF0000"/>
                </a:solidFill>
              </a:rPr>
              <a:t>s=j</a:t>
            </a:r>
            <a:r>
              <a:rPr lang="el-GR" sz="2600" dirty="0" smtClean="0">
                <a:solidFill>
                  <a:srgbClr val="FF0000"/>
                </a:solidFill>
              </a:rPr>
              <a:t>ω</a:t>
            </a:r>
            <a:r>
              <a:rPr lang="en-US" sz="2600" dirty="0" smtClean="0"/>
              <a:t> in the characteristic equation, equate both the real part and the imaginary part to zero, and then solve for </a:t>
            </a:r>
            <a:r>
              <a:rPr lang="el-GR" sz="2600" dirty="0" smtClean="0">
                <a:solidFill>
                  <a:srgbClr val="FF0000"/>
                </a:solidFill>
              </a:rPr>
              <a:t>ω</a:t>
            </a:r>
            <a:r>
              <a:rPr lang="en-US" sz="2600" dirty="0" smtClean="0"/>
              <a:t> and </a:t>
            </a:r>
            <a:r>
              <a:rPr lang="en-US" sz="2600" dirty="0" smtClean="0">
                <a:solidFill>
                  <a:srgbClr val="FF0000"/>
                </a:solidFill>
              </a:rPr>
              <a:t>K</a:t>
            </a:r>
            <a:r>
              <a:rPr lang="en-US" sz="2800" dirty="0" smtClean="0"/>
              <a:t>.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800" dirty="0" smtClean="0"/>
              <a:t>For present system the characteristic equation is </a:t>
            </a:r>
          </a:p>
          <a:p>
            <a:pPr marL="234950" indent="-234950" algn="just"/>
            <a:endParaRPr lang="en-US" sz="2800" dirty="0" smtClean="0"/>
          </a:p>
        </p:txBody>
      </p:sp>
      <p:graphicFrame>
        <p:nvGraphicFramePr>
          <p:cNvPr id="79874" name="Object 11"/>
          <p:cNvGraphicFramePr>
            <a:graphicFrameLocks noChangeAspect="1"/>
          </p:cNvGraphicFramePr>
          <p:nvPr/>
        </p:nvGraphicFramePr>
        <p:xfrm>
          <a:off x="2895600" y="4060825"/>
          <a:ext cx="27527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9" name="Equation" r:id="rId3" imgW="1282680" imgH="203040" progId="Equation.3">
                  <p:embed/>
                </p:oleObj>
              </mc:Choice>
              <mc:Fallback>
                <p:oleObj name="Equation" r:id="rId3" imgW="12826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060825"/>
                        <a:ext cx="2752725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11"/>
          <p:cNvGraphicFramePr>
            <a:graphicFrameLocks noChangeAspect="1"/>
          </p:cNvGraphicFramePr>
          <p:nvPr/>
        </p:nvGraphicFramePr>
        <p:xfrm>
          <a:off x="2359025" y="4845050"/>
          <a:ext cx="39798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0" name="Equation" r:id="rId5" imgW="1854000" imgH="228600" progId="Equation.3">
                  <p:embed/>
                </p:oleObj>
              </mc:Choice>
              <mc:Fallback>
                <p:oleObj name="Equation" r:id="rId5" imgW="1854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4845050"/>
                        <a:ext cx="3979863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6" name="Object 4"/>
          <p:cNvGraphicFramePr>
            <a:graphicFrameLocks noChangeAspect="1"/>
          </p:cNvGraphicFramePr>
          <p:nvPr/>
        </p:nvGraphicFramePr>
        <p:xfrm>
          <a:off x="2514600" y="5683250"/>
          <a:ext cx="35972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1" name="Equation" r:id="rId7" imgW="1676160" imgH="228600" progId="Equation.3">
                  <p:embed/>
                </p:oleObj>
              </mc:Choice>
              <mc:Fallback>
                <p:oleObj name="Equation" r:id="rId7" imgW="1676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683250"/>
                        <a:ext cx="35972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89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8839200" cy="58674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</a:rPr>
              <a:t>Step-5</a:t>
            </a:r>
            <a:r>
              <a:rPr lang="en-US" sz="2800" dirty="0" smtClean="0"/>
              <a:t>: </a:t>
            </a:r>
            <a:r>
              <a:rPr lang="en-US" sz="2800" dirty="0"/>
              <a:t>Determine </a:t>
            </a:r>
            <a:r>
              <a:rPr lang="en-US" sz="2800" dirty="0" smtClean="0"/>
              <a:t>the points where root loci cross the imaginary axis.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Equating both real and imaginary parts of this equation to zero 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Which yields</a:t>
            </a:r>
          </a:p>
          <a:p>
            <a:pPr algn="just"/>
            <a:endParaRPr lang="en-US" sz="1000" dirty="0" smtClean="0"/>
          </a:p>
          <a:p>
            <a:pPr lvl="1" algn="just"/>
            <a:endParaRPr lang="en-US" sz="2400" dirty="0" smtClean="0"/>
          </a:p>
        </p:txBody>
      </p:sp>
      <p:graphicFrame>
        <p:nvGraphicFramePr>
          <p:cNvPr id="79876" name="Object 4"/>
          <p:cNvGraphicFramePr>
            <a:graphicFrameLocks noChangeAspect="1"/>
          </p:cNvGraphicFramePr>
          <p:nvPr/>
        </p:nvGraphicFramePr>
        <p:xfrm>
          <a:off x="2590800" y="1752600"/>
          <a:ext cx="35972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3" name="Equation" r:id="rId3" imgW="1676160" imgH="228600" progId="Equation.3">
                  <p:embed/>
                </p:oleObj>
              </mc:Choice>
              <mc:Fallback>
                <p:oleObj name="Equation" r:id="rId3" imgW="167616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752600"/>
                        <a:ext cx="35972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1" name="Object 4"/>
          <p:cNvGraphicFramePr>
            <a:graphicFrameLocks noChangeAspect="1"/>
          </p:cNvGraphicFramePr>
          <p:nvPr/>
        </p:nvGraphicFramePr>
        <p:xfrm>
          <a:off x="3733800" y="3886200"/>
          <a:ext cx="18811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4" name="Equation" r:id="rId5" imgW="876240" imgH="228600" progId="Equation.3">
                  <p:embed/>
                </p:oleObj>
              </mc:Choice>
              <mc:Fallback>
                <p:oleObj name="Equation" r:id="rId5" imgW="876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886200"/>
                        <a:ext cx="1881188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2" name="Object 4"/>
          <p:cNvGraphicFramePr>
            <a:graphicFrameLocks noChangeAspect="1"/>
          </p:cNvGraphicFramePr>
          <p:nvPr/>
        </p:nvGraphicFramePr>
        <p:xfrm>
          <a:off x="3810000" y="3124200"/>
          <a:ext cx="18526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5" name="Equation" r:id="rId7" imgW="863280" imgH="228600" progId="Equation.3">
                  <p:embed/>
                </p:oleObj>
              </mc:Choice>
              <mc:Fallback>
                <p:oleObj name="Equation" r:id="rId7" imgW="863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124200"/>
                        <a:ext cx="1852612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3000" y="5029200"/>
            <a:ext cx="7100888" cy="579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08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371600" y="74361"/>
            <a:ext cx="6241476" cy="6783639"/>
            <a:chOff x="1371600" y="74361"/>
            <a:chExt cx="6241476" cy="6783639"/>
          </a:xfrm>
        </p:grpSpPr>
        <p:pic>
          <p:nvPicPr>
            <p:cNvPr id="8192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71600" y="74361"/>
              <a:ext cx="6241476" cy="67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9" name="Group 18"/>
            <p:cNvGrpSpPr/>
            <p:nvPr/>
          </p:nvGrpSpPr>
          <p:grpSpPr>
            <a:xfrm>
              <a:off x="1828800" y="505690"/>
              <a:ext cx="5631870" cy="6165275"/>
              <a:chOff x="1828800" y="505690"/>
              <a:chExt cx="5631870" cy="6165275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1828800" y="2147455"/>
                <a:ext cx="2514600" cy="12884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094020" y="505690"/>
                <a:ext cx="914400" cy="2133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4142510" y="4537365"/>
                <a:ext cx="914400" cy="2133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784270" y="2514600"/>
                <a:ext cx="1676400" cy="685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876800" y="1752600"/>
                <a:ext cx="228600" cy="685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876800" y="4516580"/>
                <a:ext cx="228600" cy="6858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541820" y="2635135"/>
                <a:ext cx="182880" cy="731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5181600" y="2438400"/>
                <a:ext cx="182880" cy="2743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153890" y="4207630"/>
                <a:ext cx="182880" cy="2743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5514110" y="3521825"/>
                <a:ext cx="182880" cy="7315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417125" y="2815245"/>
                <a:ext cx="182880" cy="2743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437910" y="3764280"/>
                <a:ext cx="182880" cy="2743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266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0" t="5311" r="7496"/>
          <a:stretch/>
        </p:blipFill>
        <p:spPr bwMode="auto">
          <a:xfrm>
            <a:off x="789038" y="76200"/>
            <a:ext cx="7516762" cy="667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34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12974"/>
          </a:xfrm>
        </p:spPr>
        <p:txBody>
          <a:bodyPr/>
          <a:lstStyle/>
          <a:p>
            <a:r>
              <a:rPr lang="en-US" dirty="0"/>
              <a:t>Angle &amp; Magnitude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In constructing the root loci angle and magnitude conditions are important. </a:t>
            </a:r>
          </a:p>
          <a:p>
            <a:pPr algn="just"/>
            <a:endParaRPr lang="en-US" sz="1000" dirty="0"/>
          </a:p>
          <a:p>
            <a:pPr algn="just"/>
            <a:r>
              <a:rPr lang="en-US" sz="2800" dirty="0" smtClean="0"/>
              <a:t>Consider the system shown in following figure.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The closed loop transfer function is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357" y="2852936"/>
            <a:ext cx="3530127" cy="184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28486"/>
              </p:ext>
            </p:extLst>
          </p:nvPr>
        </p:nvGraphicFramePr>
        <p:xfrm>
          <a:off x="2822539" y="5445224"/>
          <a:ext cx="2971801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6" name="Equation" r:id="rId4" imgW="1307880" imgH="419040" progId="Equation.3">
                  <p:embed/>
                </p:oleObj>
              </mc:Choice>
              <mc:Fallback>
                <p:oleObj name="Equation" r:id="rId4" imgW="130788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2539" y="5445224"/>
                        <a:ext cx="2971801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0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0789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Consider following unity feedback system.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Determine the value of K such that the damping ratio of a pair of dominant complex-conjugate closed-loop poles is </a:t>
            </a:r>
            <a:r>
              <a:rPr lang="en-US" sz="2800" dirty="0" smtClean="0">
                <a:solidFill>
                  <a:srgbClr val="FF0000"/>
                </a:solidFill>
              </a:rPr>
              <a:t>0.5</a:t>
            </a:r>
            <a:r>
              <a:rPr lang="en-US" sz="2800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81200"/>
            <a:ext cx="4580418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482604"/>
              </p:ext>
            </p:extLst>
          </p:nvPr>
        </p:nvGraphicFramePr>
        <p:xfrm>
          <a:off x="2514600" y="5257800"/>
          <a:ext cx="3258890" cy="84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3" name="Equation" r:id="rId4" imgW="1625400" imgH="419040" progId="Equation.3">
                  <p:embed/>
                </p:oleObj>
              </mc:Choice>
              <mc:Fallback>
                <p:oleObj name="Equation" r:id="rId4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257800"/>
                        <a:ext cx="3258890" cy="8410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672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0789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damping ratio of </a:t>
            </a:r>
            <a:r>
              <a:rPr lang="en-US" sz="2800" dirty="0" smtClean="0">
                <a:solidFill>
                  <a:srgbClr val="FF0000"/>
                </a:solidFill>
              </a:rPr>
              <a:t>0.5</a:t>
            </a:r>
            <a:r>
              <a:rPr lang="en-US" sz="2800" dirty="0" smtClean="0"/>
              <a:t> corresponds to 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</p:txBody>
      </p:sp>
      <p:graphicFrame>
        <p:nvGraphicFramePr>
          <p:cNvPr id="83971" name="Object 2"/>
          <p:cNvGraphicFramePr>
            <a:graphicFrameLocks noChangeAspect="1"/>
          </p:cNvGraphicFramePr>
          <p:nvPr/>
        </p:nvGraphicFramePr>
        <p:xfrm>
          <a:off x="3657600" y="1905000"/>
          <a:ext cx="12223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1" name="Equation" r:id="rId3" imgW="609480" imgH="203040" progId="Equation.3">
                  <p:embed/>
                </p:oleObj>
              </mc:Choice>
              <mc:Fallback>
                <p:oleObj name="Equation" r:id="rId3" imgW="6094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905000"/>
                        <a:ext cx="1222375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2"/>
          <p:cNvGraphicFramePr>
            <a:graphicFrameLocks noChangeAspect="1"/>
          </p:cNvGraphicFramePr>
          <p:nvPr/>
        </p:nvGraphicFramePr>
        <p:xfrm>
          <a:off x="3632200" y="2565400"/>
          <a:ext cx="14255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2" name="Equation" r:id="rId5" imgW="711000" imgH="228600" progId="Equation.3">
                  <p:embed/>
                </p:oleObj>
              </mc:Choice>
              <mc:Fallback>
                <p:oleObj name="Equation" r:id="rId5" imgW="711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2565400"/>
                        <a:ext cx="1425575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2"/>
          <p:cNvGraphicFramePr>
            <a:graphicFrameLocks noChangeAspect="1"/>
          </p:cNvGraphicFramePr>
          <p:nvPr/>
        </p:nvGraphicFramePr>
        <p:xfrm>
          <a:off x="3109913" y="3276600"/>
          <a:ext cx="25209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3" name="Equation" r:id="rId7" imgW="1257120" imgH="228600" progId="Equation.3">
                  <p:embed/>
                </p:oleObj>
              </mc:Choice>
              <mc:Fallback>
                <p:oleObj name="Equation" r:id="rId7" imgW="12571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9913" y="3276600"/>
                        <a:ext cx="25209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74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74361"/>
            <a:ext cx="6241476" cy="678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828800" y="2147455"/>
            <a:ext cx="1981200" cy="128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/>
          <a:srcRect r="55156"/>
          <a:stretch>
            <a:fillRect/>
          </a:stretch>
        </p:blipFill>
        <p:spPr bwMode="auto">
          <a:xfrm>
            <a:off x="228600" y="1676400"/>
            <a:ext cx="3429000" cy="4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 l="53652"/>
          <a:stretch>
            <a:fillRect/>
          </a:stretch>
        </p:blipFill>
        <p:spPr bwMode="auto">
          <a:xfrm>
            <a:off x="228600" y="2286000"/>
            <a:ext cx="3495906" cy="483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705600" y="2563090"/>
            <a:ext cx="1143000" cy="52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7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0789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value of K that yields such poles is found from the magnitude condition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</p:txBody>
      </p:sp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2667000" y="2362200"/>
          <a:ext cx="428466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11" name="Equation" r:id="rId3" imgW="1892160" imgH="495000" progId="Equation.3">
                  <p:embed/>
                </p:oleObj>
              </mc:Choice>
              <mc:Fallback>
                <p:oleObj name="Equation" r:id="rId3" imgW="189216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362200"/>
                        <a:ext cx="4284663" cy="1114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3962400"/>
            <a:ext cx="5029200" cy="116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6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74361"/>
            <a:ext cx="6241476" cy="678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828800" y="2147455"/>
            <a:ext cx="1981200" cy="128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45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Example#1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0789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third closed loop pole at K=1.0383 can be obtained as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</p:txBody>
      </p:sp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1992313" y="2057400"/>
          <a:ext cx="50323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9" name="Equation" r:id="rId3" imgW="2222280" imgH="419040" progId="Equation.3">
                  <p:embed/>
                </p:oleObj>
              </mc:Choice>
              <mc:Fallback>
                <p:oleObj name="Equation" r:id="rId3" imgW="2222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3" y="2057400"/>
                        <a:ext cx="5032375" cy="94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5"/>
          <p:cNvGraphicFramePr>
            <a:graphicFrameLocks noChangeAspect="1"/>
          </p:cNvGraphicFramePr>
          <p:nvPr/>
        </p:nvGraphicFramePr>
        <p:xfrm>
          <a:off x="3000375" y="3124200"/>
          <a:ext cx="29337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0" name="Equation" r:id="rId5" imgW="1295280" imgH="419040" progId="Equation.3">
                  <p:embed/>
                </p:oleObj>
              </mc:Choice>
              <mc:Fallback>
                <p:oleObj name="Equation" r:id="rId5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5" y="3124200"/>
                        <a:ext cx="2933700" cy="942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5"/>
          <p:cNvGraphicFramePr>
            <a:graphicFrameLocks noChangeAspect="1"/>
          </p:cNvGraphicFramePr>
          <p:nvPr/>
        </p:nvGraphicFramePr>
        <p:xfrm>
          <a:off x="2590800" y="4648200"/>
          <a:ext cx="36528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1" name="Equation" r:id="rId7" imgW="1612800" imgH="203040" progId="Equation.3">
                  <p:embed/>
                </p:oleObj>
              </mc:Choice>
              <mc:Fallback>
                <p:oleObj name="Equation" r:id="rId7" imgW="1612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648200"/>
                        <a:ext cx="3652838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47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74361"/>
            <a:ext cx="6241476" cy="678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88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012974"/>
          </a:xfrm>
        </p:spPr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0789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Consider following unity feedback system.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Determine the value of K such that the natural undamped frequency of dominant complex-conjugate closed-loop poles is </a:t>
            </a:r>
            <a:r>
              <a:rPr lang="en-US" sz="2800" dirty="0" smtClean="0">
                <a:solidFill>
                  <a:srgbClr val="FF0000"/>
                </a:solidFill>
              </a:rPr>
              <a:t>1 </a:t>
            </a:r>
            <a:r>
              <a:rPr lang="en-US" sz="2800" dirty="0" err="1" smtClean="0">
                <a:solidFill>
                  <a:srgbClr val="FF0000"/>
                </a:solidFill>
              </a:rPr>
              <a:t>rad</a:t>
            </a:r>
            <a:r>
              <a:rPr lang="en-US" sz="2800" dirty="0" smtClean="0">
                <a:solidFill>
                  <a:srgbClr val="FF0000"/>
                </a:solidFill>
              </a:rPr>
              <a:t>/sec</a:t>
            </a:r>
            <a:r>
              <a:rPr lang="en-US" sz="2800" dirty="0" smtClean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81200"/>
            <a:ext cx="4580418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201170"/>
              </p:ext>
            </p:extLst>
          </p:nvPr>
        </p:nvGraphicFramePr>
        <p:xfrm>
          <a:off x="2971800" y="5257800"/>
          <a:ext cx="3258890" cy="841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9" name="Equation" r:id="rId4" imgW="1625400" imgH="419040" progId="Equation.3">
                  <p:embed/>
                </p:oleObj>
              </mc:Choice>
              <mc:Fallback>
                <p:oleObj name="Equation" r:id="rId4" imgW="16254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257800"/>
                        <a:ext cx="3258890" cy="8410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62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7" t="11444" r="7420" b="6464"/>
          <a:stretch/>
        </p:blipFill>
        <p:spPr bwMode="auto">
          <a:xfrm>
            <a:off x="152400" y="228600"/>
            <a:ext cx="7848600" cy="64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3962400" y="1966452"/>
            <a:ext cx="2590800" cy="2605548"/>
          </a:xfrm>
          <a:prstGeom prst="ellipse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856704" y="1570704"/>
            <a:ext cx="1248696" cy="500952"/>
            <a:chOff x="3856704" y="1570704"/>
            <a:chExt cx="1248696" cy="500952"/>
          </a:xfrm>
        </p:grpSpPr>
        <p:sp>
          <p:nvSpPr>
            <p:cNvPr id="7" name="Oval 6"/>
            <p:cNvSpPr/>
            <p:nvPr/>
          </p:nvSpPr>
          <p:spPr>
            <a:xfrm>
              <a:off x="4968240" y="1934496"/>
              <a:ext cx="137160" cy="13716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6704" y="1570704"/>
              <a:ext cx="12218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-</a:t>
              </a:r>
              <a:r>
                <a:rPr lang="en-US" sz="2000" dirty="0" smtClean="0"/>
                <a:t>0.2+j0.96</a:t>
              </a:r>
              <a:endParaRPr lang="en-US" sz="2000" dirty="0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036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4525963"/>
          </a:xfrm>
        </p:spPr>
        <p:txBody>
          <a:bodyPr/>
          <a:lstStyle/>
          <a:p>
            <a:pPr algn="just"/>
            <a:r>
              <a:rPr lang="en-US" dirty="0" smtClean="0"/>
              <a:t>Sketch the root locus of following system and determine the location of dominant closed loop poles to yield maximum overshoot in the step response less than 30%.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524000" y="4114800"/>
            <a:ext cx="5970494" cy="1371600"/>
            <a:chOff x="1752600" y="4114800"/>
            <a:chExt cx="5970494" cy="13716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2600" y="4114800"/>
              <a:ext cx="5970494" cy="137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3969335" y="4668980"/>
              <a:ext cx="152400" cy="152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28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12974"/>
          </a:xfrm>
        </p:spPr>
        <p:txBody>
          <a:bodyPr/>
          <a:lstStyle/>
          <a:p>
            <a:r>
              <a:rPr lang="en-US" dirty="0" smtClean="0"/>
              <a:t>Construction of Root Loci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characteristic equation is obtained by setting the denominator polynomial equal to zero.  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Or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Where </a:t>
            </a:r>
            <a:r>
              <a:rPr lang="en-US" sz="2800" i="1" dirty="0" smtClean="0">
                <a:solidFill>
                  <a:srgbClr val="FF0000"/>
                </a:solidFill>
              </a:rPr>
              <a:t>G(s)H(s)</a:t>
            </a:r>
            <a:r>
              <a:rPr lang="en-US" sz="2800" dirty="0" smtClean="0"/>
              <a:t> is a ratio of polynomial in </a:t>
            </a:r>
            <a:r>
              <a:rPr lang="en-US" sz="2800" dirty="0" smtClean="0">
                <a:solidFill>
                  <a:srgbClr val="FF0000"/>
                </a:solidFill>
              </a:rPr>
              <a:t>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Since </a:t>
            </a:r>
            <a:r>
              <a:rPr lang="en-US" sz="2800" i="1" dirty="0" smtClean="0">
                <a:solidFill>
                  <a:srgbClr val="FF0000"/>
                </a:solidFill>
              </a:rPr>
              <a:t>G(s)H(s)</a:t>
            </a:r>
            <a:r>
              <a:rPr lang="en-US" sz="2800" dirty="0" smtClean="0"/>
              <a:t> is a complex quantity it can be split into angle and magnitude part.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517824"/>
              </p:ext>
            </p:extLst>
          </p:nvPr>
        </p:nvGraphicFramePr>
        <p:xfrm>
          <a:off x="3347864" y="2276872"/>
          <a:ext cx="2394758" cy="46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03" name="Equation" r:id="rId3" imgW="1054080" imgH="203040" progId="Equation.3">
                  <p:embed/>
                </p:oleObj>
              </mc:Choice>
              <mc:Fallback>
                <p:oleObj name="Equation" r:id="rId3" imgW="10540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864" y="2276872"/>
                        <a:ext cx="2394758" cy="461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606628"/>
              </p:ext>
            </p:extLst>
          </p:nvPr>
        </p:nvGraphicFramePr>
        <p:xfrm>
          <a:off x="3332163" y="3141663"/>
          <a:ext cx="2135187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04" name="Equation" r:id="rId5" imgW="939600" imgH="203040" progId="Equation.3">
                  <p:embed/>
                </p:oleObj>
              </mc:Choice>
              <mc:Fallback>
                <p:oleObj name="Equation" r:id="rId5" imgW="93960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2163" y="3141663"/>
                        <a:ext cx="2135187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94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4525963"/>
          </a:xfrm>
        </p:spPr>
        <p:txBody>
          <a:bodyPr/>
          <a:lstStyle/>
          <a:p>
            <a:pPr algn="just"/>
            <a:r>
              <a:rPr lang="en-US" dirty="0" smtClean="0"/>
              <a:t>Step-1: Pole-Zero Map</a:t>
            </a:r>
            <a:endParaRPr lang="en-US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6626" r="7227"/>
          <a:stretch/>
        </p:blipFill>
        <p:spPr bwMode="auto">
          <a:xfrm>
            <a:off x="1973826" y="2057242"/>
            <a:ext cx="5722374" cy="457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16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4525963"/>
          </a:xfrm>
        </p:spPr>
        <p:txBody>
          <a:bodyPr/>
          <a:lstStyle/>
          <a:p>
            <a:pPr algn="just"/>
            <a:r>
              <a:rPr lang="en-US" dirty="0" smtClean="0"/>
              <a:t>Step-2: Root Loci on Real axis</a:t>
            </a:r>
            <a:endParaRPr lang="en-US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6626" r="7227"/>
          <a:stretch/>
        </p:blipFill>
        <p:spPr bwMode="auto">
          <a:xfrm>
            <a:off x="1828800" y="2057242"/>
            <a:ext cx="5722374" cy="457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048000" y="4232789"/>
            <a:ext cx="2590800" cy="4915"/>
            <a:chOff x="3048000" y="4232789"/>
            <a:chExt cx="2590800" cy="4915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4800600" y="4237704"/>
              <a:ext cx="8382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048000" y="4232789"/>
              <a:ext cx="8382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25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4525963"/>
          </a:xfrm>
        </p:spPr>
        <p:txBody>
          <a:bodyPr/>
          <a:lstStyle/>
          <a:p>
            <a:pPr algn="just"/>
            <a:r>
              <a:rPr lang="en-US" dirty="0" smtClean="0"/>
              <a:t>Step-3: Asymptotes</a:t>
            </a:r>
            <a:endParaRPr lang="en-US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6626" r="7227"/>
          <a:stretch/>
        </p:blipFill>
        <p:spPr bwMode="auto">
          <a:xfrm>
            <a:off x="2735826" y="1828800"/>
            <a:ext cx="5722374" cy="457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668338" y="2514600"/>
            <a:ext cx="5046662" cy="2987040"/>
            <a:chOff x="668338" y="2514600"/>
            <a:chExt cx="5046662" cy="2987040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9351064"/>
                </p:ext>
              </p:extLst>
            </p:nvPr>
          </p:nvGraphicFramePr>
          <p:xfrm>
            <a:off x="668338" y="2971800"/>
            <a:ext cx="1284287" cy="428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20" name="Equation" r:id="rId4" imgW="609480" imgH="203040" progId="Equation.3">
                    <p:embed/>
                  </p:oleObj>
                </mc:Choice>
                <mc:Fallback>
                  <p:oleObj name="Equation" r:id="rId4" imgW="60948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8338" y="2971800"/>
                          <a:ext cx="1284287" cy="428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5732775"/>
                </p:ext>
              </p:extLst>
            </p:nvPr>
          </p:nvGraphicFramePr>
          <p:xfrm>
            <a:off x="735013" y="3646488"/>
            <a:ext cx="1470025" cy="468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421" name="Equation" r:id="rId6" imgW="469800" imgH="177480" progId="Equation.3">
                    <p:embed/>
                  </p:oleObj>
                </mc:Choice>
                <mc:Fallback>
                  <p:oleObj name="Equation" r:id="rId6" imgW="469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5013" y="3646488"/>
                          <a:ext cx="1470025" cy="468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Straight Connector 9"/>
            <p:cNvCxnSpPr/>
            <p:nvPr/>
          </p:nvCxnSpPr>
          <p:spPr>
            <a:xfrm flipV="1">
              <a:off x="5700252" y="2514600"/>
              <a:ext cx="0" cy="15240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5715000" y="4038600"/>
              <a:ext cx="0" cy="146304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9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458200" cy="4525963"/>
          </a:xfrm>
        </p:spPr>
        <p:txBody>
          <a:bodyPr/>
          <a:lstStyle/>
          <a:p>
            <a:pPr algn="just"/>
            <a:r>
              <a:rPr lang="en-US" dirty="0" smtClean="0"/>
              <a:t>Step-4: breakaway point</a:t>
            </a:r>
            <a:endParaRPr lang="en-US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t="6626" r="7227"/>
          <a:stretch/>
        </p:blipFill>
        <p:spPr bwMode="auto">
          <a:xfrm>
            <a:off x="1828800" y="2057242"/>
            <a:ext cx="5722374" cy="457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887718" y="4193381"/>
            <a:ext cx="663964" cy="553460"/>
            <a:chOff x="4887718" y="4193381"/>
            <a:chExt cx="663964" cy="553460"/>
          </a:xfrm>
        </p:grpSpPr>
        <p:sp>
          <p:nvSpPr>
            <p:cNvPr id="4" name="TextBox 3"/>
            <p:cNvSpPr txBox="1"/>
            <p:nvPr/>
          </p:nvSpPr>
          <p:spPr>
            <a:xfrm>
              <a:off x="4887718" y="4377509"/>
              <a:ext cx="6639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  <a:r>
                <a:rPr lang="en-US" dirty="0" smtClean="0"/>
                <a:t>1.55</a:t>
              </a:r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5204952" y="4193381"/>
              <a:ext cx="76200" cy="762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51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3" t="6781" r="7021" b="2745"/>
          <a:stretch/>
        </p:blipFill>
        <p:spPr bwMode="auto">
          <a:xfrm>
            <a:off x="1143000" y="1079220"/>
            <a:ext cx="6906766" cy="547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93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Example#2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Mp</a:t>
            </a:r>
            <a:r>
              <a:rPr lang="en-US" dirty="0" smtClean="0"/>
              <a:t>&lt;30% corresponds to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02365"/>
              </p:ext>
            </p:extLst>
          </p:nvPr>
        </p:nvGraphicFramePr>
        <p:xfrm>
          <a:off x="2895600" y="2362200"/>
          <a:ext cx="2528887" cy="881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1" name="Equation" r:id="rId3" imgW="1168200" imgH="406080" progId="Equation.3">
                  <p:embed/>
                </p:oleObj>
              </mc:Choice>
              <mc:Fallback>
                <p:oleObj name="Equation" r:id="rId3" imgW="1168200" imgH="406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362200"/>
                        <a:ext cx="2528887" cy="88111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626701"/>
              </p:ext>
            </p:extLst>
          </p:nvPr>
        </p:nvGraphicFramePr>
        <p:xfrm>
          <a:off x="2895600" y="3733800"/>
          <a:ext cx="2633436" cy="762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2" name="Equation" r:id="rId5" imgW="1231560" imgH="355320" progId="Equation.3">
                  <p:embed/>
                </p:oleObj>
              </mc:Choice>
              <mc:Fallback>
                <p:oleObj name="Equation" r:id="rId5" imgW="12315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733800"/>
                        <a:ext cx="2633436" cy="76200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649822"/>
              </p:ext>
            </p:extLst>
          </p:nvPr>
        </p:nvGraphicFramePr>
        <p:xfrm>
          <a:off x="3690938" y="4964113"/>
          <a:ext cx="11953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83" name="Equation" r:id="rId7" imgW="558720" imgH="203040" progId="Equation.3">
                  <p:embed/>
                </p:oleObj>
              </mc:Choice>
              <mc:Fallback>
                <p:oleObj name="Equation" r:id="rId7" imgW="5587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0938" y="4964113"/>
                        <a:ext cx="1195387" cy="4349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52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2" t="10720" r="7573" b="1824"/>
          <a:stretch/>
        </p:blipFill>
        <p:spPr bwMode="auto">
          <a:xfrm>
            <a:off x="914400" y="1032387"/>
            <a:ext cx="7086600" cy="5547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23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Example#2</a:t>
            </a:r>
            <a:endParaRPr lang="en-US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1" t="10639" r="7584" b="6961"/>
          <a:stretch/>
        </p:blipFill>
        <p:spPr bwMode="auto">
          <a:xfrm>
            <a:off x="1066800" y="1145458"/>
            <a:ext cx="6975987" cy="53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27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1</a:t>
            </a:r>
            <a:r>
              <a:rPr lang="en-US" baseline="30000" dirty="0" smtClean="0"/>
              <a:t>st</a:t>
            </a:r>
            <a:r>
              <a:rPr lang="en-US" dirty="0" smtClean="0"/>
              <a:t>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1</a:t>
            </a:r>
            <a:r>
              <a:rPr lang="en-US" sz="2600" baseline="30000" dirty="0" smtClean="0"/>
              <a:t>st</a:t>
            </a:r>
            <a:r>
              <a:rPr lang="en-US" sz="2600" dirty="0" smtClean="0"/>
              <a:t> order systems (without zero) are represented by following transfer function.  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Root locus of such systems is a horizontal line starting from </a:t>
            </a:r>
            <a:r>
              <a:rPr lang="en-US" sz="2600" dirty="0" smtClean="0">
                <a:solidFill>
                  <a:srgbClr val="FF0000"/>
                </a:solidFill>
              </a:rPr>
              <a:t>-</a:t>
            </a:r>
            <a:r>
              <a:rPr lang="el-GR" sz="2600" dirty="0" smtClean="0">
                <a:solidFill>
                  <a:srgbClr val="FF0000"/>
                </a:solidFill>
              </a:rPr>
              <a:t>α</a:t>
            </a:r>
            <a:r>
              <a:rPr lang="en-US" sz="2600" dirty="0" smtClean="0"/>
              <a:t> and moves towards </a:t>
            </a:r>
            <a:r>
              <a:rPr lang="en-US" sz="2600" dirty="0" smtClean="0">
                <a:solidFill>
                  <a:srgbClr val="FF0000"/>
                </a:solidFill>
              </a:rPr>
              <a:t>-</a:t>
            </a:r>
            <a:r>
              <a:rPr lang="el-GR" sz="2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∞</a:t>
            </a:r>
            <a:r>
              <a:rPr lang="en-US" sz="2600" dirty="0" smtClean="0"/>
              <a:t> as K reaches infinity. </a:t>
            </a:r>
            <a:endParaRPr lang="en-US" sz="2600" dirty="0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3276600" y="2057400"/>
          <a:ext cx="2260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5" name="Equation" r:id="rId3" imgW="1130040" imgH="393480" progId="Equation.3">
                  <p:embed/>
                </p:oleObj>
              </mc:Choice>
              <mc:Fallback>
                <p:oleObj name="Equation" r:id="rId3" imgW="1130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057400"/>
                        <a:ext cx="2260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2682615" y="4114800"/>
            <a:ext cx="3718185" cy="2425354"/>
            <a:chOff x="2667000" y="4246415"/>
            <a:chExt cx="3718185" cy="2425354"/>
          </a:xfrm>
        </p:grpSpPr>
        <p:cxnSp>
          <p:nvCxnSpPr>
            <p:cNvPr id="6" name="Straight Connector 5"/>
            <p:cNvCxnSpPr/>
            <p:nvPr/>
          </p:nvCxnSpPr>
          <p:spPr>
            <a:xfrm rot="5400000">
              <a:off x="3390900" y="5642275"/>
              <a:ext cx="2057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667000" y="5680375"/>
              <a:ext cx="3429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4211770" y="4246415"/>
              <a:ext cx="4491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j</a:t>
              </a:r>
              <a:r>
                <a:rPr lang="el-GR" sz="2200" dirty="0" smtClean="0"/>
                <a:t>ω</a:t>
              </a:r>
              <a:endParaRPr lang="en-US" sz="2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49837" y="5435733"/>
              <a:ext cx="33534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200" dirty="0" smtClean="0"/>
                <a:t>σ</a:t>
              </a:r>
              <a:endParaRPr lang="en-US" sz="22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99160" y="5659590"/>
              <a:ext cx="43152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>
                  <a:solidFill>
                    <a:srgbClr val="FF0000"/>
                  </a:solidFill>
                </a:rPr>
                <a:t>-</a:t>
              </a:r>
              <a:r>
                <a:rPr lang="el-GR" sz="2200" dirty="0" smtClean="0">
                  <a:solidFill>
                    <a:srgbClr val="FF0000"/>
                  </a:solidFill>
                </a:rPr>
                <a:t>α</a:t>
              </a:r>
              <a:endParaRPr lang="en-US" sz="2200" dirty="0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3893130" y="5631885"/>
              <a:ext cx="166250" cy="152400"/>
              <a:chOff x="2057400" y="5334000"/>
              <a:chExt cx="166250" cy="152400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 rot="5400000">
                <a:off x="2057400" y="5334000"/>
                <a:ext cx="152400" cy="15240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rot="10800000">
                <a:off x="2071250" y="5334000"/>
                <a:ext cx="152400" cy="15240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9"/>
          <p:cNvGrpSpPr/>
          <p:nvPr/>
        </p:nvGrpSpPr>
        <p:grpSpPr>
          <a:xfrm>
            <a:off x="2223655" y="5297061"/>
            <a:ext cx="1756775" cy="507832"/>
            <a:chOff x="2223655" y="5320145"/>
            <a:chExt cx="1756775" cy="461665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H="1" flipV="1">
              <a:off x="3386070" y="4968238"/>
              <a:ext cx="0" cy="118872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223655" y="5320145"/>
              <a:ext cx="447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rgbClr val="FF0000"/>
                  </a:solidFill>
                </a:rPr>
                <a:t>-</a:t>
              </a:r>
              <a:r>
                <a:rPr lang="el-GR" sz="2400" dirty="0" smtClean="0">
                  <a:solidFill>
                    <a:srgbClr val="FF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∞</a:t>
              </a:r>
              <a:endParaRPr lang="en-US" sz="2200" dirty="0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541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Draw the Root Locus of the following systems.</a:t>
            </a:r>
            <a:endParaRPr lang="en-US" dirty="0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1447800" y="2895600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3" name="Equation" r:id="rId3" imgW="1104840" imgH="393480" progId="Equation.3">
                  <p:embed/>
                </p:oleObj>
              </mc:Choice>
              <mc:Fallback>
                <p:oleObj name="Equation" r:id="rId3" imgW="1104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895600"/>
                        <a:ext cx="22098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1447800" y="4165600"/>
          <a:ext cx="2133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4" name="Equation" r:id="rId5" imgW="1066680" imgH="393480" progId="Equation.3">
                  <p:embed/>
                </p:oleObj>
              </mc:Choice>
              <mc:Fallback>
                <p:oleObj name="Equation" r:id="rId5" imgW="1066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165600"/>
                        <a:ext cx="2133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1524000" y="5410200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95" name="Equation" r:id="rId7" imgW="952200" imgH="393480" progId="Equation.3">
                  <p:embed/>
                </p:oleObj>
              </mc:Choice>
              <mc:Fallback>
                <p:oleObj name="Equation" r:id="rId7" imgW="952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410200"/>
                        <a:ext cx="19050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3048000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1)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42681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2)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5127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3)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34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12974"/>
          </a:xfrm>
        </p:spPr>
        <p:txBody>
          <a:bodyPr/>
          <a:lstStyle/>
          <a:p>
            <a:r>
              <a:rPr lang="en-US" dirty="0"/>
              <a:t>Angle &amp; Magnitude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angle of </a:t>
            </a:r>
            <a:r>
              <a:rPr lang="en-US" sz="2800" i="1" dirty="0" smtClean="0">
                <a:solidFill>
                  <a:srgbClr val="FF0000"/>
                </a:solidFill>
              </a:rPr>
              <a:t>G(s)H(s)=-1</a:t>
            </a:r>
            <a:r>
              <a:rPr lang="en-US" sz="2800" dirty="0" smtClean="0"/>
              <a:t> is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Where </a:t>
            </a:r>
            <a:r>
              <a:rPr lang="en-US" sz="2800" i="1" dirty="0" smtClean="0"/>
              <a:t>k</a:t>
            </a:r>
            <a:r>
              <a:rPr lang="en-US" sz="2800" dirty="0" smtClean="0"/>
              <a:t>=1,2,3…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The magnitude of </a:t>
            </a:r>
            <a:r>
              <a:rPr lang="en-US" sz="2800" i="1" dirty="0">
                <a:solidFill>
                  <a:srgbClr val="FF0000"/>
                </a:solidFill>
              </a:rPr>
              <a:t>G(s)H(s)=-1</a:t>
            </a:r>
            <a:r>
              <a:rPr lang="en-US" sz="2800" dirty="0"/>
              <a:t> is</a:t>
            </a:r>
            <a:endParaRPr lang="en-US" sz="2800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90090"/>
              </p:ext>
            </p:extLst>
          </p:nvPr>
        </p:nvGraphicFramePr>
        <p:xfrm>
          <a:off x="2555776" y="1844824"/>
          <a:ext cx="3952875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10" name="Equation" r:id="rId3" imgW="1739880" imgH="457200" progId="Equation.3">
                  <p:embed/>
                </p:oleObj>
              </mc:Choice>
              <mc:Fallback>
                <p:oleObj name="Equation" r:id="rId3" imgW="17398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844824"/>
                        <a:ext cx="3952875" cy="103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891905"/>
              </p:ext>
            </p:extLst>
          </p:nvPr>
        </p:nvGraphicFramePr>
        <p:xfrm>
          <a:off x="3494088" y="4884738"/>
          <a:ext cx="2365375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11" name="Equation" r:id="rId5" imgW="1041120" imgH="507960" progId="Equation.3">
                  <p:embed/>
                </p:oleObj>
              </mc:Choice>
              <mc:Fallback>
                <p:oleObj name="Equation" r:id="rId5" imgW="1041120" imgH="5079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4088" y="4884738"/>
                        <a:ext cx="2365375" cy="115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632365" y="4114800"/>
            <a:ext cx="3787994" cy="2425354"/>
            <a:chOff x="2612806" y="4114800"/>
            <a:chExt cx="3787994" cy="2425354"/>
          </a:xfrm>
        </p:grpSpPr>
        <p:grpSp>
          <p:nvGrpSpPr>
            <p:cNvPr id="4" name="Group 15"/>
            <p:cNvGrpSpPr/>
            <p:nvPr/>
          </p:nvGrpSpPr>
          <p:grpSpPr>
            <a:xfrm>
              <a:off x="2682615" y="4114800"/>
              <a:ext cx="3718185" cy="2425354"/>
              <a:chOff x="2667000" y="4246415"/>
              <a:chExt cx="3718185" cy="2425354"/>
            </a:xfrm>
          </p:grpSpPr>
          <p:cxnSp>
            <p:nvCxnSpPr>
              <p:cNvPr id="6" name="Straight Connector 5"/>
              <p:cNvCxnSpPr/>
              <p:nvPr/>
            </p:nvCxnSpPr>
            <p:spPr>
              <a:xfrm rot="5400000">
                <a:off x="3390900" y="5642275"/>
                <a:ext cx="20574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2667000" y="5680375"/>
                <a:ext cx="34290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Box 8"/>
              <p:cNvSpPr txBox="1"/>
              <p:nvPr/>
            </p:nvSpPr>
            <p:spPr>
              <a:xfrm>
                <a:off x="4211770" y="4246415"/>
                <a:ext cx="449162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/>
                  <a:t>j</a:t>
                </a:r>
                <a:r>
                  <a:rPr lang="el-GR" sz="2200" dirty="0" smtClean="0"/>
                  <a:t>ω</a:t>
                </a:r>
                <a:endParaRPr lang="en-US" sz="22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49837" y="5435733"/>
                <a:ext cx="33534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sz="2200" dirty="0" smtClean="0"/>
                  <a:t>σ</a:t>
                </a:r>
                <a:endParaRPr lang="en-US" sz="22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699160" y="5659590"/>
                <a:ext cx="43152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endParaRPr lang="en-US" sz="2200" dirty="0"/>
              </a:p>
            </p:txBody>
          </p:sp>
          <p:grpSp>
            <p:nvGrpSpPr>
              <p:cNvPr id="5" name="Group 14"/>
              <p:cNvGrpSpPr/>
              <p:nvPr/>
            </p:nvGrpSpPr>
            <p:grpSpPr>
              <a:xfrm>
                <a:off x="3893130" y="5631885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" name="TextBox 18"/>
            <p:cNvSpPr txBox="1"/>
            <p:nvPr/>
          </p:nvSpPr>
          <p:spPr>
            <a:xfrm>
              <a:off x="2612806" y="5578125"/>
              <a:ext cx="4074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-</a:t>
              </a:r>
              <a:r>
                <a:rPr lang="el-GR" sz="2000" dirty="0" smtClean="0">
                  <a:solidFill>
                    <a:srgbClr val="FF0000"/>
                  </a:solidFill>
                  <a:latin typeface="Arial Unicode MS" pitchFamily="34" charset="-128"/>
                  <a:ea typeface="Arial Unicode MS" pitchFamily="34" charset="-128"/>
                  <a:cs typeface="Arial Unicode MS" pitchFamily="34" charset="-128"/>
                </a:rPr>
                <a:t>β</a:t>
              </a:r>
              <a:endParaRPr lang="en-US" sz="2000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2757055" y="547947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1</a:t>
            </a:r>
            <a:r>
              <a:rPr lang="en-US" baseline="30000" dirty="0" smtClean="0"/>
              <a:t>st</a:t>
            </a:r>
            <a:r>
              <a:rPr lang="en-US" dirty="0" smtClean="0"/>
              <a:t>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1</a:t>
            </a:r>
            <a:r>
              <a:rPr lang="en-US" sz="2600" baseline="30000" dirty="0" smtClean="0"/>
              <a:t>st</a:t>
            </a:r>
            <a:r>
              <a:rPr lang="en-US" sz="2600" dirty="0" smtClean="0"/>
              <a:t> order systems with zero are represented by following transfer function.  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Root locus of such systems is a horizontal line starting from </a:t>
            </a:r>
            <a:r>
              <a:rPr lang="en-US" sz="2600" dirty="0" smtClean="0">
                <a:solidFill>
                  <a:srgbClr val="FF0000"/>
                </a:solidFill>
              </a:rPr>
              <a:t>-</a:t>
            </a:r>
            <a:r>
              <a:rPr lang="el-GR" sz="2600" dirty="0" smtClean="0">
                <a:solidFill>
                  <a:srgbClr val="FF0000"/>
                </a:solidFill>
              </a:rPr>
              <a:t>α</a:t>
            </a:r>
            <a:r>
              <a:rPr lang="en-US" sz="2600" dirty="0" smtClean="0"/>
              <a:t> and moves towards </a:t>
            </a:r>
            <a:r>
              <a:rPr lang="en-US" sz="2600" dirty="0" smtClean="0">
                <a:solidFill>
                  <a:srgbClr val="FF0000"/>
                </a:solidFill>
              </a:rPr>
              <a:t>-</a:t>
            </a:r>
            <a:r>
              <a:rPr lang="el-GR" sz="26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β</a:t>
            </a:r>
            <a:r>
              <a:rPr lang="en-US" sz="2600" dirty="0" smtClean="0"/>
              <a:t> as K reaches infinity. </a:t>
            </a:r>
            <a:endParaRPr lang="en-US" sz="2600" dirty="0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3048000" y="2057400"/>
          <a:ext cx="271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97" name="Equation" r:id="rId3" imgW="1358640" imgH="393480" progId="Equation.3">
                  <p:embed/>
                </p:oleObj>
              </mc:Choice>
              <mc:Fallback>
                <p:oleObj name="Equation" r:id="rId3" imgW="13586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057400"/>
                        <a:ext cx="27178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rot="16200000" flipH="1" flipV="1">
            <a:off x="3423480" y="5013958"/>
            <a:ext cx="0" cy="109728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42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Draw the Root Locus of the following systems.</a:t>
            </a:r>
            <a:endParaRPr lang="en-US" dirty="0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1447800" y="2895600"/>
          <a:ext cx="2209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5" name="Equation" r:id="rId3" imgW="1104840" imgH="393480" progId="Equation.3">
                  <p:embed/>
                </p:oleObj>
              </mc:Choice>
              <mc:Fallback>
                <p:oleObj name="Equation" r:id="rId3" imgW="1104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895600"/>
                        <a:ext cx="22098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1193800" y="4165600"/>
          <a:ext cx="2641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6" name="Equation" r:id="rId5" imgW="1320480" imgH="393480" progId="Equation.3">
                  <p:embed/>
                </p:oleObj>
              </mc:Choice>
              <mc:Fallback>
                <p:oleObj name="Equation" r:id="rId5" imgW="1320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4165600"/>
                        <a:ext cx="2641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1155700" y="5410200"/>
          <a:ext cx="2641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7" name="Equation" r:id="rId7" imgW="1320480" imgH="393480" progId="Equation.3">
                  <p:embed/>
                </p:oleObj>
              </mc:Choice>
              <mc:Fallback>
                <p:oleObj name="Equation" r:id="rId7" imgW="1320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5410200"/>
                        <a:ext cx="26416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3048000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1)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42681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2)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5127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3)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2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2</a:t>
            </a:r>
            <a:r>
              <a:rPr lang="en-US" baseline="30000" dirty="0" smtClean="0"/>
              <a:t>nd</a:t>
            </a:r>
            <a:r>
              <a:rPr lang="en-US" dirty="0" smtClean="0"/>
              <a:t>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Second order systems (without zeros) have two poles and the transfer function is given 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Root loci of such systems are vertical lines. </a:t>
            </a:r>
            <a:endParaRPr lang="en-US" sz="2600" dirty="0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514600" y="1879600"/>
          <a:ext cx="3479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49" name="Equation" r:id="rId4" imgW="1739880" imgH="431640" progId="Equation.3">
                  <p:embed/>
                </p:oleObj>
              </mc:Choice>
              <mc:Fallback>
                <p:oleObj name="Equation" r:id="rId4" imgW="1739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879600"/>
                        <a:ext cx="34798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Group 29"/>
          <p:cNvGrpSpPr/>
          <p:nvPr/>
        </p:nvGrpSpPr>
        <p:grpSpPr>
          <a:xfrm>
            <a:off x="2682615" y="4114800"/>
            <a:ext cx="3718185" cy="2425354"/>
            <a:chOff x="2682615" y="4114800"/>
            <a:chExt cx="3718185" cy="2425354"/>
          </a:xfrm>
        </p:grpSpPr>
        <p:cxnSp>
          <p:nvCxnSpPr>
            <p:cNvPr id="6" name="Straight Connector 5"/>
            <p:cNvCxnSpPr/>
            <p:nvPr/>
          </p:nvCxnSpPr>
          <p:spPr>
            <a:xfrm rot="5400000">
              <a:off x="3406515" y="5510660"/>
              <a:ext cx="2057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682615" y="5548760"/>
              <a:ext cx="3429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4227385" y="4114800"/>
              <a:ext cx="44916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j</a:t>
              </a:r>
              <a:r>
                <a:rPr lang="el-GR" sz="2200" dirty="0" smtClean="0"/>
                <a:t>ω</a:t>
              </a:r>
              <a:endParaRPr lang="en-US" sz="2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65452" y="5304118"/>
              <a:ext cx="33534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200" dirty="0" smtClean="0"/>
                <a:t>σ</a:t>
              </a:r>
              <a:endParaRPr lang="en-US" sz="2200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3714775" y="5500270"/>
              <a:ext cx="526106" cy="458592"/>
              <a:chOff x="3714775" y="5500270"/>
              <a:chExt cx="526106" cy="458592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1</a:t>
                </a:r>
                <a:endParaRPr lang="en-US" sz="2200" baseline="-25000" dirty="0"/>
              </a:p>
            </p:txBody>
          </p:sp>
          <p:grpSp>
            <p:nvGrpSpPr>
              <p:cNvPr id="5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Group 21"/>
            <p:cNvGrpSpPr/>
            <p:nvPr/>
          </p:nvGrpSpPr>
          <p:grpSpPr>
            <a:xfrm>
              <a:off x="2971775" y="5500255"/>
              <a:ext cx="526106" cy="458592"/>
              <a:chOff x="3714775" y="5500270"/>
              <a:chExt cx="526106" cy="458592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2</a:t>
                </a:r>
                <a:endParaRPr lang="en-US" sz="2200" baseline="-25000" dirty="0"/>
              </a:p>
            </p:txBody>
          </p:sp>
          <p:grpSp>
            <p:nvGrpSpPr>
              <p:cNvPr id="24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9" name="Group 28"/>
          <p:cNvGrpSpPr/>
          <p:nvPr/>
        </p:nvGrpSpPr>
        <p:grpSpPr>
          <a:xfrm>
            <a:off x="3215640" y="4551225"/>
            <a:ext cx="731520" cy="2003365"/>
            <a:chOff x="3215640" y="4551225"/>
            <a:chExt cx="731520" cy="2003365"/>
          </a:xfrm>
        </p:grpSpPr>
        <p:cxnSp>
          <p:nvCxnSpPr>
            <p:cNvPr id="18" name="Straight Connector 17"/>
            <p:cNvCxnSpPr/>
            <p:nvPr/>
          </p:nvCxnSpPr>
          <p:spPr>
            <a:xfrm flipH="1" flipV="1">
              <a:off x="3581400" y="4551225"/>
              <a:ext cx="0" cy="1005840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 flipV="1">
              <a:off x="3581400" y="5548750"/>
              <a:ext cx="0" cy="1005840"/>
            </a:xfrm>
            <a:prstGeom prst="line">
              <a:avLst/>
            </a:prstGeom>
            <a:ln w="28575">
              <a:solidFill>
                <a:srgbClr val="00206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3398520" y="5379720"/>
              <a:ext cx="0" cy="365760"/>
            </a:xfrm>
            <a:prstGeom prst="line">
              <a:avLst/>
            </a:prstGeom>
            <a:ln w="28575">
              <a:solidFill>
                <a:srgbClr val="00206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3764280" y="5379720"/>
              <a:ext cx="0" cy="365760"/>
            </a:xfrm>
            <a:prstGeom prst="line">
              <a:avLst/>
            </a:prstGeom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237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Draw the Root Locus of the following systems.</a:t>
            </a:r>
            <a:endParaRPr lang="en-US" dirty="0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1282700" y="2870200"/>
          <a:ext cx="2540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33" name="Equation" r:id="rId3" imgW="1269720" imgH="419040" progId="Equation.3">
                  <p:embed/>
                </p:oleObj>
              </mc:Choice>
              <mc:Fallback>
                <p:oleObj name="Equation" r:id="rId3" imgW="12697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700" y="2870200"/>
                        <a:ext cx="25400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1562100" y="4165600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34" name="Equation" r:id="rId5" imgW="952200" imgH="393480" progId="Equation.3">
                  <p:embed/>
                </p:oleObj>
              </mc:Choice>
              <mc:Fallback>
                <p:oleObj name="Equation" r:id="rId5" imgW="9522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4165600"/>
                        <a:ext cx="19050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1092200" y="5357090"/>
          <a:ext cx="309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35" name="Equation" r:id="rId7" imgW="1549080" imgH="419040" progId="Equation.3">
                  <p:embed/>
                </p:oleObj>
              </mc:Choice>
              <mc:Fallback>
                <p:oleObj name="Equation" r:id="rId7" imgW="15490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5357090"/>
                        <a:ext cx="30988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3048000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1)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42681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2)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5127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3)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graphicFrame>
        <p:nvGraphicFramePr>
          <p:cNvPr id="98309" name="Object 5"/>
          <p:cNvGraphicFramePr>
            <a:graphicFrameLocks noChangeAspect="1"/>
          </p:cNvGraphicFramePr>
          <p:nvPr/>
        </p:nvGraphicFramePr>
        <p:xfrm>
          <a:off x="5689600" y="2768600"/>
          <a:ext cx="2997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36" name="Equation" r:id="rId9" imgW="1498320" imgH="393480" progId="Equation.3">
                  <p:embed/>
                </p:oleObj>
              </mc:Choice>
              <mc:Fallback>
                <p:oleObj name="Equation" r:id="rId9" imgW="1498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2768600"/>
                        <a:ext cx="29972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05400" y="2895600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4)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5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2</a:t>
            </a:r>
            <a:r>
              <a:rPr lang="en-US" baseline="30000" dirty="0" smtClean="0"/>
              <a:t>nd</a:t>
            </a:r>
            <a:r>
              <a:rPr lang="en-US" dirty="0" smtClean="0"/>
              <a:t>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Second order systems (with one zero) have two poles and the transfer function is given 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Root loci of such systems are either horizontal lines or circular depending upon pole-zero configuration.</a:t>
            </a:r>
            <a:endParaRPr lang="en-US" sz="2600" dirty="0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514600" y="2032000"/>
          <a:ext cx="3479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1" name="Equation" r:id="rId4" imgW="1739880" imgH="431640" progId="Equation.3">
                  <p:embed/>
                </p:oleObj>
              </mc:Choice>
              <mc:Fallback>
                <p:oleObj name="Equation" r:id="rId4" imgW="17398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2032000"/>
                        <a:ext cx="34798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Group 30"/>
          <p:cNvGrpSpPr/>
          <p:nvPr/>
        </p:nvGrpSpPr>
        <p:grpSpPr>
          <a:xfrm>
            <a:off x="76200" y="4419600"/>
            <a:ext cx="2720176" cy="2057399"/>
            <a:chOff x="152400" y="4572000"/>
            <a:chExt cx="2720176" cy="2057399"/>
          </a:xfrm>
        </p:grpSpPr>
        <p:cxnSp>
          <p:nvCxnSpPr>
            <p:cNvPr id="6" name="Straight Connector 5"/>
            <p:cNvCxnSpPr/>
            <p:nvPr/>
          </p:nvCxnSpPr>
          <p:spPr>
            <a:xfrm rot="5400000">
              <a:off x="752385" y="5756098"/>
              <a:ext cx="1745269" cy="13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52400" y="5788412"/>
              <a:ext cx="2468880" cy="13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450391" y="4572000"/>
              <a:ext cx="377408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j</a:t>
              </a:r>
              <a:r>
                <a:rPr lang="el-GR" sz="2200" dirty="0" smtClean="0"/>
                <a:t>ω</a:t>
              </a:r>
              <a:endParaRPr lang="en-US" sz="2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90800" y="5580885"/>
              <a:ext cx="281776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200" dirty="0" smtClean="0"/>
                <a:t>σ</a:t>
              </a:r>
              <a:endParaRPr lang="en-US" sz="2200" dirty="0"/>
            </a:p>
          </p:txBody>
        </p:sp>
        <p:grpSp>
          <p:nvGrpSpPr>
            <p:cNvPr id="5" name="Group 20"/>
            <p:cNvGrpSpPr/>
            <p:nvPr/>
          </p:nvGrpSpPr>
          <p:grpSpPr>
            <a:xfrm>
              <a:off x="1143000" y="5747278"/>
              <a:ext cx="442060" cy="389018"/>
              <a:chOff x="3714775" y="5500270"/>
              <a:chExt cx="526106" cy="458592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1</a:t>
                </a:r>
                <a:endParaRPr lang="en-US" sz="2200" baseline="-25000" dirty="0"/>
              </a:p>
            </p:txBody>
          </p:sp>
          <p:grpSp>
            <p:nvGrpSpPr>
              <p:cNvPr id="7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13" name="Straight Connector 12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Group 21"/>
            <p:cNvGrpSpPr/>
            <p:nvPr/>
          </p:nvGrpSpPr>
          <p:grpSpPr>
            <a:xfrm>
              <a:off x="228600" y="5742710"/>
              <a:ext cx="456426" cy="421284"/>
              <a:chOff x="3714775" y="5500270"/>
              <a:chExt cx="526106" cy="458592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2</a:t>
                </a:r>
                <a:endParaRPr lang="en-US" sz="2200" baseline="-25000" dirty="0"/>
              </a:p>
            </p:txBody>
          </p:sp>
          <p:grpSp>
            <p:nvGrpSpPr>
              <p:cNvPr id="15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9" name="Oval 28"/>
            <p:cNvSpPr/>
            <p:nvPr/>
          </p:nvSpPr>
          <p:spPr>
            <a:xfrm>
              <a:off x="838200" y="5715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85800" y="5818910"/>
              <a:ext cx="399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-</a:t>
              </a:r>
              <a:r>
                <a:rPr lang="el-GR" sz="2000" dirty="0" smtClean="0">
                  <a:solidFill>
                    <a:srgbClr val="FF0000"/>
                  </a:solidFill>
                </a:rPr>
                <a:t>β</a:t>
              </a:r>
              <a:endParaRPr lang="en-US" sz="2000" baseline="-25000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327334" y="4419600"/>
            <a:ext cx="2692466" cy="2057399"/>
            <a:chOff x="3124200" y="4572000"/>
            <a:chExt cx="2692466" cy="2057399"/>
          </a:xfrm>
        </p:grpSpPr>
        <p:cxnSp>
          <p:nvCxnSpPr>
            <p:cNvPr id="33" name="Straight Connector 32"/>
            <p:cNvCxnSpPr/>
            <p:nvPr/>
          </p:nvCxnSpPr>
          <p:spPr>
            <a:xfrm rot="5400000">
              <a:off x="3724185" y="5756098"/>
              <a:ext cx="1745269" cy="13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124200" y="5788412"/>
              <a:ext cx="2468880" cy="13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4422191" y="4572000"/>
              <a:ext cx="377408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j</a:t>
              </a:r>
              <a:r>
                <a:rPr lang="el-GR" sz="2200" dirty="0" smtClean="0"/>
                <a:t>ω</a:t>
              </a:r>
              <a:endParaRPr lang="en-US" sz="2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534890" y="5553175"/>
              <a:ext cx="281776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200" dirty="0" smtClean="0"/>
                <a:t>σ</a:t>
              </a:r>
              <a:endParaRPr lang="en-US" sz="2200" dirty="0"/>
            </a:p>
          </p:txBody>
        </p:sp>
        <p:grpSp>
          <p:nvGrpSpPr>
            <p:cNvPr id="37" name="Group 20"/>
            <p:cNvGrpSpPr/>
            <p:nvPr/>
          </p:nvGrpSpPr>
          <p:grpSpPr>
            <a:xfrm>
              <a:off x="4114800" y="5747278"/>
              <a:ext cx="442060" cy="389018"/>
              <a:chOff x="3714775" y="5500270"/>
              <a:chExt cx="526106" cy="458592"/>
            </a:xfrm>
          </p:grpSpPr>
          <p:sp>
            <p:nvSpPr>
              <p:cNvPr id="45" name="TextBox 10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1</a:t>
                </a:r>
                <a:endParaRPr lang="en-US" sz="2200" baseline="-25000" dirty="0"/>
              </a:p>
            </p:txBody>
          </p:sp>
          <p:grpSp>
            <p:nvGrpSpPr>
              <p:cNvPr id="46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47" name="Straight Connector 46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" name="Group 21"/>
            <p:cNvGrpSpPr/>
            <p:nvPr/>
          </p:nvGrpSpPr>
          <p:grpSpPr>
            <a:xfrm>
              <a:off x="3658374" y="5742710"/>
              <a:ext cx="456426" cy="421284"/>
              <a:chOff x="3714775" y="5500270"/>
              <a:chExt cx="526106" cy="458592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2</a:t>
                </a:r>
                <a:endParaRPr lang="en-US" sz="2200" baseline="-25000" dirty="0"/>
              </a:p>
            </p:txBody>
          </p:sp>
          <p:grpSp>
            <p:nvGrpSpPr>
              <p:cNvPr id="42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43" name="Straight Connector 42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Oval 38"/>
            <p:cNvSpPr/>
            <p:nvPr/>
          </p:nvSpPr>
          <p:spPr>
            <a:xfrm>
              <a:off x="3334332" y="5715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181932" y="5818910"/>
              <a:ext cx="3994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FF0000"/>
                  </a:solidFill>
                </a:rPr>
                <a:t>-</a:t>
              </a:r>
              <a:r>
                <a:rPr lang="el-GR" sz="2000" dirty="0" smtClean="0">
                  <a:solidFill>
                    <a:srgbClr val="FF0000"/>
                  </a:solidFill>
                </a:rPr>
                <a:t>β</a:t>
              </a:r>
              <a:endParaRPr lang="en-US" sz="2000" baseline="-25000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375334" y="4419600"/>
            <a:ext cx="2692466" cy="2057399"/>
            <a:chOff x="6222934" y="4419600"/>
            <a:chExt cx="2692466" cy="2057399"/>
          </a:xfrm>
        </p:grpSpPr>
        <p:cxnSp>
          <p:nvCxnSpPr>
            <p:cNvPr id="50" name="Straight Connector 49"/>
            <p:cNvCxnSpPr/>
            <p:nvPr/>
          </p:nvCxnSpPr>
          <p:spPr>
            <a:xfrm rot="5400000">
              <a:off x="6822919" y="5603698"/>
              <a:ext cx="1745269" cy="133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222934" y="5636012"/>
              <a:ext cx="2468880" cy="13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7520925" y="4419600"/>
              <a:ext cx="377408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dirty="0" smtClean="0"/>
                <a:t>j</a:t>
              </a:r>
              <a:r>
                <a:rPr lang="el-GR" sz="2200" dirty="0" smtClean="0"/>
                <a:t>ω</a:t>
              </a:r>
              <a:endParaRPr lang="en-US" sz="22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633624" y="5400775"/>
              <a:ext cx="281776" cy="365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2200" dirty="0" smtClean="0"/>
                <a:t>σ</a:t>
              </a:r>
              <a:endParaRPr lang="en-US" sz="2200" dirty="0"/>
            </a:p>
          </p:txBody>
        </p:sp>
        <p:grpSp>
          <p:nvGrpSpPr>
            <p:cNvPr id="54" name="Group 20"/>
            <p:cNvGrpSpPr/>
            <p:nvPr/>
          </p:nvGrpSpPr>
          <p:grpSpPr>
            <a:xfrm>
              <a:off x="6747160" y="5594878"/>
              <a:ext cx="442060" cy="389018"/>
              <a:chOff x="3714775" y="5500270"/>
              <a:chExt cx="526106" cy="458592"/>
            </a:xfrm>
          </p:grpSpPr>
          <p:sp>
            <p:nvSpPr>
              <p:cNvPr id="55" name="TextBox 10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1</a:t>
                </a:r>
                <a:endParaRPr lang="en-US" sz="2200" baseline="-25000" dirty="0"/>
              </a:p>
            </p:txBody>
          </p:sp>
          <p:grpSp>
            <p:nvGrpSpPr>
              <p:cNvPr id="56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57" name="Straight Connector 56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9" name="Group 21"/>
            <p:cNvGrpSpPr/>
            <p:nvPr/>
          </p:nvGrpSpPr>
          <p:grpSpPr>
            <a:xfrm>
              <a:off x="6234540" y="5590310"/>
              <a:ext cx="456426" cy="421284"/>
              <a:chOff x="3714775" y="5500270"/>
              <a:chExt cx="526106" cy="458592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3714775" y="5527975"/>
                <a:ext cx="52610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200" dirty="0" smtClean="0">
                    <a:solidFill>
                      <a:srgbClr val="FF0000"/>
                    </a:solidFill>
                  </a:rPr>
                  <a:t>α</a:t>
                </a:r>
                <a:r>
                  <a:rPr lang="en-US" sz="2200" baseline="-25000" dirty="0" smtClean="0">
                    <a:solidFill>
                      <a:srgbClr val="FF0000"/>
                    </a:solidFill>
                  </a:rPr>
                  <a:t>2</a:t>
                </a:r>
                <a:endParaRPr lang="en-US" sz="2200" baseline="-25000" dirty="0"/>
              </a:p>
            </p:txBody>
          </p:sp>
          <p:grpSp>
            <p:nvGrpSpPr>
              <p:cNvPr id="61" name="Group 14"/>
              <p:cNvGrpSpPr/>
              <p:nvPr/>
            </p:nvGrpSpPr>
            <p:grpSpPr>
              <a:xfrm>
                <a:off x="3908745" y="5500270"/>
                <a:ext cx="166250" cy="152400"/>
                <a:chOff x="2057400" y="5334000"/>
                <a:chExt cx="166250" cy="152400"/>
              </a:xfrm>
            </p:grpSpPr>
            <p:cxnSp>
              <p:nvCxnSpPr>
                <p:cNvPr id="62" name="Straight Connector 61"/>
                <p:cNvCxnSpPr/>
                <p:nvPr/>
              </p:nvCxnSpPr>
              <p:spPr>
                <a:xfrm rot="5400000">
                  <a:off x="205740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/>
                <p:cNvCxnSpPr/>
                <p:nvPr/>
              </p:nvCxnSpPr>
              <p:spPr>
                <a:xfrm rot="10800000">
                  <a:off x="2071250" y="5334000"/>
                  <a:ext cx="152400" cy="152400"/>
                </a:xfrm>
                <a:prstGeom prst="line">
                  <a:avLst/>
                </a:prstGeom>
                <a:ln w="28575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" name="Group 65"/>
            <p:cNvGrpSpPr/>
            <p:nvPr/>
          </p:nvGrpSpPr>
          <p:grpSpPr>
            <a:xfrm>
              <a:off x="7266710" y="5562600"/>
              <a:ext cx="399468" cy="504020"/>
              <a:chOff x="6280666" y="5715000"/>
              <a:chExt cx="399468" cy="504020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6433066" y="57150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6280666" y="5818910"/>
                <a:ext cx="3994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FF0000"/>
                    </a:solidFill>
                  </a:rPr>
                  <a:t>-</a:t>
                </a:r>
                <a:r>
                  <a:rPr lang="el-GR" sz="2000" dirty="0" smtClean="0">
                    <a:solidFill>
                      <a:srgbClr val="FF0000"/>
                    </a:solidFill>
                  </a:rPr>
                  <a:t>β</a:t>
                </a:r>
                <a:endParaRPr lang="en-US" sz="2000" baseline="-25000" dirty="0"/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98370" y="5652655"/>
            <a:ext cx="1197030" cy="1588"/>
            <a:chOff x="98370" y="5652655"/>
            <a:chExt cx="1197030" cy="1588"/>
          </a:xfrm>
        </p:grpSpPr>
        <p:cxnSp>
          <p:nvCxnSpPr>
            <p:cNvPr id="69" name="Straight Connector 68"/>
            <p:cNvCxnSpPr/>
            <p:nvPr/>
          </p:nvCxnSpPr>
          <p:spPr>
            <a:xfrm rot="10800000">
              <a:off x="929640" y="5652655"/>
              <a:ext cx="36576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10800000">
              <a:off x="98370" y="5652655"/>
              <a:ext cx="27432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 77"/>
          <p:cNvGrpSpPr/>
          <p:nvPr/>
        </p:nvGrpSpPr>
        <p:grpSpPr>
          <a:xfrm>
            <a:off x="3098734" y="5126185"/>
            <a:ext cx="1447800" cy="1066800"/>
            <a:chOff x="3098734" y="5126185"/>
            <a:chExt cx="1447800" cy="1066800"/>
          </a:xfrm>
        </p:grpSpPr>
        <p:cxnSp>
          <p:nvCxnSpPr>
            <p:cNvPr id="71" name="Straight Connector 70"/>
            <p:cNvCxnSpPr/>
            <p:nvPr/>
          </p:nvCxnSpPr>
          <p:spPr>
            <a:xfrm rot="10800000">
              <a:off x="4089334" y="5652655"/>
              <a:ext cx="4572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Oval 72"/>
            <p:cNvSpPr/>
            <p:nvPr/>
          </p:nvSpPr>
          <p:spPr>
            <a:xfrm>
              <a:off x="3278844" y="5126185"/>
              <a:ext cx="1066800" cy="10668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 rot="10800000">
              <a:off x="3098734" y="5645725"/>
              <a:ext cx="4572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>
            <a:off x="6334301" y="5652650"/>
            <a:ext cx="1285700" cy="1593"/>
            <a:chOff x="6334301" y="5652650"/>
            <a:chExt cx="1285700" cy="1593"/>
          </a:xfrm>
        </p:grpSpPr>
        <p:cxnSp>
          <p:nvCxnSpPr>
            <p:cNvPr id="75" name="Straight Connector 74"/>
            <p:cNvCxnSpPr/>
            <p:nvPr/>
          </p:nvCxnSpPr>
          <p:spPr>
            <a:xfrm rot="10800000">
              <a:off x="7162801" y="5652650"/>
              <a:ext cx="4572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0800000">
              <a:off x="6334301" y="5652655"/>
              <a:ext cx="27432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65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Draw the Root Locus of the following systems.</a:t>
            </a:r>
            <a:endParaRPr lang="en-US" dirty="0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1244600" y="2870200"/>
          <a:ext cx="2616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9" name="Equation" r:id="rId3" imgW="1307880" imgH="419040" progId="Equation.3">
                  <p:embed/>
                </p:oleObj>
              </mc:Choice>
              <mc:Fallback>
                <p:oleObj name="Equation" r:id="rId3" imgW="1307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2870200"/>
                        <a:ext cx="26162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1181100" y="4165600"/>
          <a:ext cx="2667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0" name="Equation" r:id="rId5" imgW="1333440" imgH="393480" progId="Equation.3">
                  <p:embed/>
                </p:oleObj>
              </mc:Choice>
              <mc:Fallback>
                <p:oleObj name="Equation" r:id="rId5" imgW="13334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1100" y="4165600"/>
                        <a:ext cx="2667000" cy="78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6" name="Object 4"/>
          <p:cNvGraphicFramePr>
            <a:graphicFrameLocks noChangeAspect="1"/>
          </p:cNvGraphicFramePr>
          <p:nvPr/>
        </p:nvGraphicFramePr>
        <p:xfrm>
          <a:off x="1092200" y="5357090"/>
          <a:ext cx="309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1" name="Equation" r:id="rId7" imgW="1549080" imgH="419040" progId="Equation.3">
                  <p:embed/>
                </p:oleObj>
              </mc:Choice>
              <mc:Fallback>
                <p:oleObj name="Equation" r:id="rId7" imgW="15490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5357090"/>
                        <a:ext cx="30988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5800" y="3048000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1)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42681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2)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5512713"/>
            <a:ext cx="412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</a:rPr>
              <a:t>3)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18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4525963"/>
          </a:xfrm>
        </p:spPr>
        <p:txBody>
          <a:bodyPr/>
          <a:lstStyle/>
          <a:p>
            <a:pPr algn="just"/>
            <a:r>
              <a:rPr lang="en-US" dirty="0" smtClean="0"/>
              <a:t>Sketch the root-locus plot of following system with complex-conjugate open loop poles.</a:t>
            </a:r>
            <a:endParaRPr lang="en-US" dirty="0"/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743200"/>
            <a:ext cx="5529263" cy="170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4648200"/>
            <a:ext cx="4014788" cy="79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9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6172200"/>
            <a:ext cx="3105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90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5562600"/>
            <a:ext cx="5419725" cy="41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07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4525963"/>
          </a:xfrm>
        </p:spPr>
        <p:txBody>
          <a:bodyPr/>
          <a:lstStyle/>
          <a:p>
            <a:pPr algn="just"/>
            <a:r>
              <a:rPr lang="en-US" i="1" u="sng" dirty="0" smtClean="0"/>
              <a:t>Step-1:</a:t>
            </a:r>
            <a:r>
              <a:rPr lang="en-US" u="sng" dirty="0" smtClean="0"/>
              <a:t> </a:t>
            </a:r>
            <a:r>
              <a:rPr lang="en-US" dirty="0" smtClean="0"/>
              <a:t>Pole-Zero Mao</a:t>
            </a:r>
          </a:p>
          <a:p>
            <a:pPr algn="just"/>
            <a:endParaRPr lang="en-US" dirty="0" smtClean="0"/>
          </a:p>
          <a:p>
            <a:pPr algn="just"/>
            <a:r>
              <a:rPr lang="en-US" i="1" u="sng" dirty="0" smtClean="0"/>
              <a:t>Step-2:</a:t>
            </a:r>
            <a:r>
              <a:rPr lang="en-US" dirty="0" smtClean="0"/>
              <a:t> Determine the root loci on real axis</a:t>
            </a:r>
          </a:p>
          <a:p>
            <a:pPr algn="just"/>
            <a:endParaRPr lang="en-US" dirty="0" smtClean="0"/>
          </a:p>
          <a:p>
            <a:pPr algn="just"/>
            <a:r>
              <a:rPr lang="en-US" i="1" u="sng" dirty="0" smtClean="0"/>
              <a:t>Step-3</a:t>
            </a:r>
            <a:r>
              <a:rPr lang="en-US" dirty="0" smtClean="0"/>
              <a:t>: Asymptotes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024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56388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i="1" u="sng" dirty="0" smtClean="0"/>
              <a:t>Step-4:</a:t>
            </a:r>
            <a:r>
              <a:rPr lang="en-US" dirty="0" smtClean="0"/>
              <a:t> Determine the angle of departure from the complex-conjugate open-loop poles.</a:t>
            </a:r>
          </a:p>
          <a:p>
            <a:pPr algn="just"/>
            <a:endParaRPr lang="en-US" dirty="0" smtClean="0"/>
          </a:p>
          <a:p>
            <a:pPr lvl="1" algn="just"/>
            <a:r>
              <a:rPr lang="en-US" dirty="0" smtClean="0"/>
              <a:t>The presence of a pair of complex-conjugate open-loop poles requires the determination of the angle of departure from these poles. 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Knowledge of this angle is important, since the root locus near a complex pole yields information as to whether the locus originating from the complex pole migrates toward the real axis or extends toward the asymptote.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87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990600"/>
            <a:ext cx="4876800" cy="5638800"/>
          </a:xfrm>
        </p:spPr>
        <p:txBody>
          <a:bodyPr>
            <a:normAutofit/>
          </a:bodyPr>
          <a:lstStyle/>
          <a:p>
            <a:pPr algn="just"/>
            <a:r>
              <a:rPr lang="en-US" sz="2800" i="1" u="sng" dirty="0" smtClean="0"/>
              <a:t>Step-4:</a:t>
            </a:r>
            <a:r>
              <a:rPr lang="en-US" sz="2800" dirty="0" smtClean="0"/>
              <a:t> Determine the angle of departure from the complex-conjugate open-loop poles.</a:t>
            </a:r>
          </a:p>
        </p:txBody>
      </p:sp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6192" y="685800"/>
            <a:ext cx="4002455" cy="522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276600"/>
            <a:ext cx="34671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3" name="Picture 5"/>
          <p:cNvPicPr>
            <a:picLocks noChangeAspect="1" noChangeArrowheads="1"/>
          </p:cNvPicPr>
          <p:nvPr/>
        </p:nvPicPr>
        <p:blipFill>
          <a:blip r:embed="rId4"/>
          <a:srcRect r="56073" b="-11628"/>
          <a:stretch>
            <a:fillRect/>
          </a:stretch>
        </p:blipFill>
        <p:spPr bwMode="auto">
          <a:xfrm>
            <a:off x="457200" y="3810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648" y="4765344"/>
            <a:ext cx="6391275" cy="45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 l="43927" b="-11628"/>
          <a:stretch>
            <a:fillRect/>
          </a:stretch>
        </p:blipFill>
        <p:spPr bwMode="auto">
          <a:xfrm>
            <a:off x="846160" y="4267200"/>
            <a:ext cx="3209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5257800"/>
            <a:ext cx="5133975" cy="37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493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8200" y="5867400"/>
            <a:ext cx="2714625" cy="45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89144"/>
            <a:ext cx="6391275" cy="45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952" y="5181600"/>
            <a:ext cx="5133975" cy="37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4552" y="5791200"/>
            <a:ext cx="2714625" cy="45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68958"/>
          </a:xfrm>
        </p:spPr>
        <p:txBody>
          <a:bodyPr/>
          <a:lstStyle/>
          <a:p>
            <a:r>
              <a:rPr lang="en-US" dirty="0" smtClean="0"/>
              <a:t>Angle &amp; Magnitude 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5616624"/>
          </a:xfrm>
        </p:spPr>
        <p:txBody>
          <a:bodyPr>
            <a:normAutofit/>
          </a:bodyPr>
          <a:lstStyle/>
          <a:p>
            <a:r>
              <a:rPr lang="en-US" dirty="0" smtClean="0"/>
              <a:t>Angle Condition</a:t>
            </a:r>
          </a:p>
          <a:p>
            <a:endParaRPr lang="en-US" dirty="0"/>
          </a:p>
          <a:p>
            <a:r>
              <a:rPr lang="en-US" dirty="0" smtClean="0"/>
              <a:t>Magnitude Condition</a:t>
            </a:r>
          </a:p>
          <a:p>
            <a:endParaRPr lang="en-US" dirty="0"/>
          </a:p>
          <a:p>
            <a:pPr algn="just"/>
            <a:endParaRPr lang="en-US" sz="1200" dirty="0" smtClean="0"/>
          </a:p>
          <a:p>
            <a:pPr algn="just"/>
            <a:r>
              <a:rPr lang="en-US" sz="2800" dirty="0" smtClean="0"/>
              <a:t>The </a:t>
            </a:r>
            <a:r>
              <a:rPr lang="en-US" sz="2800" dirty="0"/>
              <a:t>values of </a:t>
            </a:r>
            <a:r>
              <a:rPr lang="en-US" sz="2800" dirty="0">
                <a:solidFill>
                  <a:srgbClr val="FF0000"/>
                </a:solidFill>
              </a:rPr>
              <a:t>s</a:t>
            </a:r>
            <a:r>
              <a:rPr lang="en-US" sz="2800" dirty="0"/>
              <a:t> that fulfill both the angle and magnitude conditions are the roots </a:t>
            </a:r>
            <a:r>
              <a:rPr lang="en-US" sz="2800" dirty="0" smtClean="0"/>
              <a:t>of the </a:t>
            </a:r>
            <a:r>
              <a:rPr lang="en-US" sz="2800" dirty="0"/>
              <a:t>characteristic equation, or the closed-loop poles. </a:t>
            </a:r>
            <a:endParaRPr lang="en-US" sz="2800" dirty="0" smtClean="0"/>
          </a:p>
          <a:p>
            <a:pPr algn="just"/>
            <a:endParaRPr lang="en-US" sz="2000" dirty="0" smtClean="0"/>
          </a:p>
          <a:p>
            <a:pPr algn="just"/>
            <a:r>
              <a:rPr lang="en-US" sz="2800" dirty="0" smtClean="0"/>
              <a:t>A </a:t>
            </a:r>
            <a:r>
              <a:rPr lang="en-US" sz="2800" dirty="0"/>
              <a:t>locus of the points in </a:t>
            </a:r>
            <a:r>
              <a:rPr lang="en-US" sz="2800" dirty="0" smtClean="0"/>
              <a:t>the complex </a:t>
            </a:r>
            <a:r>
              <a:rPr lang="en-US" sz="2800" dirty="0"/>
              <a:t>plane satisfying the angle condition alone is the root locus.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058603"/>
              </p:ext>
            </p:extLst>
          </p:nvPr>
        </p:nvGraphicFramePr>
        <p:xfrm>
          <a:off x="1403648" y="1700808"/>
          <a:ext cx="608806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0" name="Equation" r:id="rId3" imgW="2679480" imgH="228600" progId="Equation.3">
                  <p:embed/>
                </p:oleObj>
              </mc:Choice>
              <mc:Fallback>
                <p:oleObj name="Equation" r:id="rId3" imgW="267948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00808"/>
                        <a:ext cx="6088063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149322"/>
              </p:ext>
            </p:extLst>
          </p:nvPr>
        </p:nvGraphicFramePr>
        <p:xfrm>
          <a:off x="3275856" y="2924944"/>
          <a:ext cx="201930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1" name="Equation" r:id="rId5" imgW="888840" imgH="253800" progId="Equation.3">
                  <p:embed/>
                </p:oleObj>
              </mc:Choice>
              <mc:Fallback>
                <p:oleObj name="Equation" r:id="rId5" imgW="888840" imgH="25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2924944"/>
                        <a:ext cx="201930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45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15400" cy="5638800"/>
          </a:xfrm>
        </p:spPr>
        <p:txBody>
          <a:bodyPr>
            <a:normAutofit/>
          </a:bodyPr>
          <a:lstStyle/>
          <a:p>
            <a:pPr algn="just"/>
            <a:r>
              <a:rPr lang="en-US" i="1" u="sng" dirty="0" smtClean="0"/>
              <a:t>Step-5:</a:t>
            </a:r>
            <a:r>
              <a:rPr lang="en-US" dirty="0" smtClean="0"/>
              <a:t> Break-in point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981200"/>
            <a:ext cx="2933700" cy="86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2895600"/>
            <a:ext cx="5543550" cy="83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4114800"/>
            <a:ext cx="5233988" cy="154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61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-43515"/>
            <a:ext cx="7715250" cy="687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11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Higher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Third order System without zero</a:t>
            </a:r>
          </a:p>
          <a:p>
            <a:pPr algn="just"/>
            <a:endParaRPr lang="en-US" sz="2600" dirty="0" smtClean="0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057400" y="2032000"/>
          <a:ext cx="4394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3" name="Equation" r:id="rId4" imgW="2197080" imgH="431640" progId="Equation.3">
                  <p:embed/>
                </p:oleObj>
              </mc:Choice>
              <mc:Fallback>
                <p:oleObj name="Equation" r:id="rId4" imgW="21970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032000"/>
                        <a:ext cx="4394200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71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Root Locus of Higher Order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Sketch the Root Loci of following unity feedback system</a:t>
            </a:r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438400" y="4114800"/>
          <a:ext cx="4038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9" name="Equation" r:id="rId4" imgW="2019240" imgH="419040" progId="Equation.3">
                  <p:embed/>
                </p:oleObj>
              </mc:Choice>
              <mc:Fallback>
                <p:oleObj name="Equation" r:id="rId4" imgW="20192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114800"/>
                        <a:ext cx="40386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5970494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65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04800"/>
            <a:ext cx="422910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1524000"/>
            <a:ext cx="88569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dirty="0"/>
              <a:t>Let us begin by calculating the asymptotes. </a:t>
            </a:r>
            <a:r>
              <a:rPr lang="en-US" sz="2400" dirty="0" smtClean="0"/>
              <a:t>The real-axis</a:t>
            </a:r>
            <a:r>
              <a:rPr lang="en-US" sz="2400" dirty="0"/>
              <a:t> </a:t>
            </a:r>
            <a:r>
              <a:rPr lang="en-US" sz="2400" dirty="0" smtClean="0"/>
              <a:t>intercept </a:t>
            </a:r>
            <a:r>
              <a:rPr lang="en-US" sz="2400" dirty="0"/>
              <a:t>is evaluated </a:t>
            </a:r>
            <a:r>
              <a:rPr lang="en-US" sz="2400" dirty="0" smtClean="0"/>
              <a:t>as;</a:t>
            </a:r>
          </a:p>
          <a:p>
            <a:pPr algn="just"/>
            <a:endParaRPr lang="en-US" sz="2400" dirty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2400" dirty="0"/>
              <a:t>The angles of the lines that intersect at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- 4/3</a:t>
            </a:r>
            <a:r>
              <a:rPr lang="en-US" sz="2400" dirty="0"/>
              <a:t>, given </a:t>
            </a:r>
            <a:r>
              <a:rPr lang="en-US" sz="2400" dirty="0" smtClean="0"/>
              <a:t>by</a:t>
            </a:r>
            <a:endParaRPr 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43200"/>
            <a:ext cx="3657600" cy="64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648200"/>
            <a:ext cx="3657600" cy="1851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21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00200"/>
            <a:ext cx="5410200" cy="5022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304800"/>
            <a:ext cx="891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Figure shows the complete root locus as well as the asymptotes that were just calculated</a:t>
            </a:r>
            <a:r>
              <a:rPr lang="en-US" sz="2400" dirty="0" smtClean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6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228600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tx2"/>
                </a:solidFill>
              </a:rPr>
              <a:t>Example: Sketch </a:t>
            </a:r>
            <a:r>
              <a:rPr lang="en-US" sz="2000" b="1" dirty="0">
                <a:solidFill>
                  <a:schemeClr val="tx2"/>
                </a:solidFill>
              </a:rPr>
              <a:t>the root locus for the </a:t>
            </a:r>
            <a:r>
              <a:rPr lang="en-US" sz="2000" b="1" dirty="0" smtClean="0">
                <a:solidFill>
                  <a:schemeClr val="tx2"/>
                </a:solidFill>
              </a:rPr>
              <a:t>system with the characteristic equation of;</a:t>
            </a:r>
            <a:endParaRPr lang="en-US" sz="20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066800"/>
            <a:ext cx="374332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2204864"/>
            <a:ext cx="7560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lphaLcParenR"/>
            </a:pPr>
            <a:r>
              <a:rPr lang="en-US" dirty="0" smtClean="0"/>
              <a:t>Number of finite poles  =  n =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4.</a:t>
            </a:r>
          </a:p>
          <a:p>
            <a:pPr marL="342900" indent="-342900" algn="just">
              <a:buAutoNum type="alphaLcParenR"/>
            </a:pPr>
            <a:r>
              <a:rPr lang="en-US" dirty="0" smtClean="0"/>
              <a:t>Number of finite zeros  =  m =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1.</a:t>
            </a:r>
          </a:p>
          <a:p>
            <a:pPr marL="342900" indent="-342900" algn="just">
              <a:buAutoNum type="alphaLcParenR"/>
            </a:pPr>
            <a:r>
              <a:rPr lang="en-US" dirty="0" smtClean="0"/>
              <a:t>Number </a:t>
            </a:r>
            <a:r>
              <a:rPr lang="en-US" dirty="0"/>
              <a:t>of asymptotes </a:t>
            </a:r>
            <a:r>
              <a:rPr lang="en-US" dirty="0" smtClean="0"/>
              <a:t> =  n - m </a:t>
            </a:r>
            <a:r>
              <a:rPr lang="en-US" dirty="0"/>
              <a:t>=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3.</a:t>
            </a:r>
          </a:p>
          <a:p>
            <a:pPr marL="342900" indent="-342900" algn="just">
              <a:buAutoNum type="alphaLcParenR"/>
            </a:pPr>
            <a:r>
              <a:rPr lang="en-US" dirty="0" smtClean="0"/>
              <a:t>Number </a:t>
            </a:r>
            <a:r>
              <a:rPr lang="en-US" dirty="0"/>
              <a:t>of branches </a:t>
            </a:r>
            <a:r>
              <a:rPr lang="en-US" dirty="0" smtClean="0"/>
              <a:t>or loci equals to the number of finite poles (n) =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4.</a:t>
            </a:r>
          </a:p>
          <a:p>
            <a:pPr marL="342900" indent="-342900" algn="just">
              <a:buAutoNum type="alphaLcParenR"/>
            </a:pPr>
            <a:r>
              <a:rPr lang="en-US" dirty="0"/>
              <a:t>The portion of the </a:t>
            </a:r>
            <a:r>
              <a:rPr lang="en-US" dirty="0" smtClean="0"/>
              <a:t>real-axis </a:t>
            </a:r>
            <a:r>
              <a:rPr lang="en-US" dirty="0"/>
              <a:t>between, </a:t>
            </a:r>
            <a:r>
              <a:rPr lang="en-US" dirty="0">
                <a:latin typeface="Arial" pitchFamily="34" charset="0"/>
                <a:cs typeface="Arial" pitchFamily="34" charset="0"/>
              </a:rPr>
              <a:t>0</a:t>
            </a:r>
            <a:r>
              <a:rPr lang="en-US" dirty="0"/>
              <a:t> and -</a:t>
            </a:r>
            <a:r>
              <a:rPr lang="en-US" dirty="0">
                <a:latin typeface="Arial" pitchFamily="34" charset="0"/>
                <a:cs typeface="Arial" pitchFamily="34" charset="0"/>
              </a:rPr>
              <a:t>2</a:t>
            </a:r>
            <a:r>
              <a:rPr lang="en-US" dirty="0"/>
              <a:t>, and </a:t>
            </a:r>
            <a:r>
              <a:rPr lang="en-US" dirty="0" smtClean="0"/>
              <a:t>between, -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dirty="0"/>
              <a:t>and </a:t>
            </a:r>
            <a:r>
              <a:rPr lang="en-US" dirty="0" smtClean="0"/>
              <a:t>-∞,  </a:t>
            </a:r>
            <a:r>
              <a:rPr lang="en-US" dirty="0"/>
              <a:t>lie on the root locus for </a:t>
            </a:r>
            <a:r>
              <a:rPr lang="en-US" i="1" dirty="0"/>
              <a:t>K</a:t>
            </a:r>
            <a:r>
              <a:rPr lang="en-US" dirty="0"/>
              <a:t> &gt;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7503" y="3989963"/>
            <a:ext cx="81369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Using </a:t>
            </a:r>
            <a:r>
              <a:rPr lang="en-US" dirty="0"/>
              <a:t>Eq. (v), the real-axis </a:t>
            </a:r>
            <a:r>
              <a:rPr lang="en-US" dirty="0" smtClean="0"/>
              <a:t>asymptotes intercept </a:t>
            </a:r>
            <a:r>
              <a:rPr lang="en-US" dirty="0"/>
              <a:t>is evaluated as</a:t>
            </a:r>
            <a:r>
              <a:rPr lang="en-US" dirty="0" smtClean="0"/>
              <a:t>;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The angles of the asymptotes </a:t>
            </a:r>
            <a:r>
              <a:rPr lang="en-US" dirty="0" smtClean="0"/>
              <a:t>that </a:t>
            </a:r>
            <a:r>
              <a:rPr lang="en-US" dirty="0"/>
              <a:t>intersect at -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dirty="0" smtClean="0"/>
              <a:t>, </a:t>
            </a:r>
            <a:r>
              <a:rPr lang="en-US" dirty="0"/>
              <a:t>given by Eq. (vi), </a:t>
            </a:r>
            <a:r>
              <a:rPr lang="en-US" dirty="0" smtClean="0"/>
              <a:t>are;</a:t>
            </a:r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907704" y="4472452"/>
                <a:ext cx="5021824" cy="629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</a:rPr>
                        <m:t>σ</m:t>
                      </m:r>
                      <m:r>
                        <a:rPr lang="en-US" b="0" i="1" baseline="-25000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4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−(−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10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−</m:t>
                      </m:r>
                      <m:r>
                        <a:rPr lang="en-US" b="0" i="0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4472452"/>
                <a:ext cx="5021824" cy="6298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483768" y="5905431"/>
                <a:ext cx="3313599" cy="6199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0" smtClean="0">
                          <a:latin typeface="Cambria Math"/>
                        </a:rPr>
                        <m:t>θ</m:t>
                      </m:r>
                      <m:r>
                        <a:rPr lang="en-US" b="0" i="1" baseline="-25000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5905431"/>
                <a:ext cx="3313599" cy="6199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460912" y="5838363"/>
            <a:ext cx="2143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= 0,  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θ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 = 60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</a:t>
            </a:r>
          </a:p>
          <a:p>
            <a:r>
              <a:rPr lang="en-US" sz="16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sz="1600" i="1" dirty="0">
                <a:latin typeface="Arial" pitchFamily="34" charset="0"/>
                <a:cs typeface="Arial" pitchFamily="34" charset="0"/>
              </a:rPr>
              <a:t>K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1,  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θ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180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</a:t>
            </a:r>
            <a:endParaRPr lang="en-US" sz="1600" baseline="30000" dirty="0"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sz="1600" i="1" dirty="0">
                <a:latin typeface="Arial" pitchFamily="34" charset="0"/>
                <a:cs typeface="Arial" pitchFamily="34" charset="0"/>
              </a:rPr>
              <a:t>K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2,  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θ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300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</a:t>
            </a:r>
            <a:endParaRPr lang="en-US" sz="16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9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79" y="2780928"/>
            <a:ext cx="2714625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225783"/>
            <a:ext cx="871296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The root-locus plot of the system is shown in the figure below.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It is noted that there are three asymptotes. Since n – m = 3. </a:t>
            </a:r>
            <a:endParaRPr lang="en-US" dirty="0"/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/>
              <a:t>The root loci must begin at the poles; two loci (or branches) must leave the double pole at s = -4.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/>
              <a:t>Using Eq. (vii), the breakaway point, </a:t>
            </a:r>
            <a:r>
              <a:rPr lang="el-GR" dirty="0"/>
              <a:t>σ</a:t>
            </a:r>
            <a:r>
              <a:rPr lang="en-US" dirty="0"/>
              <a:t>, can be determine as</a:t>
            </a:r>
            <a:r>
              <a:rPr lang="en-US" dirty="0" smtClean="0"/>
              <a:t>;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n-US" dirty="0"/>
          </a:p>
          <a:p>
            <a:pPr marL="285750" indent="-285750" algn="just">
              <a:buFont typeface="Arial" pitchFamily="34" charset="0"/>
              <a:buChar char="•"/>
            </a:pPr>
            <a:endParaRPr lang="en-US" dirty="0" smtClean="0"/>
          </a:p>
          <a:p>
            <a:pPr marL="285750" indent="-285750" algn="just">
              <a:buFont typeface="Arial" pitchFamily="34" charset="0"/>
              <a:buChar char="•"/>
            </a:pPr>
            <a:endParaRPr lang="en-US" dirty="0"/>
          </a:p>
          <a:p>
            <a:pPr marL="285750" indent="-285750" algn="just">
              <a:buFont typeface="Arial" pitchFamily="34" charset="0"/>
              <a:buChar char="•"/>
            </a:pPr>
            <a:endParaRPr lang="en-US" dirty="0" smtClean="0"/>
          </a:p>
          <a:p>
            <a:pPr marL="285750" indent="-285750" algn="just">
              <a:buFont typeface="Arial" pitchFamily="34" charset="0"/>
              <a:buChar char="•"/>
            </a:pPr>
            <a:endParaRPr lang="en-US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dirty="0"/>
              <a:t>The solution of the above equation is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07704" y="3679419"/>
                <a:ext cx="4264501" cy="6619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3679419"/>
                <a:ext cx="4264501" cy="661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11960" y="4643844"/>
                <a:ext cx="13380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𝜎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=−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59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4643844"/>
                <a:ext cx="1338059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19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7888"/>
            <a:ext cx="8305800" cy="5151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/>
              <a:t>Example: </a:t>
            </a:r>
            <a:r>
              <a:rPr lang="en-US" sz="2800" dirty="0"/>
              <a:t>Sketch the root loci for the </a:t>
            </a:r>
            <a:r>
              <a:rPr lang="en-US" sz="2800" dirty="0" smtClean="0"/>
              <a:t>system.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295400"/>
            <a:ext cx="4572000" cy="135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" y="2743200"/>
            <a:ext cx="8610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A root locus exists on the real axis between points </a:t>
            </a:r>
            <a:r>
              <a:rPr lang="en-US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 =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16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/>
              <a:t>and </a:t>
            </a:r>
            <a:r>
              <a:rPr lang="en-US" sz="1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 =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3.6</a:t>
            </a:r>
            <a:r>
              <a:rPr lang="en-US" dirty="0"/>
              <a:t>.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intersection of the asymptotes and the real axis </a:t>
            </a:r>
            <a:r>
              <a:rPr lang="en-US" dirty="0" smtClean="0"/>
              <a:t>is determined as,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The angles of the asymptotes that intersect at </a:t>
            </a:r>
            <a:r>
              <a:rPr lang="en-US" dirty="0" smtClean="0"/>
              <a:t>–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1.3</a:t>
            </a:r>
            <a:r>
              <a:rPr lang="en-US" dirty="0"/>
              <a:t>, given by Eq. (vi), are</a:t>
            </a:r>
            <a:r>
              <a:rPr lang="en-US" dirty="0" smtClean="0"/>
              <a:t>;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Since the characteristic equation </a:t>
            </a:r>
            <a:r>
              <a:rPr lang="en-US" dirty="0" smtClean="0"/>
              <a:t>is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We have </a:t>
            </a: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2600" y="3452496"/>
                <a:ext cx="430521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</a:rPr>
                        <m:t>σ</m:t>
                      </m:r>
                      <m:r>
                        <a:rPr lang="en-US" b="0" i="1" baseline="-25000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6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−</m:t>
                      </m:r>
                      <m:r>
                        <a:rPr lang="en-US" b="0" i="0" smtClean="0">
                          <a:latin typeface="Cambria Math"/>
                        </a:rPr>
                        <m:t>1</m:t>
                      </m:r>
                      <m:r>
                        <a:rPr lang="en-US" b="0" i="0" smtClean="0">
                          <a:latin typeface="Cambria Math"/>
                        </a:rPr>
                        <m:t>.</m:t>
                      </m:r>
                      <m:r>
                        <a:rPr lang="en-US" b="0" i="0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3452496"/>
                <a:ext cx="4305217" cy="6127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52600" y="4572000"/>
                <a:ext cx="3313599" cy="6199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b="0" i="0" smtClean="0">
                          <a:latin typeface="Cambria Math"/>
                        </a:rPr>
                        <m:t>θ</m:t>
                      </m:r>
                      <m:r>
                        <a:rPr lang="en-US" b="0" i="1" baseline="-25000" smtClean="0">
                          <a:latin typeface="Cambria Math"/>
                        </a:rPr>
                        <m:t>𝑎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𝑚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= 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/>
                            </a:rPr>
                            <m:t>π</m:t>
                          </m:r>
                        </m:num>
                        <m:den>
                          <m:r>
                            <a:rPr lang="en-US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den>
                      </m:f>
                      <m:r>
                        <a:rPr lang="en-US" b="0" i="0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572000"/>
                <a:ext cx="3313599" cy="6199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5943600" y="4596825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= 0,  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θ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 = 90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</a:t>
            </a:r>
          </a:p>
          <a:p>
            <a:r>
              <a:rPr lang="en-US" sz="16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sz="1600" i="1" dirty="0">
                <a:latin typeface="Arial" pitchFamily="34" charset="0"/>
                <a:cs typeface="Arial" pitchFamily="34" charset="0"/>
              </a:rPr>
              <a:t>K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1,   </a:t>
            </a:r>
            <a:r>
              <a:rPr lang="el-GR" sz="1600" i="1" dirty="0" smtClean="0">
                <a:latin typeface="Arial" pitchFamily="34" charset="0"/>
                <a:cs typeface="Arial" pitchFamily="34" charset="0"/>
              </a:rPr>
              <a:t>θ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-90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or 270</a:t>
            </a:r>
            <a:r>
              <a:rPr lang="en-US" sz="1600" baseline="30000" dirty="0" smtClean="0">
                <a:latin typeface="Arial" pitchFamily="34" charset="0"/>
                <a:cs typeface="Arial" pitchFamily="34" charset="0"/>
              </a:rPr>
              <a:t>o  </a:t>
            </a:r>
            <a:endParaRPr lang="en-US" sz="1600" baseline="30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5521115"/>
            <a:ext cx="2743200" cy="32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692" y="5962992"/>
            <a:ext cx="1737360" cy="53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3321908" y="6064692"/>
            <a:ext cx="922287" cy="369332"/>
            <a:chOff x="3352800" y="6107668"/>
            <a:chExt cx="922287" cy="36933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3352800" y="6273389"/>
              <a:ext cx="44896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809895" y="6107668"/>
              <a:ext cx="465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(</a:t>
              </a:r>
              <a:r>
                <a:rPr lang="en-US" dirty="0"/>
                <a:t>a</a:t>
              </a:r>
              <a:r>
                <a:rPr lang="en-US" dirty="0" smtClean="0"/>
                <a:t>)</a:t>
              </a:r>
              <a:endParaRPr lang="en-US" dirty="0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18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" y="1295400"/>
            <a:ext cx="8686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The breakaway and break-in points are found </a:t>
            </a:r>
            <a:r>
              <a:rPr lang="en-US" dirty="0" smtClean="0"/>
              <a:t>from Eq. (a) as,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  <a:p>
            <a:r>
              <a:rPr lang="en-US" dirty="0" smtClean="0"/>
              <a:t>      </a:t>
            </a:r>
          </a:p>
          <a:p>
            <a:r>
              <a:rPr lang="en-US" dirty="0" smtClean="0"/>
              <a:t>From which we get,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Point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s =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/>
              <a:t>corresponds to the actual breakaway point. But points </a:t>
            </a:r>
            <a:r>
              <a:rPr lang="en-US" dirty="0" smtClean="0"/>
              <a:t>                            are neither breakaway </a:t>
            </a:r>
            <a:r>
              <a:rPr lang="en-US" dirty="0"/>
              <a:t>nor break-in points, because the corresponding gain values </a:t>
            </a:r>
            <a:r>
              <a:rPr lang="en-US" i="1" dirty="0"/>
              <a:t>K</a:t>
            </a:r>
            <a:r>
              <a:rPr lang="en-US" dirty="0"/>
              <a:t> become </a:t>
            </a:r>
            <a:r>
              <a:rPr lang="en-US" dirty="0" smtClean="0"/>
              <a:t>complex quantities</a:t>
            </a:r>
            <a:r>
              <a:rPr lang="en-US" dirty="0"/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1995882"/>
            <a:ext cx="4572000" cy="67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131322"/>
            <a:ext cx="2286000" cy="37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080" y="3198571"/>
            <a:ext cx="274320" cy="230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19600"/>
            <a:ext cx="5486400" cy="30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5228938"/>
            <a:ext cx="1920240" cy="257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26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856984" cy="796950"/>
          </a:xfrm>
        </p:spPr>
        <p:txBody>
          <a:bodyPr>
            <a:normAutofit fontScale="90000"/>
          </a:bodyPr>
          <a:lstStyle/>
          <a:p>
            <a:r>
              <a:rPr lang="en-US" sz="3800" dirty="0" smtClean="0"/>
              <a:t>Angle and Magnitude Conditions (Graphically)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43528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To apply Angle and magnitude conditions graphically we must first draw the poles and zeros of </a:t>
            </a:r>
            <a:r>
              <a:rPr lang="en-US" sz="2600" dirty="0" smtClean="0">
                <a:solidFill>
                  <a:srgbClr val="FF0000"/>
                </a:solidFill>
              </a:rPr>
              <a:t>G(s)H(s)</a:t>
            </a:r>
            <a:r>
              <a:rPr lang="en-US" sz="2600" dirty="0" smtClean="0"/>
              <a:t> in s-plane.</a:t>
            </a:r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For example if </a:t>
            </a:r>
            <a:r>
              <a:rPr lang="en-US" sz="2600" dirty="0" smtClean="0">
                <a:solidFill>
                  <a:srgbClr val="FF0000"/>
                </a:solidFill>
              </a:rPr>
              <a:t>G(s)H(s)</a:t>
            </a:r>
            <a:r>
              <a:rPr lang="en-US" sz="2600" dirty="0" smtClean="0"/>
              <a:t> is given by</a:t>
            </a:r>
            <a:endParaRPr lang="en-US" sz="2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081305"/>
              </p:ext>
            </p:extLst>
          </p:nvPr>
        </p:nvGraphicFramePr>
        <p:xfrm>
          <a:off x="539552" y="3705554"/>
          <a:ext cx="374967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1" name="Equation" r:id="rId3" imgW="1650960" imgH="419040" progId="Equation.3">
                  <p:embed/>
                </p:oleObj>
              </mc:Choice>
              <mc:Fallback>
                <p:oleObj name="Equation" r:id="rId3" imgW="16509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705554"/>
                        <a:ext cx="3749675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700" name="Picture 7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8" t="12104" r="8264" b="4847"/>
          <a:stretch/>
        </p:blipFill>
        <p:spPr bwMode="auto">
          <a:xfrm>
            <a:off x="4572000" y="3024315"/>
            <a:ext cx="4464496" cy="3334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77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3876675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76199" y="1066800"/>
                <a:ext cx="89820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itchFamily="34" charset="0"/>
                  <a:buChar char="•"/>
                </a:pPr>
                <a:r>
                  <a:rPr lang="en-US" dirty="0" smtClean="0"/>
                  <a:t>To check the points where root-locus branches may cross the imaginary axis, substitute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𝑠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𝑗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r>
                  <a:rPr lang="en-US" dirty="0" smtClean="0"/>
                  <a:t> into </a:t>
                </a:r>
                <a:r>
                  <a:rPr lang="en-US" dirty="0"/>
                  <a:t>the characteristic equation, yielding.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9" y="1066800"/>
                <a:ext cx="8982075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407" t="-4717" r="-1696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920" y="2095427"/>
            <a:ext cx="3383280" cy="102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499360"/>
            <a:ext cx="365760" cy="24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6200" y="3406676"/>
                <a:ext cx="5029200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Arial" pitchFamily="34" charset="0"/>
                  <a:buChar char="•"/>
                </a:pPr>
                <a:r>
                  <a:rPr lang="en-US" dirty="0" smtClean="0"/>
                  <a:t>Notice that this equation can be satisfied only if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𝜔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, 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𝐾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b="0" i="0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en-US" b="0" dirty="0" smtClean="0">
                  <a:ea typeface="Cambria Math"/>
                </a:endParaRPr>
              </a:p>
              <a:p>
                <a:pPr algn="just"/>
                <a:endParaRPr lang="en-US" dirty="0" smtClean="0"/>
              </a:p>
              <a:p>
                <a:pPr marL="285750" indent="-285750" algn="just">
                  <a:buFont typeface="Arial" pitchFamily="34" charset="0"/>
                  <a:buChar char="•"/>
                </a:pPr>
                <a:r>
                  <a:rPr lang="en-US" dirty="0" smtClean="0"/>
                  <a:t>Because </a:t>
                </a:r>
                <a:r>
                  <a:rPr lang="en-US" dirty="0"/>
                  <a:t>of the presence of a </a:t>
                </a:r>
                <a:r>
                  <a:rPr lang="en-US" dirty="0" smtClean="0"/>
                  <a:t>double pole </a:t>
                </a:r>
                <a:r>
                  <a:rPr lang="en-US" dirty="0"/>
                  <a:t>at the origin, the root locus is tangent to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𝑗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r>
                  <a:rPr lang="en-US" dirty="0"/>
                  <a:t>axis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𝑘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0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marL="285750" indent="-285750" algn="just">
                  <a:buFont typeface="Arial" pitchFamily="34" charset="0"/>
                  <a:buChar char="•"/>
                </a:pPr>
                <a:endParaRPr lang="en-US" dirty="0" smtClean="0"/>
              </a:p>
              <a:p>
                <a:pPr marL="285750" indent="-285750" algn="just">
                  <a:buFont typeface="Arial" pitchFamily="34" charset="0"/>
                  <a:buChar char="•"/>
                </a:pPr>
                <a:r>
                  <a:rPr lang="en-US" dirty="0" smtClean="0"/>
                  <a:t>The </a:t>
                </a:r>
                <a:r>
                  <a:rPr lang="en-US" dirty="0"/>
                  <a:t>root-locus branches </a:t>
                </a:r>
                <a:r>
                  <a:rPr lang="en-US" dirty="0" smtClean="0"/>
                  <a:t>do not </a:t>
                </a:r>
                <a:r>
                  <a:rPr lang="en-US" dirty="0"/>
                  <a:t>cross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𝑗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r>
                  <a:rPr lang="en-US" dirty="0"/>
                  <a:t>axis. </a:t>
                </a:r>
                <a:endParaRPr lang="en-US" dirty="0" smtClean="0"/>
              </a:p>
              <a:p>
                <a:pPr marL="285750" indent="-285750" algn="just">
                  <a:buFont typeface="Arial" pitchFamily="34" charset="0"/>
                  <a:buChar char="•"/>
                </a:pPr>
                <a:endParaRPr lang="en-US" dirty="0" smtClean="0"/>
              </a:p>
              <a:p>
                <a:pPr marL="285750" indent="-285750" algn="just">
                  <a:buFont typeface="Arial" pitchFamily="34" charset="0"/>
                  <a:buChar char="•"/>
                </a:pPr>
                <a:r>
                  <a:rPr lang="en-US" dirty="0" smtClean="0"/>
                  <a:t>The </a:t>
                </a:r>
                <a:r>
                  <a:rPr lang="en-US" dirty="0"/>
                  <a:t>root loci </a:t>
                </a:r>
                <a:r>
                  <a:rPr lang="en-US" dirty="0" smtClean="0"/>
                  <a:t>of </a:t>
                </a:r>
                <a:r>
                  <a:rPr lang="en-US" dirty="0"/>
                  <a:t>this system </a:t>
                </a:r>
                <a:r>
                  <a:rPr lang="en-US" dirty="0" smtClean="0"/>
                  <a:t>is shown in the Figure.</a:t>
                </a:r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3406676"/>
                <a:ext cx="5029200" cy="3416320"/>
              </a:xfrm>
              <a:prstGeom prst="rect">
                <a:avLst/>
              </a:prstGeom>
              <a:blipFill rotWithShape="1">
                <a:blip r:embed="rId6"/>
                <a:stretch>
                  <a:fillRect l="-848" t="-893" r="-970" b="-1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90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49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4106</TotalTime>
  <Words>2967</Words>
  <Application>Microsoft Office PowerPoint</Application>
  <PresentationFormat>On-screen Show (4:3)</PresentationFormat>
  <Paragraphs>580</Paragraphs>
  <Slides>90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8" baseType="lpstr">
      <vt:lpstr>Aharoni</vt:lpstr>
      <vt:lpstr>Arial</vt:lpstr>
      <vt:lpstr>Arial Unicode MS</vt:lpstr>
      <vt:lpstr>Calibri</vt:lpstr>
      <vt:lpstr>Cambria Math</vt:lpstr>
      <vt:lpstr>Wingdings</vt:lpstr>
      <vt:lpstr>Office Theme</vt:lpstr>
      <vt:lpstr>Equation</vt:lpstr>
      <vt:lpstr>Modern Control Systems</vt:lpstr>
      <vt:lpstr>Lecture Outline</vt:lpstr>
      <vt:lpstr>Construction of Root Loci</vt:lpstr>
      <vt:lpstr>Construction of Root Loci</vt:lpstr>
      <vt:lpstr>Angle &amp; Magnitude Conditions</vt:lpstr>
      <vt:lpstr>Construction of Root Loci</vt:lpstr>
      <vt:lpstr>Angle &amp; Magnitude Conditions</vt:lpstr>
      <vt:lpstr>Angle &amp; Magnitude Conditions</vt:lpstr>
      <vt:lpstr>Angle and Magnitude Conditions (Graphically)</vt:lpstr>
      <vt:lpstr>Angle and Magnitude Conditions (Graphically)</vt:lpstr>
      <vt:lpstr>Angle and Magnitude Conditions graphically</vt:lpstr>
      <vt:lpstr>Illustrative Example#1</vt:lpstr>
      <vt:lpstr>Illustrative Example#1</vt:lpstr>
      <vt:lpstr>Illustrative Example#1</vt:lpstr>
      <vt:lpstr>Illustrative Example#1</vt:lpstr>
      <vt:lpstr>Illustrative Example#1</vt:lpstr>
      <vt:lpstr>Illustrative Example#1</vt:lpstr>
      <vt:lpstr>Illustrative Example#1</vt:lpstr>
      <vt:lpstr>Illustrative Example#1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Home Work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Home Work</vt:lpstr>
      <vt:lpstr>Solution</vt:lpstr>
      <vt:lpstr>Construction of root loci</vt:lpstr>
      <vt:lpstr>Construction of root loci</vt:lpstr>
      <vt:lpstr>Construction of root loci</vt:lpstr>
      <vt:lpstr>Construction of root loci</vt:lpstr>
      <vt:lpstr>Construction of root loci</vt:lpstr>
      <vt:lpstr>PowerPoint Presentation</vt:lpstr>
      <vt:lpstr>PowerPoint Presentation</vt:lpstr>
      <vt:lpstr>Example#1</vt:lpstr>
      <vt:lpstr>Example#1</vt:lpstr>
      <vt:lpstr>PowerPoint Presentation</vt:lpstr>
      <vt:lpstr>Example#1</vt:lpstr>
      <vt:lpstr>PowerPoint Presentation</vt:lpstr>
      <vt:lpstr>Example#1</vt:lpstr>
      <vt:lpstr>PowerPoint Presentation</vt:lpstr>
      <vt:lpstr>Home Work</vt:lpstr>
      <vt:lpstr>PowerPoint Presentation</vt:lpstr>
      <vt:lpstr>Example#2</vt:lpstr>
      <vt:lpstr>Example#2</vt:lpstr>
      <vt:lpstr>Example#2</vt:lpstr>
      <vt:lpstr>Example#2</vt:lpstr>
      <vt:lpstr>Example#2</vt:lpstr>
      <vt:lpstr>Example#2</vt:lpstr>
      <vt:lpstr>Example#2</vt:lpstr>
      <vt:lpstr>Example#2</vt:lpstr>
      <vt:lpstr>Example#2</vt:lpstr>
      <vt:lpstr>Root Locus of 1st Order System</vt:lpstr>
      <vt:lpstr>Home Work</vt:lpstr>
      <vt:lpstr>Root Locus of 1st Order System</vt:lpstr>
      <vt:lpstr>Home Work</vt:lpstr>
      <vt:lpstr>Root Locus of 2nd Order System</vt:lpstr>
      <vt:lpstr>Home Work</vt:lpstr>
      <vt:lpstr>Root Locus of 2nd Order System</vt:lpstr>
      <vt:lpstr>Home Work</vt:lpstr>
      <vt:lpstr>Example</vt:lpstr>
      <vt:lpstr>Example</vt:lpstr>
      <vt:lpstr>Example</vt:lpstr>
      <vt:lpstr>Example</vt:lpstr>
      <vt:lpstr>Example</vt:lpstr>
      <vt:lpstr>PowerPoint Presentation</vt:lpstr>
      <vt:lpstr>Root Locus of Higher Order System</vt:lpstr>
      <vt:lpstr>Root Locus of Higher Order System</vt:lpstr>
      <vt:lpstr>PowerPoint Presentation</vt:lpstr>
      <vt:lpstr>PowerPoint Presentation</vt:lpstr>
      <vt:lpstr>PowerPoint Presentation</vt:lpstr>
      <vt:lpstr>PowerPoint Presentation</vt:lpstr>
      <vt:lpstr>Example: Sketch the root loci for the system.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 (MCS)</dc:title>
  <cp:lastModifiedBy>Reviewer</cp:lastModifiedBy>
  <cp:revision>6</cp:revision>
  <dcterms:created xsi:type="dcterms:W3CDTF">2012-07-01T09:15:58Z</dcterms:created>
  <dcterms:modified xsi:type="dcterms:W3CDTF">2020-02-15T20:11:01Z</dcterms:modified>
</cp:coreProperties>
</file>