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0"/>
  </p:notesMasterIdLst>
  <p:handoutMasterIdLst>
    <p:handoutMasterId r:id="rId41"/>
  </p:handoutMasterIdLst>
  <p:sldIdLst>
    <p:sldId id="372" r:id="rId2"/>
    <p:sldId id="373" r:id="rId3"/>
    <p:sldId id="374" r:id="rId4"/>
    <p:sldId id="376" r:id="rId5"/>
    <p:sldId id="377" r:id="rId6"/>
    <p:sldId id="378" r:id="rId7"/>
    <p:sldId id="379" r:id="rId8"/>
    <p:sldId id="380" r:id="rId9"/>
    <p:sldId id="381" r:id="rId10"/>
    <p:sldId id="382" r:id="rId11"/>
    <p:sldId id="348" r:id="rId12"/>
    <p:sldId id="375" r:id="rId13"/>
    <p:sldId id="383" r:id="rId14"/>
    <p:sldId id="384" r:id="rId15"/>
    <p:sldId id="385" r:id="rId16"/>
    <p:sldId id="386" r:id="rId17"/>
    <p:sldId id="388" r:id="rId18"/>
    <p:sldId id="389" r:id="rId19"/>
    <p:sldId id="390" r:id="rId20"/>
    <p:sldId id="391" r:id="rId21"/>
    <p:sldId id="393" r:id="rId22"/>
    <p:sldId id="394" r:id="rId23"/>
    <p:sldId id="395" r:id="rId24"/>
    <p:sldId id="387" r:id="rId25"/>
    <p:sldId id="396" r:id="rId26"/>
    <p:sldId id="397" r:id="rId27"/>
    <p:sldId id="398" r:id="rId28"/>
    <p:sldId id="399" r:id="rId29"/>
    <p:sldId id="400" r:id="rId30"/>
    <p:sldId id="401" r:id="rId31"/>
    <p:sldId id="402" r:id="rId32"/>
    <p:sldId id="403" r:id="rId33"/>
    <p:sldId id="404" r:id="rId34"/>
    <p:sldId id="405" r:id="rId35"/>
    <p:sldId id="406" r:id="rId36"/>
    <p:sldId id="408" r:id="rId37"/>
    <p:sldId id="410" r:id="rId38"/>
    <p:sldId id="407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36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75CD0-BF64-4EDA-A390-EA27F5FF7906}" type="datetimeFigureOut">
              <a:rPr lang="en-GB" smtClean="0"/>
              <a:pPr/>
              <a:t>07/06/2020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C7654-C7C7-4BC9-B3D0-68A06137D36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68300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6B1A4-3534-4875-B1CA-60596223E4A6}" type="datetimeFigureOut">
              <a:rPr lang="en-US" smtClean="0"/>
              <a:pPr/>
              <a:t>6/7/2020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5BD45-B5A0-4654-B232-F8508C108E1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17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484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078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078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078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0787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389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56010-C3B1-432D-91B5-488370687EE7}" type="datetime1">
              <a:rPr lang="en-GB" smtClean="0"/>
              <a:t>07/06/2020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70394-08A4-4A9B-8DA0-5B78E1EF50C8}" type="datetime1">
              <a:rPr lang="en-GB" smtClean="0"/>
              <a:t>07/06/2020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87B7-64B2-46C4-900B-32642B126DFF}" type="datetime1">
              <a:rPr lang="en-GB" smtClean="0"/>
              <a:t>07/06/2020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AF4C8-D85A-48A3-AAD7-6A40AE0F4750}" type="datetime1">
              <a:rPr lang="en-GB" smtClean="0"/>
              <a:t>07/06/2020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7C395-CCD4-48D0-AA5F-89248BD809A4}" type="datetime1">
              <a:rPr lang="en-GB" smtClean="0"/>
              <a:t>07/06/2020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2B859-CFD5-4CC9-8393-74B62CDF5E89}" type="datetime1">
              <a:rPr lang="en-GB" smtClean="0"/>
              <a:t>07/06/2020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BA689-2B1F-4CEF-A081-823E30BEC88E}" type="datetime1">
              <a:rPr lang="en-GB" smtClean="0"/>
              <a:t>07/06/2020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6F999-7935-401C-8FA2-5A44510AA3B7}" type="datetime1">
              <a:rPr lang="en-GB" smtClean="0"/>
              <a:t>07/06/2020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A3A35-DECE-4139-AB85-3199A3EBA94C}" type="datetime1">
              <a:rPr lang="en-GB" smtClean="0"/>
              <a:t>07/06/2020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2F85B-1C7D-46F4-A9DA-E13648E505E6}" type="datetime1">
              <a:rPr lang="en-GB" smtClean="0"/>
              <a:t>07/06/2020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BC9FA-240B-424B-B600-2E9F60D6DF59}" type="datetime1">
              <a:rPr lang="en-GB" smtClean="0"/>
              <a:t>07/06/2020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56608-FFFC-4BA2-8DD5-A7F595B7D984}" type="datetime1">
              <a:rPr lang="en-GB" smtClean="0"/>
              <a:t>07/06/2020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D5CAB-8BF0-4EA3-BAE4-9835C852A4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Modern </a:t>
            </a:r>
            <a:r>
              <a:rPr lang="en-US" b="1" dirty="0"/>
              <a:t>Control </a:t>
            </a:r>
            <a:r>
              <a:rPr lang="en-US" b="1" dirty="0" smtClean="0"/>
              <a:t>Systems 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841425" y="2581453"/>
            <a:ext cx="32618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smtClean="0"/>
              <a:t>Lecture 3</a:t>
            </a:r>
            <a:endParaRPr lang="en-GB" sz="3200" dirty="0" smtClean="0"/>
          </a:p>
          <a:p>
            <a:pPr algn="ctr"/>
            <a:r>
              <a:rPr lang="en-GB" sz="3200" dirty="0" smtClean="0"/>
              <a:t>Lag Compensation</a:t>
            </a:r>
            <a:endParaRPr lang="en-GB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749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46712"/>
            <a:ext cx="8229600" cy="953072"/>
          </a:xfrm>
        </p:spPr>
        <p:txBody>
          <a:bodyPr>
            <a:normAutofit/>
          </a:bodyPr>
          <a:lstStyle/>
          <a:p>
            <a:r>
              <a:rPr lang="en-US" dirty="0" smtClean="0"/>
              <a:t>Lag </a:t>
            </a:r>
            <a:r>
              <a:rPr lang="en-US" dirty="0"/>
              <a:t>Compensation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-5688" y="1219200"/>
            <a:ext cx="9073488" cy="5053080"/>
          </a:xfrm>
        </p:spPr>
        <p:txBody>
          <a:bodyPr>
            <a:normAutofit/>
          </a:bodyPr>
          <a:lstStyle/>
          <a:p>
            <a:pPr algn="just"/>
            <a:r>
              <a:rPr lang="en-US" sz="2800" dirty="0"/>
              <a:t>The main negative effect of the lag compensation is that the compensator zero </a:t>
            </a:r>
            <a:r>
              <a:rPr lang="en-US" sz="2800" dirty="0" smtClean="0"/>
              <a:t>that will </a:t>
            </a:r>
            <a:r>
              <a:rPr lang="en-US" sz="2800" dirty="0"/>
              <a:t>be generated near the origin creates a closed-loop pole near the origin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This closed loop pole </a:t>
            </a:r>
            <a:r>
              <a:rPr lang="en-US" sz="2800" dirty="0"/>
              <a:t>and compensator zero will generate a long tail of small amplitude in the </a:t>
            </a:r>
            <a:r>
              <a:rPr lang="en-US" sz="2800" dirty="0" smtClean="0"/>
              <a:t>step response</a:t>
            </a:r>
            <a:r>
              <a:rPr lang="en-US" sz="2800" dirty="0"/>
              <a:t>, thus increasing the settling time.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523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/>
          <a:lstStyle/>
          <a:p>
            <a:r>
              <a:rPr lang="en-US" dirty="0" smtClean="0"/>
              <a:t>Electronic Lag Compensator</a:t>
            </a:r>
            <a:endParaRPr lang="en-US" dirty="0"/>
          </a:p>
        </p:txBody>
      </p:sp>
      <p:sp>
        <p:nvSpPr>
          <p:cNvPr id="416771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990600"/>
            <a:ext cx="8839200" cy="5486400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The configuration </a:t>
            </a:r>
            <a:r>
              <a:rPr lang="en-US" sz="2400" dirty="0" smtClean="0"/>
              <a:t>of the </a:t>
            </a:r>
            <a:r>
              <a:rPr lang="en-US" sz="2400" dirty="0"/>
              <a:t>electronic lag compensator using operational amplifiers is the same as that for </a:t>
            </a:r>
            <a:r>
              <a:rPr lang="en-US" sz="2400" dirty="0" smtClean="0"/>
              <a:t>the lead </a:t>
            </a:r>
            <a:r>
              <a:rPr lang="en-US" sz="2400" dirty="0"/>
              <a:t>compensator shown in </a:t>
            </a:r>
            <a:r>
              <a:rPr lang="en-US" sz="2400" dirty="0" smtClean="0"/>
              <a:t>following figure.</a:t>
            </a:r>
            <a:endParaRPr lang="en-US" altLang="zh-CN" sz="2400" dirty="0">
              <a:ea typeface="宋体" pitchFamily="2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481" y="2057400"/>
            <a:ext cx="5400991" cy="2849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52400" y="2972986"/>
                <a:ext cx="3438209" cy="14466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</a:rPr>
                                <m:t>𝑜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400" i="1">
                              <a:latin typeface="Cambria Math"/>
                            </a:rPr>
                            <m:t>(</m:t>
                          </m:r>
                          <m:r>
                            <a:rPr lang="en-US" sz="2400" i="1">
                              <a:latin typeface="Cambria Math"/>
                            </a:rPr>
                            <m:t>𝑠</m:t>
                          </m:r>
                          <m:r>
                            <a:rPr lang="en-US" sz="2400" i="1"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</a:rPr>
                                <m:t>4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sz="2400" b="0" i="1" smtClean="0">
                          <a:latin typeface="Cambria Math"/>
                        </a:rPr>
                        <m:t> 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</m:num>
                        <m:den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2972986"/>
                <a:ext cx="3438209" cy="144661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76200" y="5657153"/>
                <a:ext cx="136415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</a:rPr>
                        <m:t>𝑇</m:t>
                      </m:r>
                      <m:r>
                        <a:rPr lang="en-US" sz="22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2200" i="1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5657153"/>
                <a:ext cx="1364156" cy="430887"/>
              </a:xfrm>
              <a:prstGeom prst="rect">
                <a:avLst/>
              </a:prstGeom>
              <a:blipFill rotWithShape="1">
                <a:blip r:embed="rId4"/>
                <a:stretch>
                  <a:fillRect t="-8451" r="-7623" b="-26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981200" y="5692409"/>
                <a:ext cx="1534331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𝛽</m:t>
                      </m:r>
                      <m:r>
                        <a:rPr lang="en-US" sz="2200" b="0" i="1" smtClean="0">
                          <a:latin typeface="Cambria Math"/>
                        </a:rPr>
                        <m:t>𝑇</m:t>
                      </m:r>
                      <m:r>
                        <a:rPr lang="en-US" sz="22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0" y="5692409"/>
                <a:ext cx="1534331" cy="430887"/>
              </a:xfrm>
              <a:prstGeom prst="rect">
                <a:avLst/>
              </a:prstGeom>
              <a:blipFill rotWithShape="1">
                <a:blip r:embed="rId5"/>
                <a:stretch>
                  <a:fillRect l="-397" t="-8571" r="-6746" b="-2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419600" y="5468617"/>
                <a:ext cx="1499770" cy="7854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</a:rPr>
                            <m:t>𝑐</m:t>
                          </m:r>
                        </m:sub>
                      </m:sSub>
                      <m:r>
                        <a:rPr lang="en-US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200" b="0" i="1" smtClean="0">
                                  <a:latin typeface="Cambria Math"/>
                                </a:rPr>
                                <m:t>4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latin typeface="Cambria Math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2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2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latin typeface="Cambria Math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2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9600" y="5468617"/>
                <a:ext cx="1499770" cy="785471"/>
              </a:xfrm>
              <a:prstGeom prst="rect">
                <a:avLst/>
              </a:prstGeom>
              <a:blipFill rotWithShape="1">
                <a:blip r:embed="rId6"/>
                <a:stretch>
                  <a:fillRect r="-65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934200" y="5632260"/>
                <a:ext cx="177843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2200" i="1">
                              <a:latin typeface="Cambria Math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2200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200" i="1" smtClean="0">
                          <a:latin typeface="Cambria Math"/>
                          <a:ea typeface="Cambria Math"/>
                        </a:rPr>
                        <m:t>&gt;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2200" i="1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2200" i="1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4200" y="5632260"/>
                <a:ext cx="1778436" cy="430887"/>
              </a:xfrm>
              <a:prstGeom prst="rect">
                <a:avLst/>
              </a:prstGeom>
              <a:blipFill rotWithShape="1">
                <a:blip r:embed="rId7"/>
                <a:stretch>
                  <a:fillRect t="-8451" r="-6186" b="-26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11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6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Lag Compensator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64" y="1600200"/>
            <a:ext cx="4896544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Pole-zero Configuration of Lag Compensator</a:t>
            </a:r>
            <a:endParaRPr lang="en-US" sz="2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298" y="1448686"/>
            <a:ext cx="3867150" cy="4776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135039" y="3691691"/>
                <a:ext cx="22210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800" i="1" smtClean="0">
                          <a:latin typeface="Cambria Math"/>
                          <a:ea typeface="Cambria Math"/>
                        </a:rPr>
                        <m:t>&gt;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039" y="3691691"/>
                <a:ext cx="2221057" cy="523220"/>
              </a:xfrm>
              <a:prstGeom prst="rect">
                <a:avLst/>
              </a:prstGeom>
              <a:blipFill rotWithShape="1">
                <a:blip r:embed="rId3"/>
                <a:stretch>
                  <a:fillRect t="-10588" r="-6849" b="-341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940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20762"/>
          </a:xfrm>
        </p:spPr>
        <p:txBody>
          <a:bodyPr/>
          <a:lstStyle/>
          <a:p>
            <a:r>
              <a:rPr lang="en-US" dirty="0"/>
              <a:t>Electrical </a:t>
            </a:r>
            <a:r>
              <a:rPr lang="en-US" dirty="0" smtClean="0"/>
              <a:t>Lag </a:t>
            </a:r>
            <a:r>
              <a:rPr lang="en-US" dirty="0"/>
              <a:t>Compensator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952336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Following figure lag compensator realized by electrical network. </a:t>
            </a:r>
            <a:endParaRPr lang="en-US" sz="2800" dirty="0"/>
          </a:p>
        </p:txBody>
      </p:sp>
      <p:grpSp>
        <p:nvGrpSpPr>
          <p:cNvPr id="4" name="Group 3"/>
          <p:cNvGrpSpPr/>
          <p:nvPr/>
        </p:nvGrpSpPr>
        <p:grpSpPr>
          <a:xfrm>
            <a:off x="2438400" y="2057400"/>
            <a:ext cx="4414838" cy="2817408"/>
            <a:chOff x="2438400" y="2209800"/>
            <a:chExt cx="4414838" cy="281740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2209800"/>
              <a:ext cx="4414838" cy="28174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5056496" y="3234062"/>
                  <a:ext cx="586506" cy="46166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𝑅</m:t>
                            </m:r>
                          </m:e>
                          <m:sub>
                            <m:r>
                              <a:rPr lang="en-US" sz="24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8" name="TextBox 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56496" y="3234062"/>
                  <a:ext cx="586506" cy="461665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10667" r="-20619" b="-30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/>
                <p:cNvSpPr txBox="1"/>
                <p:nvPr/>
              </p:nvSpPr>
              <p:spPr>
                <a:xfrm>
                  <a:off x="3610968" y="2293505"/>
                  <a:ext cx="579389" cy="46166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𝑅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9" name="Text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10968" y="2293505"/>
                  <a:ext cx="579389" cy="461665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10526" r="-22105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5154304" y="3987503"/>
                  <a:ext cx="451470" cy="46166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400" i="1" smtClean="0">
                            <a:latin typeface="Cambria Math"/>
                          </a:rPr>
                          <m:t>𝐶</m:t>
                        </m:r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0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54304" y="3987503"/>
                  <a:ext cx="451470" cy="461665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t="-10526" r="-27027" b="-2894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667000" y="5387074"/>
                <a:ext cx="4617086" cy="989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i="1">
                              <a:latin typeface="Cambria Math"/>
                            </a:rPr>
                            <m:t>(</m:t>
                          </m:r>
                          <m:r>
                            <a:rPr lang="en-US" sz="2800" i="1">
                              <a:latin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/>
                            </a:rPr>
                            <m:t>𝐶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800" i="1"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800" b="0" i="1" smtClean="0">
                              <a:latin typeface="Cambria Math"/>
                            </a:rPr>
                            <m:t>𝐶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5387074"/>
                <a:ext cx="4617086" cy="98943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641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68362"/>
          </a:xfrm>
        </p:spPr>
        <p:txBody>
          <a:bodyPr/>
          <a:lstStyle/>
          <a:p>
            <a:r>
              <a:rPr lang="en-US" dirty="0"/>
              <a:t>Electrical </a:t>
            </a:r>
            <a:r>
              <a:rPr lang="en-US" dirty="0" smtClean="0"/>
              <a:t>Lag </a:t>
            </a:r>
            <a:r>
              <a:rPr lang="en-US" dirty="0"/>
              <a:t>Compensator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1874837"/>
            <a:ext cx="8229600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sz="3000" dirty="0" smtClean="0"/>
              <a:t>Then the transfer function becomes</a:t>
            </a:r>
            <a:endParaRPr lang="en-US" sz="3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514600" y="1447800"/>
                <a:ext cx="4617086" cy="989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i="1">
                              <a:latin typeface="Cambria Math"/>
                            </a:rPr>
                            <m:t>(</m:t>
                          </m:r>
                          <m:r>
                            <a:rPr lang="en-US" sz="2800" i="1">
                              <a:latin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/>
                            </a:rPr>
                            <m:t>𝐶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800" i="1"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800" i="1"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800" b="0" i="1" smtClean="0">
                              <a:latin typeface="Cambria Math"/>
                            </a:rPr>
                            <m:t>𝐶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1447800"/>
                <a:ext cx="4617086" cy="98943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726820" y="3200400"/>
                <a:ext cx="157556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𝑇</m:t>
                      </m:r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𝐶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6820" y="3200400"/>
                <a:ext cx="1575560" cy="523220"/>
              </a:xfrm>
              <a:prstGeom prst="rect">
                <a:avLst/>
              </a:prstGeom>
              <a:blipFill rotWithShape="1">
                <a:blip r:embed="rId3"/>
                <a:stretch>
                  <a:fillRect t="-10465" r="-10039" b="-325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305477" y="3048000"/>
                <a:ext cx="2829621" cy="969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𝛽</m:t>
                      </m:r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sz="2800" i="1" smtClean="0">
                          <a:latin typeface="Cambria Math"/>
                        </a:rPr>
                        <m:t>&gt;</m:t>
                      </m:r>
                      <m:r>
                        <a:rPr lang="en-US" sz="2800" b="0" i="1" smtClean="0">
                          <a:latin typeface="Cambria Math"/>
                        </a:rPr>
                        <m:t>1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5477" y="3048000"/>
                <a:ext cx="2829621" cy="969433"/>
              </a:xfrm>
              <a:prstGeom prst="rect">
                <a:avLst/>
              </a:prstGeom>
              <a:blipFill rotWithShape="1">
                <a:blip r:embed="rId4"/>
                <a:stretch>
                  <a:fillRect r="-53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540758" y="5006454"/>
                <a:ext cx="4617086" cy="989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i="1">
                              <a:latin typeface="Cambria Math"/>
                            </a:rPr>
                            <m:t>(</m:t>
                          </m:r>
                          <m:r>
                            <a:rPr lang="en-US" sz="2800" i="1">
                              <a:latin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i="1" smtClean="0">
                              <a:latin typeface="Cambria Math"/>
                              <a:ea typeface="Cambria Math"/>
                            </a:rPr>
                            <m:t>𝛽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758" y="5006454"/>
                <a:ext cx="4617086" cy="98943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075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44562"/>
          </a:xfrm>
        </p:spPr>
        <p:txBody>
          <a:bodyPr/>
          <a:lstStyle/>
          <a:p>
            <a:r>
              <a:rPr lang="en-US" dirty="0" smtClean="0"/>
              <a:t>Electrical Lag Compensator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874837"/>
                <a:ext cx="8763000" cy="4525963"/>
              </a:xfrm>
            </p:spPr>
            <p:txBody>
              <a:bodyPr/>
              <a:lstStyle/>
              <a:p>
                <a:endParaRPr lang="en-US" dirty="0" smtClean="0"/>
              </a:p>
              <a:p>
                <a:pPr algn="just"/>
                <a:r>
                  <a:rPr lang="en-US" sz="2800" dirty="0" smtClean="0"/>
                  <a:t>If an RC circuit is used as a lag compensator, then it is usually necessary to add an amplifier with an adjustable gain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8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r>
                      <a:rPr lang="en-US" sz="2800" i="1" smtClean="0">
                        <a:latin typeface="Cambria Math"/>
                        <a:ea typeface="Cambria Math"/>
                      </a:rPr>
                      <m:t>𝛽</m:t>
                    </m:r>
                  </m:oMath>
                </a14:m>
                <a:r>
                  <a:rPr lang="en-US" sz="2800" dirty="0" smtClean="0"/>
                  <a:t> so that the transfer function of compensator is</a:t>
                </a:r>
                <a:endParaRPr lang="en-US" sz="2800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874837"/>
                <a:ext cx="8763000" cy="4525963"/>
              </a:xfrm>
              <a:blipFill rotWithShape="0">
                <a:blip r:embed="rId2"/>
                <a:stretch>
                  <a:fillRect l="-1253" r="-13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540758" y="1143000"/>
                <a:ext cx="4617086" cy="989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i="1">
                              <a:latin typeface="Cambria Math"/>
                            </a:rPr>
                            <m:t>(</m:t>
                          </m:r>
                          <m:r>
                            <a:rPr lang="en-US" sz="2800" i="1">
                              <a:latin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i="1" smtClean="0">
                              <a:latin typeface="Cambria Math"/>
                              <a:ea typeface="Cambria Math"/>
                            </a:rPr>
                            <m:t>𝛽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758" y="1143000"/>
                <a:ext cx="4617086" cy="98943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540758" y="4060208"/>
                <a:ext cx="4617086" cy="989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i="1">
                              <a:latin typeface="Cambria Math"/>
                            </a:rPr>
                            <m:t>(</m:t>
                          </m:r>
                          <m:r>
                            <a:rPr lang="en-US" sz="2800" i="1">
                              <a:latin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𝑐</m:t>
                          </m:r>
                        </m:sub>
                      </m:sSub>
                      <m:r>
                        <a:rPr lang="en-US" sz="2800" i="1">
                          <a:latin typeface="Cambria Math"/>
                          <a:ea typeface="Cambria Math"/>
                        </a:rPr>
                        <m:t>𝛽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i="1" smtClean="0">
                              <a:latin typeface="Cambria Math"/>
                              <a:ea typeface="Cambria Math"/>
                            </a:rPr>
                            <m:t>𝛽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758" y="4060208"/>
                <a:ext cx="4617086" cy="98943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420198" y="5207752"/>
                <a:ext cx="4617086" cy="16408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800" i="1">
                              <a:latin typeface="Cambria Math"/>
                            </a:rPr>
                            <m:t>(</m:t>
                          </m:r>
                          <m:r>
                            <a:rPr lang="en-US" sz="2800" i="1">
                              <a:latin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𝑐</m:t>
                          </m:r>
                        </m:sub>
                      </m:sSub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den>
                          </m:f>
                        </m:num>
                        <m:den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800" i="1" smtClean="0">
                                  <a:latin typeface="Cambria Math"/>
                                  <a:ea typeface="Cambria Math"/>
                                </a:rPr>
                                <m:t>𝛽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0198" y="5207752"/>
                <a:ext cx="4617086" cy="164089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783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763000" cy="1020762"/>
          </a:xfrm>
        </p:spPr>
        <p:txBody>
          <a:bodyPr>
            <a:noAutofit/>
          </a:bodyPr>
          <a:lstStyle/>
          <a:p>
            <a:r>
              <a:rPr lang="en-US" sz="3800" dirty="0" smtClean="0"/>
              <a:t>Mechanical Lag Compensator </a:t>
            </a:r>
            <a:endParaRPr lang="en-US" sz="3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143000"/>
            <a:ext cx="2581275" cy="550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745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r>
              <a:rPr lang="en-US" dirty="0" smtClean="0"/>
              <a:t>Design 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17637"/>
            <a:ext cx="8763000" cy="45259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The procedure </a:t>
            </a:r>
            <a:r>
              <a:rPr lang="en-US" sz="2600" dirty="0"/>
              <a:t>for designing lag compensators </a:t>
            </a:r>
            <a:r>
              <a:rPr lang="en-US" sz="2600" dirty="0" smtClean="0"/>
              <a:t>by the root-locus </a:t>
            </a:r>
            <a:r>
              <a:rPr lang="en-US" sz="2600" dirty="0"/>
              <a:t>method may be stated as </a:t>
            </a:r>
            <a:r>
              <a:rPr lang="en-US" sz="2600" dirty="0" smtClean="0"/>
              <a:t>follows.</a:t>
            </a:r>
          </a:p>
          <a:p>
            <a:pPr algn="just"/>
            <a:endParaRPr lang="en-US" sz="2600" dirty="0" smtClean="0"/>
          </a:p>
          <a:p>
            <a:pPr algn="just"/>
            <a:r>
              <a:rPr lang="en-US" sz="2600" dirty="0" smtClean="0"/>
              <a:t>We </a:t>
            </a:r>
            <a:r>
              <a:rPr lang="en-US" sz="2600" dirty="0"/>
              <a:t>w</a:t>
            </a:r>
            <a:r>
              <a:rPr lang="en-US" sz="2600" dirty="0" smtClean="0"/>
              <a:t>ill assume </a:t>
            </a:r>
            <a:r>
              <a:rPr lang="en-US" sz="2600" dirty="0"/>
              <a:t>that the uncompensated </a:t>
            </a:r>
            <a:r>
              <a:rPr lang="en-US" sz="2600" dirty="0" smtClean="0"/>
              <a:t>system meets </a:t>
            </a:r>
            <a:r>
              <a:rPr lang="en-US" sz="2600" dirty="0"/>
              <a:t>the transient-response specifications by simple gain </a:t>
            </a:r>
            <a:r>
              <a:rPr lang="en-US" sz="2600" dirty="0" smtClean="0"/>
              <a:t>adjustment.</a:t>
            </a:r>
          </a:p>
          <a:p>
            <a:pPr algn="just"/>
            <a:endParaRPr lang="en-US" sz="2600" dirty="0"/>
          </a:p>
          <a:p>
            <a:pPr algn="just"/>
            <a:r>
              <a:rPr lang="en-US" sz="2600" dirty="0" smtClean="0"/>
              <a:t> If </a:t>
            </a:r>
            <a:r>
              <a:rPr lang="en-US" sz="2600" dirty="0"/>
              <a:t>this is not </a:t>
            </a:r>
            <a:r>
              <a:rPr lang="en-US" sz="2600" dirty="0" smtClean="0"/>
              <a:t>the case then we need to design a lag-lead compensator which we will discuss in next few classes.  </a:t>
            </a:r>
            <a:endParaRPr lang="en-US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625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r>
              <a:rPr lang="en-US" dirty="0" smtClean="0"/>
              <a:t>Design Procedure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17637"/>
            <a:ext cx="876300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b="1" dirty="0" smtClean="0">
                <a:solidFill>
                  <a:srgbClr val="FF0000"/>
                </a:solidFill>
              </a:rPr>
              <a:t>Step-1</a:t>
            </a:r>
          </a:p>
          <a:p>
            <a:pPr lvl="1" algn="just"/>
            <a:endParaRPr lang="en-US" sz="2400" dirty="0" smtClean="0"/>
          </a:p>
          <a:p>
            <a:pPr lvl="1" algn="just"/>
            <a:r>
              <a:rPr lang="en-US" sz="2400" dirty="0" smtClean="0"/>
              <a:t>Draw </a:t>
            </a:r>
            <a:r>
              <a:rPr lang="en-US" sz="2400" dirty="0"/>
              <a:t>the root-locus plot for the uncompensated system whose open-loop </a:t>
            </a:r>
            <a:r>
              <a:rPr lang="en-US" sz="2400" dirty="0" smtClean="0"/>
              <a:t>transfer function </a:t>
            </a:r>
            <a:r>
              <a:rPr lang="en-US" sz="2400" dirty="0"/>
              <a:t>is </a:t>
            </a:r>
            <a:r>
              <a:rPr lang="en-US" sz="2400" dirty="0">
                <a:solidFill>
                  <a:srgbClr val="FF0000"/>
                </a:solidFill>
              </a:rPr>
              <a:t>G(s)</a:t>
            </a:r>
            <a:r>
              <a:rPr lang="en-US" sz="2400" dirty="0"/>
              <a:t>. </a:t>
            </a:r>
            <a:endParaRPr lang="en-US" sz="2400" dirty="0" smtClean="0"/>
          </a:p>
          <a:p>
            <a:pPr lvl="1" algn="just"/>
            <a:endParaRPr lang="en-US" sz="2400" dirty="0"/>
          </a:p>
          <a:p>
            <a:pPr lvl="1" algn="just"/>
            <a:r>
              <a:rPr lang="en-US" sz="2400" dirty="0" smtClean="0"/>
              <a:t>Based </a:t>
            </a:r>
            <a:r>
              <a:rPr lang="en-US" sz="2400" dirty="0"/>
              <a:t>on the transient-response specifications, locate </a:t>
            </a:r>
            <a:r>
              <a:rPr lang="en-US" sz="2400" dirty="0" smtClean="0"/>
              <a:t>the dominant </a:t>
            </a:r>
            <a:r>
              <a:rPr lang="en-US" sz="2400" dirty="0"/>
              <a:t>closed-loop poles on the root locus.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091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r>
              <a:rPr lang="en-US" dirty="0" smtClean="0"/>
              <a:t>Design Procedure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17637"/>
            <a:ext cx="876300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b="1" dirty="0" smtClean="0">
                <a:solidFill>
                  <a:srgbClr val="FF0000"/>
                </a:solidFill>
              </a:rPr>
              <a:t>Step-2</a:t>
            </a:r>
          </a:p>
          <a:p>
            <a:pPr lvl="1" algn="just"/>
            <a:endParaRPr lang="en-US" sz="2400" dirty="0" smtClean="0"/>
          </a:p>
          <a:p>
            <a:pPr lvl="1" algn="just"/>
            <a:r>
              <a:rPr lang="en-US" sz="2400" dirty="0"/>
              <a:t>Assume the transfer function of the lag compensator to be given by </a:t>
            </a:r>
            <a:r>
              <a:rPr lang="en-US" sz="2400" dirty="0" smtClean="0"/>
              <a:t>following equation</a:t>
            </a:r>
          </a:p>
          <a:p>
            <a:pPr lvl="1" algn="just"/>
            <a:endParaRPr lang="en-US" sz="2400" dirty="0"/>
          </a:p>
          <a:p>
            <a:pPr lvl="1" algn="just"/>
            <a:endParaRPr lang="en-US" sz="2400" dirty="0" smtClean="0"/>
          </a:p>
          <a:p>
            <a:pPr lvl="1" algn="just"/>
            <a:endParaRPr lang="en-US" sz="2400" dirty="0"/>
          </a:p>
          <a:p>
            <a:pPr lvl="1" algn="just"/>
            <a:endParaRPr lang="en-US" sz="2400" dirty="0"/>
          </a:p>
          <a:p>
            <a:pPr lvl="1" algn="just"/>
            <a:r>
              <a:rPr lang="en-US" sz="2400" dirty="0"/>
              <a:t>Then the open-loop transfer function of the compensated system </a:t>
            </a:r>
            <a:r>
              <a:rPr lang="en-US" sz="2400" dirty="0" smtClean="0"/>
              <a:t>becomes </a:t>
            </a:r>
            <a:r>
              <a:rPr lang="en-US" sz="2400" dirty="0" err="1" smtClean="0">
                <a:solidFill>
                  <a:srgbClr val="FF0000"/>
                </a:solidFill>
              </a:rPr>
              <a:t>G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c</a:t>
            </a:r>
            <a:r>
              <a:rPr lang="en-US" sz="2400" dirty="0" smtClean="0">
                <a:solidFill>
                  <a:srgbClr val="FF0000"/>
                </a:solidFill>
              </a:rPr>
              <a:t>(s)G(s)</a:t>
            </a:r>
            <a:r>
              <a:rPr lang="en-US" sz="2400" dirty="0" smtClean="0"/>
              <a:t>.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209800" y="3352800"/>
                <a:ext cx="4876800" cy="1231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2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𝛽</m:t>
                    </m:r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𝑇𝑠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𝛽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𝑇𝑠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sz="3200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3200" i="1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32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num>
                      <m:den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𝛽</m:t>
                            </m:r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den>
                    </m:f>
                  </m:oMath>
                </a14:m>
                <a:endParaRPr lang="en-US" sz="32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00" y="3352800"/>
                <a:ext cx="4876800" cy="1231171"/>
              </a:xfrm>
              <a:prstGeom prst="rect">
                <a:avLst/>
              </a:prstGeom>
              <a:blipFill rotWithShape="1">
                <a:blip r:embed="rId2"/>
                <a:stretch>
                  <a:fillRect r="-2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971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036638"/>
          </a:xfrm>
        </p:spPr>
        <p:txBody>
          <a:bodyPr/>
          <a:lstStyle/>
          <a:p>
            <a:r>
              <a:rPr lang="en-US" dirty="0" smtClean="0"/>
              <a:t>Lag </a:t>
            </a:r>
            <a:r>
              <a:rPr lang="en-US" dirty="0"/>
              <a:t>Compensation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43000"/>
                <a:ext cx="8763000" cy="5334000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600" dirty="0" smtClean="0"/>
                  <a:t>Lag compensation is used to improve the steady state error of the system. </a:t>
                </a:r>
              </a:p>
              <a:p>
                <a:pPr algn="just"/>
                <a:endParaRPr lang="en-US" sz="1000" dirty="0" smtClean="0"/>
              </a:p>
              <a:p>
                <a:pPr algn="just"/>
                <a:r>
                  <a:rPr lang="en-US" sz="2600" dirty="0" smtClean="0"/>
                  <a:t>Generally Lag compensators are represented by following transfer function</a:t>
                </a:r>
              </a:p>
              <a:p>
                <a:pPr algn="just"/>
                <a:endParaRPr lang="en-US" sz="2600" dirty="0"/>
              </a:p>
              <a:p>
                <a:pPr algn="just"/>
                <a:endParaRPr lang="en-US" sz="2600" dirty="0" smtClean="0"/>
              </a:p>
              <a:p>
                <a:pPr algn="just"/>
                <a:r>
                  <a:rPr lang="en-US" sz="2600" dirty="0" smtClean="0"/>
                  <a:t>Or</a:t>
                </a:r>
              </a:p>
              <a:p>
                <a:pPr algn="just"/>
                <a:endParaRPr lang="en-US" sz="2600" dirty="0"/>
              </a:p>
              <a:p>
                <a:pPr algn="just"/>
                <a:endParaRPr lang="en-US" sz="2600" dirty="0" smtClean="0"/>
              </a:p>
              <a:p>
                <a:pPr algn="just"/>
                <a:r>
                  <a:rPr lang="en-US" sz="2600" dirty="0" smtClean="0"/>
                  <a:t>Where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6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600" b="0" i="1" smtClean="0">
                            <a:latin typeface="Cambria Math"/>
                          </a:rPr>
                          <m:t>𝐾</m:t>
                        </m:r>
                      </m:e>
                    </m:acc>
                    <m:r>
                      <a:rPr lang="en-US" sz="2600" i="1" baseline="-25000">
                        <a:latin typeface="Cambria Math"/>
                      </a:rPr>
                      <m:t>𝑐</m:t>
                    </m:r>
                  </m:oMath>
                </a14:m>
                <a:r>
                  <a:rPr lang="en-US" sz="2600" dirty="0" smtClean="0"/>
                  <a:t>is gain of lag compensator.</a:t>
                </a:r>
                <a:endParaRPr lang="en-US" sz="2600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43000"/>
                <a:ext cx="8763000" cy="5334000"/>
              </a:xfrm>
              <a:blipFill rotWithShape="1">
                <a:blip r:embed="rId2"/>
                <a:stretch>
                  <a:fillRect l="-1113" t="-914" r="-21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752600" y="4191000"/>
                <a:ext cx="6105912" cy="1231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2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num>
                      <m:den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3200" i="1" smtClean="0">
                                <a:latin typeface="Cambria Math"/>
                                <a:ea typeface="Cambria Math"/>
                              </a:rPr>
                              <m:t>𝛽</m:t>
                            </m:r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sz="3200" dirty="0" smtClean="0"/>
                  <a:t> ,        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i="1">
                        <a:latin typeface="Cambria Math"/>
                        <a:ea typeface="Cambria Math"/>
                      </a:rPr>
                      <m:t>β</m:t>
                    </m:r>
                    <m:r>
                      <a:rPr lang="en-US" sz="3200" i="1">
                        <a:latin typeface="Cambria Math"/>
                        <a:ea typeface="Cambria Math"/>
                      </a:rPr>
                      <m:t>&gt;</m:t>
                    </m:r>
                    <m:r>
                      <a:rPr lang="en-US" sz="3200" i="1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en-US" sz="3200" dirty="0" smtClean="0"/>
                  <a:t>)</a:t>
                </a:r>
                <a:endParaRPr lang="en-US" sz="32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4191000"/>
                <a:ext cx="6105912" cy="123117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763688" y="3124200"/>
                <a:ext cx="6609968" cy="8517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2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𝛽</m:t>
                    </m:r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𝑇𝑠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𝛽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𝑇𝑠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sz="3200" dirty="0" smtClean="0"/>
                  <a:t> ,     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3200" b="0" i="1" smtClean="0">
                        <a:latin typeface="Cambria Math"/>
                        <a:ea typeface="Cambria Math"/>
                      </a:rPr>
                      <m:t>β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&gt;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en-US" sz="3200" dirty="0" smtClean="0"/>
                  <a:t>)</a:t>
                </a:r>
                <a:endParaRPr lang="en-US" sz="32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3124200"/>
                <a:ext cx="6609968" cy="851708"/>
              </a:xfrm>
              <a:prstGeom prst="rect">
                <a:avLst/>
              </a:prstGeom>
              <a:blipFill rotWithShape="1">
                <a:blip r:embed="rId4"/>
                <a:stretch>
                  <a:fillRect b="-43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257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r>
              <a:rPr lang="en-US" dirty="0" smtClean="0"/>
              <a:t>Design Procedure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17637"/>
            <a:ext cx="876300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b="1" dirty="0" smtClean="0">
                <a:solidFill>
                  <a:srgbClr val="FF0000"/>
                </a:solidFill>
              </a:rPr>
              <a:t>Step-3</a:t>
            </a:r>
          </a:p>
          <a:p>
            <a:pPr lvl="1" algn="just"/>
            <a:endParaRPr lang="en-US" sz="2400" dirty="0" smtClean="0"/>
          </a:p>
          <a:p>
            <a:pPr lvl="1" algn="just"/>
            <a:r>
              <a:rPr lang="en-US" sz="2400" dirty="0"/>
              <a:t>Evaluate the particular static error constant specified in the problem</a:t>
            </a:r>
            <a:r>
              <a:rPr lang="en-US" sz="2400" dirty="0" smtClean="0"/>
              <a:t>.</a:t>
            </a:r>
          </a:p>
          <a:p>
            <a:pPr lvl="1" algn="just"/>
            <a:endParaRPr lang="en-US" sz="2400" dirty="0"/>
          </a:p>
          <a:p>
            <a:pPr lvl="1" algn="just"/>
            <a:r>
              <a:rPr lang="en-US" sz="2400" dirty="0"/>
              <a:t>Determine the amount of increase in the static error constant necessary to satisfy the specifications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99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r>
              <a:rPr lang="en-US" dirty="0" smtClean="0"/>
              <a:t>Design Procedure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17637"/>
            <a:ext cx="8763000" cy="4830763"/>
          </a:xfrm>
        </p:spPr>
        <p:txBody>
          <a:bodyPr>
            <a:normAutofit fontScale="92500"/>
          </a:bodyPr>
          <a:lstStyle/>
          <a:p>
            <a:pPr algn="just"/>
            <a:r>
              <a:rPr lang="en-US" sz="2800" b="1" dirty="0" smtClean="0">
                <a:solidFill>
                  <a:srgbClr val="FF0000"/>
                </a:solidFill>
              </a:rPr>
              <a:t>Step-4</a:t>
            </a:r>
          </a:p>
          <a:p>
            <a:pPr lvl="1" algn="just"/>
            <a:endParaRPr lang="en-US" sz="2400" dirty="0" smtClean="0"/>
          </a:p>
          <a:p>
            <a:pPr lvl="1" algn="just"/>
            <a:r>
              <a:rPr lang="en-US" dirty="0"/>
              <a:t>Determine the pole and zero of the lag compensator that produce the </a:t>
            </a:r>
            <a:r>
              <a:rPr lang="en-US" dirty="0" smtClean="0"/>
              <a:t>necessary increase </a:t>
            </a:r>
            <a:r>
              <a:rPr lang="en-US" dirty="0"/>
              <a:t>in the particular static error constant without appreciably altering </a:t>
            </a:r>
            <a:r>
              <a:rPr lang="en-US" dirty="0" smtClean="0"/>
              <a:t>the original </a:t>
            </a:r>
            <a:r>
              <a:rPr lang="en-US" dirty="0"/>
              <a:t>root loci. </a:t>
            </a:r>
            <a:endParaRPr lang="en-US" dirty="0" smtClean="0"/>
          </a:p>
          <a:p>
            <a:pPr lvl="1" algn="just"/>
            <a:endParaRPr lang="en-US" dirty="0"/>
          </a:p>
          <a:p>
            <a:pPr lvl="1" algn="just"/>
            <a:r>
              <a:rPr lang="en-US" dirty="0" smtClean="0"/>
              <a:t>The </a:t>
            </a:r>
            <a:r>
              <a:rPr lang="en-US" dirty="0"/>
              <a:t>ratio of the value of gain required in the </a:t>
            </a:r>
            <a:r>
              <a:rPr lang="en-US" dirty="0" smtClean="0"/>
              <a:t>specifications and </a:t>
            </a:r>
            <a:r>
              <a:rPr lang="en-US" dirty="0"/>
              <a:t>the gain found in the uncompensated system is the required </a:t>
            </a:r>
            <a:r>
              <a:rPr lang="en-US" dirty="0" smtClean="0"/>
              <a:t>ratio between </a:t>
            </a:r>
            <a:r>
              <a:rPr lang="en-US" dirty="0"/>
              <a:t>the distance of the zero from the origin and that of the pole from </a:t>
            </a:r>
            <a:r>
              <a:rPr lang="en-US" dirty="0" smtClean="0"/>
              <a:t>the origin.</a:t>
            </a:r>
            <a:endParaRPr lang="en-US" sz="6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741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r>
              <a:rPr lang="en-US" dirty="0" smtClean="0"/>
              <a:t>Design Procedure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17637"/>
            <a:ext cx="8991600" cy="5287963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sz="2800" b="1" dirty="0" smtClean="0">
                <a:solidFill>
                  <a:srgbClr val="FF0000"/>
                </a:solidFill>
              </a:rPr>
              <a:t>Step-5</a:t>
            </a:r>
          </a:p>
          <a:p>
            <a:pPr lvl="1" algn="just"/>
            <a:endParaRPr lang="en-US" sz="2400" dirty="0" smtClean="0"/>
          </a:p>
          <a:p>
            <a:pPr lvl="1" algn="just"/>
            <a:r>
              <a:rPr lang="en-US" dirty="0"/>
              <a:t>Draw a new root-locus plot for the compensated system. </a:t>
            </a:r>
            <a:endParaRPr lang="en-US" dirty="0" smtClean="0"/>
          </a:p>
          <a:p>
            <a:pPr lvl="1" algn="just"/>
            <a:endParaRPr lang="en-US" dirty="0" smtClean="0"/>
          </a:p>
          <a:p>
            <a:pPr lvl="1" algn="just"/>
            <a:r>
              <a:rPr lang="en-US" dirty="0" smtClean="0"/>
              <a:t>Locate </a:t>
            </a:r>
            <a:r>
              <a:rPr lang="en-US" dirty="0"/>
              <a:t>the desired </a:t>
            </a:r>
            <a:r>
              <a:rPr lang="en-US" dirty="0" smtClean="0"/>
              <a:t>dominant closed-loop </a:t>
            </a:r>
            <a:r>
              <a:rPr lang="en-US" dirty="0"/>
              <a:t>poles on the root locus. </a:t>
            </a:r>
            <a:endParaRPr lang="en-US" dirty="0" smtClean="0"/>
          </a:p>
          <a:p>
            <a:pPr lvl="1" algn="just"/>
            <a:endParaRPr lang="en-US" dirty="0" smtClean="0"/>
          </a:p>
          <a:p>
            <a:pPr lvl="1" algn="just"/>
            <a:r>
              <a:rPr lang="en-US" dirty="0" smtClean="0"/>
              <a:t>(</a:t>
            </a:r>
            <a:r>
              <a:rPr lang="en-US" dirty="0"/>
              <a:t>If the angle contribution of the lag </a:t>
            </a:r>
            <a:r>
              <a:rPr lang="en-US" dirty="0" smtClean="0"/>
              <a:t>network is </a:t>
            </a:r>
            <a:r>
              <a:rPr lang="en-US" dirty="0"/>
              <a:t>very small—that is, a few degrees—then the original and new root loci </a:t>
            </a:r>
            <a:r>
              <a:rPr lang="en-US" dirty="0" smtClean="0"/>
              <a:t>are almost </a:t>
            </a:r>
            <a:r>
              <a:rPr lang="en-US" dirty="0"/>
              <a:t>identical. </a:t>
            </a:r>
            <a:endParaRPr lang="en-US" dirty="0" smtClean="0"/>
          </a:p>
          <a:p>
            <a:pPr lvl="1" algn="just"/>
            <a:endParaRPr lang="en-US" dirty="0" smtClean="0"/>
          </a:p>
          <a:p>
            <a:pPr lvl="1" algn="just"/>
            <a:r>
              <a:rPr lang="en-US" dirty="0" smtClean="0"/>
              <a:t>Otherwise</a:t>
            </a:r>
            <a:r>
              <a:rPr lang="en-US" dirty="0"/>
              <a:t>, there will be a slight discrepancy between them</a:t>
            </a:r>
            <a:r>
              <a:rPr lang="en-US" dirty="0" smtClean="0"/>
              <a:t>. </a:t>
            </a:r>
          </a:p>
          <a:p>
            <a:pPr lvl="1" algn="just"/>
            <a:endParaRPr lang="en-US" dirty="0" smtClean="0"/>
          </a:p>
          <a:p>
            <a:pPr lvl="1" algn="just"/>
            <a:r>
              <a:rPr lang="en-US" dirty="0" smtClean="0"/>
              <a:t>Then locate</a:t>
            </a:r>
            <a:r>
              <a:rPr lang="en-US" dirty="0"/>
              <a:t>, on the new root locus, the desired dominant closed-loop poles based </a:t>
            </a:r>
            <a:r>
              <a:rPr lang="en-US" dirty="0" smtClean="0"/>
              <a:t>on the </a:t>
            </a:r>
            <a:r>
              <a:rPr lang="en-US" dirty="0"/>
              <a:t>transient-response specifications</a:t>
            </a:r>
            <a:r>
              <a:rPr lang="en-US" dirty="0" smtClean="0"/>
              <a:t>.</a:t>
            </a:r>
            <a:endParaRPr lang="en-US" sz="9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479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r>
              <a:rPr lang="en-US" dirty="0" smtClean="0"/>
              <a:t>Design Procedure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6200" y="1417637"/>
                <a:ext cx="8991600" cy="5287963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800" b="1" dirty="0" smtClean="0">
                    <a:solidFill>
                      <a:srgbClr val="FF0000"/>
                    </a:solidFill>
                  </a:rPr>
                  <a:t>Step-6</a:t>
                </a:r>
              </a:p>
              <a:p>
                <a:pPr lvl="1" algn="just"/>
                <a:endParaRPr lang="en-US" sz="2400" dirty="0" smtClean="0"/>
              </a:p>
              <a:p>
                <a:pPr lvl="1" algn="just"/>
                <a:r>
                  <a:rPr lang="en-US" sz="2400" dirty="0"/>
                  <a:t>Adjust gain of the compensator from the magnitude condition so that the </a:t>
                </a:r>
                <a:r>
                  <a:rPr lang="en-US" sz="2400" dirty="0" smtClean="0"/>
                  <a:t>dominant closed-loop </a:t>
                </a:r>
                <a:r>
                  <a:rPr lang="en-US" sz="2400" dirty="0"/>
                  <a:t>poles lie at the desired location. </a:t>
                </a:r>
                <a:endParaRPr lang="en-US" sz="2400" dirty="0" smtClean="0"/>
              </a:p>
              <a:p>
                <a:pPr lvl="1" algn="just"/>
                <a:endParaRPr lang="en-US" sz="2400" dirty="0" smtClean="0"/>
              </a:p>
              <a:p>
                <a:pPr lvl="1" algn="just"/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2400" dirty="0" smtClean="0"/>
                  <a:t> </a:t>
                </a:r>
                <a:r>
                  <a:rPr lang="en-US" sz="2400" dirty="0"/>
                  <a:t>will be approximately </a:t>
                </a:r>
                <a:r>
                  <a:rPr lang="en-US" sz="2400" dirty="0">
                    <a:solidFill>
                      <a:srgbClr val="FF0000"/>
                    </a:solidFill>
                  </a:rPr>
                  <a:t>1</a:t>
                </a:r>
                <a:r>
                  <a:rPr lang="en-US" sz="2400" dirty="0" smtClean="0"/>
                  <a:t>.</a:t>
                </a: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1417637"/>
                <a:ext cx="8991600" cy="5287963"/>
              </a:xfrm>
              <a:blipFill rotWithShape="1">
                <a:blip r:embed="rId2"/>
                <a:stretch>
                  <a:fillRect l="-1220" t="-1038" r="-18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818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162"/>
            <a:ext cx="8229600" cy="808038"/>
          </a:xfrm>
        </p:spPr>
        <p:txBody>
          <a:bodyPr/>
          <a:lstStyle/>
          <a:p>
            <a:r>
              <a:rPr lang="en-US" dirty="0" smtClean="0"/>
              <a:t>Example-1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0" y="762000"/>
                <a:ext cx="8839200" cy="5791200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600" dirty="0" smtClean="0"/>
                  <a:t>Consider the system shown in following figure. </a:t>
                </a:r>
              </a:p>
              <a:p>
                <a:pPr algn="just"/>
                <a:endParaRPr lang="en-US" sz="2600" dirty="0"/>
              </a:p>
              <a:p>
                <a:pPr algn="just"/>
                <a:endParaRPr lang="en-US" sz="2600" dirty="0" smtClean="0"/>
              </a:p>
              <a:p>
                <a:pPr algn="just"/>
                <a:endParaRPr lang="en-US" sz="2600" dirty="0"/>
              </a:p>
              <a:p>
                <a:pPr algn="just"/>
                <a:endParaRPr lang="en-US" sz="2800" dirty="0" smtClean="0"/>
              </a:p>
              <a:p>
                <a:pPr algn="just"/>
                <a:r>
                  <a:rPr lang="en-US" sz="2600" dirty="0"/>
                  <a:t>The damping ratio of the dominant closed-loop </a:t>
                </a:r>
                <a:r>
                  <a:rPr lang="en-US" sz="2600" dirty="0" smtClean="0"/>
                  <a:t>poles is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/>
                      </a:rPr>
                      <m:t>0</m:t>
                    </m:r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/>
                      </a:rPr>
                      <m:t>.</m:t>
                    </m:r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/>
                      </a:rPr>
                      <m:t>491</m:t>
                    </m:r>
                  </m:oMath>
                </a14:m>
                <a:r>
                  <a:rPr lang="en-US" sz="2600" dirty="0" smtClean="0"/>
                  <a:t>. The </a:t>
                </a:r>
                <a:r>
                  <a:rPr lang="en-US" sz="2600" dirty="0"/>
                  <a:t>undamped </a:t>
                </a:r>
                <a:r>
                  <a:rPr lang="en-US" sz="2600" dirty="0" smtClean="0"/>
                  <a:t>natural frequency </a:t>
                </a:r>
                <a:r>
                  <a:rPr lang="en-US" sz="2600" dirty="0"/>
                  <a:t>of the dominant </a:t>
                </a:r>
                <a:r>
                  <a:rPr lang="en-US" sz="2600" dirty="0" smtClean="0"/>
                  <a:t>closed-loop </a:t>
                </a:r>
                <a:r>
                  <a:rPr lang="en-US" sz="2600" dirty="0"/>
                  <a:t>poles is </a:t>
                </a:r>
                <a:r>
                  <a:rPr lang="en-US" sz="2600" dirty="0">
                    <a:solidFill>
                      <a:srgbClr val="FF0000"/>
                    </a:solidFill>
                  </a:rPr>
                  <a:t>0.673 </a:t>
                </a:r>
                <a:r>
                  <a:rPr lang="en-US" sz="2600" dirty="0" smtClean="0">
                    <a:solidFill>
                      <a:srgbClr val="FF0000"/>
                    </a:solidFill>
                  </a:rPr>
                  <a:t>rad/sec</a:t>
                </a:r>
                <a:r>
                  <a:rPr lang="en-US" sz="2600" dirty="0" smtClean="0"/>
                  <a:t>. The </a:t>
                </a:r>
                <a:r>
                  <a:rPr lang="en-US" sz="2600" dirty="0"/>
                  <a:t>static velocity error constant </a:t>
                </a:r>
                <a:r>
                  <a:rPr lang="en-US" sz="2600" dirty="0" smtClean="0"/>
                  <a:t>is </a:t>
                </a:r>
                <a:r>
                  <a:rPr lang="en-US" sz="2600" dirty="0" smtClean="0">
                    <a:solidFill>
                      <a:srgbClr val="FF0000"/>
                    </a:solidFill>
                  </a:rPr>
                  <a:t>0.53 </a:t>
                </a:r>
                <a:r>
                  <a:rPr lang="en-US" sz="2600" dirty="0">
                    <a:solidFill>
                      <a:srgbClr val="FF0000"/>
                    </a:solidFill>
                  </a:rPr>
                  <a:t>sec</a:t>
                </a:r>
                <a:r>
                  <a:rPr lang="en-US" sz="2600" baseline="30000" dirty="0">
                    <a:solidFill>
                      <a:srgbClr val="FF0000"/>
                    </a:solidFill>
                  </a:rPr>
                  <a:t>–1</a:t>
                </a:r>
                <a:r>
                  <a:rPr lang="en-US" sz="2600" dirty="0" smtClean="0"/>
                  <a:t>.</a:t>
                </a:r>
              </a:p>
              <a:p>
                <a:pPr algn="just"/>
                <a:endParaRPr lang="en-US" sz="800" dirty="0"/>
              </a:p>
              <a:p>
                <a:pPr algn="just"/>
                <a:r>
                  <a:rPr lang="en-US" sz="2600" dirty="0"/>
                  <a:t>It is desired to increase the static velocity error constant </a:t>
                </a:r>
                <a:r>
                  <a:rPr lang="en-US" sz="2600" i="1" dirty="0" err="1">
                    <a:solidFill>
                      <a:srgbClr val="FF0000"/>
                    </a:solidFill>
                  </a:rPr>
                  <a:t>K</a:t>
                </a:r>
                <a:r>
                  <a:rPr lang="en-US" sz="2600" baseline="-25000" dirty="0" err="1">
                    <a:solidFill>
                      <a:srgbClr val="FF0000"/>
                    </a:solidFill>
                  </a:rPr>
                  <a:t>v</a:t>
                </a:r>
                <a:r>
                  <a:rPr lang="en-US" sz="2600" dirty="0"/>
                  <a:t> to about </a:t>
                </a:r>
                <a:r>
                  <a:rPr lang="en-US" sz="2600" dirty="0">
                    <a:solidFill>
                      <a:srgbClr val="FF0000"/>
                    </a:solidFill>
                  </a:rPr>
                  <a:t>5 sec</a:t>
                </a:r>
                <a:r>
                  <a:rPr lang="en-US" sz="2600" baseline="30000" dirty="0">
                    <a:solidFill>
                      <a:srgbClr val="FF0000"/>
                    </a:solidFill>
                  </a:rPr>
                  <a:t>–1</a:t>
                </a:r>
                <a:r>
                  <a:rPr lang="en-US" sz="2600" dirty="0">
                    <a:solidFill>
                      <a:srgbClr val="FF0000"/>
                    </a:solidFill>
                  </a:rPr>
                  <a:t> </a:t>
                </a:r>
                <a:r>
                  <a:rPr lang="en-US" sz="2600" dirty="0"/>
                  <a:t>without </a:t>
                </a:r>
                <a:r>
                  <a:rPr lang="en-US" sz="2600" dirty="0" smtClean="0"/>
                  <a:t>appreciably changing </a:t>
                </a:r>
                <a:r>
                  <a:rPr lang="en-US" sz="2600" dirty="0"/>
                  <a:t>the location of the dominant closed-loop poles.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762000"/>
                <a:ext cx="8839200" cy="5791200"/>
              </a:xfrm>
              <a:blipFill rotWithShape="1">
                <a:blip r:embed="rId2"/>
                <a:stretch>
                  <a:fillRect l="-1034" t="-842" r="-21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371600"/>
            <a:ext cx="5581508" cy="1685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691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84238"/>
          </a:xfrm>
        </p:spPr>
        <p:txBody>
          <a:bodyPr/>
          <a:lstStyle/>
          <a:p>
            <a:r>
              <a:rPr lang="en-US" dirty="0" smtClean="0"/>
              <a:t>Example-1 (Step-1)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883920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/>
              <a:t>The dominant closed-loop poles </a:t>
            </a:r>
            <a:r>
              <a:rPr lang="en-US" sz="2800" dirty="0" smtClean="0"/>
              <a:t>of given system are</a:t>
            </a:r>
            <a:endParaRPr lang="en-US" sz="2600" dirty="0"/>
          </a:p>
        </p:txBody>
      </p:sp>
      <p:sp>
        <p:nvSpPr>
          <p:cNvPr id="4" name="Rectangle 3"/>
          <p:cNvSpPr/>
          <p:nvPr/>
        </p:nvSpPr>
        <p:spPr>
          <a:xfrm>
            <a:off x="457200" y="2895600"/>
            <a:ext cx="27655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s = -0.3307 </a:t>
            </a:r>
            <a:r>
              <a:rPr lang="en-US" sz="2400" dirty="0" smtClean="0"/>
              <a:t>± </a:t>
            </a:r>
            <a:r>
              <a:rPr lang="en-US" sz="2400" dirty="0"/>
              <a:t>j0.5864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114800" y="1758288"/>
            <a:ext cx="4894643" cy="4920516"/>
            <a:chOff x="4114800" y="1758288"/>
            <a:chExt cx="4894643" cy="4920516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0696" y="1758288"/>
              <a:ext cx="4638747" cy="49205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4114800" y="4876800"/>
              <a:ext cx="6858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140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84238"/>
          </a:xfrm>
        </p:spPr>
        <p:txBody>
          <a:bodyPr/>
          <a:lstStyle/>
          <a:p>
            <a:r>
              <a:rPr lang="en-US" dirty="0" smtClean="0"/>
              <a:t>Example-1 (Step-2)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883920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According to given conditions we need to add following compensator to fulfill the requirement. </a:t>
            </a:r>
            <a:endParaRPr lang="en-US" sz="2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362200" y="2790395"/>
                <a:ext cx="4876800" cy="1231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2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𝛽</m:t>
                    </m:r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𝑇𝑠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𝛽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𝑇𝑠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sz="3200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3200" i="1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32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num>
                      <m:den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𝛽</m:t>
                            </m:r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den>
                    </m:f>
                  </m:oMath>
                </a14:m>
                <a:endParaRPr lang="en-US" sz="32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200" y="2790395"/>
                <a:ext cx="4876800" cy="123117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147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Example-1 (Step-3)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-76200" y="838200"/>
                <a:ext cx="8839200" cy="4525963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600" dirty="0" smtClean="0"/>
                  <a:t>The static velocity error constant of the plant </a:t>
                </a:r>
                <a:r>
                  <a:rPr lang="en-US" sz="2600" dirty="0" smtClean="0">
                    <a:solidFill>
                      <a:srgbClr val="FF0000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sz="26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sz="2600" dirty="0" smtClean="0">
                    <a:solidFill>
                      <a:srgbClr val="FF0000"/>
                    </a:solidFill>
                  </a:rPr>
                  <a:t>) </a:t>
                </a:r>
                <a:r>
                  <a:rPr lang="en-US" sz="2600" dirty="0" smtClean="0"/>
                  <a:t>is</a:t>
                </a:r>
              </a:p>
              <a:p>
                <a:pPr algn="just"/>
                <a:endParaRPr lang="en-US" sz="2600" dirty="0"/>
              </a:p>
              <a:p>
                <a:pPr algn="just"/>
                <a:endParaRPr lang="en-US" sz="2600" dirty="0" smtClean="0"/>
              </a:p>
              <a:p>
                <a:pPr algn="just"/>
                <a:endParaRPr lang="en-US" sz="2000" dirty="0"/>
              </a:p>
              <a:p>
                <a:pPr algn="just"/>
                <a:r>
                  <a:rPr lang="en-US" sz="2600" dirty="0" smtClean="0"/>
                  <a:t>The desired static velocity error constant </a:t>
                </a:r>
                <a:r>
                  <a:rPr lang="en-US" sz="2600" dirty="0" smtClean="0">
                    <a:solidFill>
                      <a:srgbClr val="FF0000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6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26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sz="2600" dirty="0" smtClean="0">
                    <a:solidFill>
                      <a:srgbClr val="FF0000"/>
                    </a:solidFill>
                  </a:rPr>
                  <a:t>) </a:t>
                </a:r>
                <a:r>
                  <a:rPr lang="en-US" sz="2600" dirty="0" smtClean="0"/>
                  <a:t>of the compensated system is </a:t>
                </a:r>
                <a14:m>
                  <m:oMath xmlns:m="http://schemas.openxmlformats.org/officeDocument/2006/math">
                    <m:r>
                      <a:rPr lang="en-US" sz="2600" i="1" smtClean="0">
                        <a:solidFill>
                          <a:srgbClr val="FF0000"/>
                        </a:solidFill>
                        <a:latin typeface="Cambria Math"/>
                      </a:rPr>
                      <m:t>5</m:t>
                    </m:r>
                    <m:sSup>
                      <m:sSupPr>
                        <m:ctrlPr>
                          <a:rPr lang="en-US" sz="2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𝑠</m:t>
                        </m:r>
                      </m:e>
                      <m:sup>
                        <m:r>
                          <a:rPr lang="en-US" sz="26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26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sz="2600" dirty="0" smtClean="0"/>
                  <a:t>.   </a:t>
                </a:r>
                <a:endParaRPr lang="en-US" sz="2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-76200" y="838200"/>
                <a:ext cx="8839200" cy="4525963"/>
              </a:xfrm>
              <a:blipFill rotWithShape="1">
                <a:blip r:embed="rId2"/>
                <a:stretch>
                  <a:fillRect l="-1034" t="-1078" r="-2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981200" y="3896879"/>
                <a:ext cx="5597623" cy="6751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</m:e>
                          </m:d>
                          <m:r>
                            <a:rPr lang="en-US" sz="2800" b="0" i="1" smtClean="0">
                              <a:latin typeface="Cambria Math"/>
                            </a:rPr>
                            <m:t>𝐺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e>
                      </m:func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limLow>
                        <m:limLow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 sz="2800">
                              <a:latin typeface="Cambria Math"/>
                            </a:rPr>
                            <m:t>lim</m:t>
                          </m:r>
                        </m:e>
                        <m:lim>
                          <m:r>
                            <a:rPr lang="en-US" sz="2800" i="1">
                              <a:latin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→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0</m:t>
                          </m:r>
                        </m:lim>
                      </m:limLow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𝑐</m:t>
                          </m:r>
                        </m:sub>
                      </m:sSub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/>
                            </a:rPr>
                            <m:t>𝑠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0" y="3896879"/>
                <a:ext cx="5597623" cy="675121"/>
              </a:xfrm>
              <a:prstGeom prst="rect">
                <a:avLst/>
              </a:prstGeom>
              <a:blipFill rotWithShape="1">
                <a:blip r:embed="rId3"/>
                <a:stretch>
                  <a:fillRect t="-4505" r="-2397" b="-63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390930" y="4981206"/>
                <a:ext cx="4619470" cy="14957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limLow>
                        <m:limLow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 sz="2600">
                              <a:latin typeface="Cambria Math"/>
                            </a:rPr>
                            <m:t>lim</m:t>
                          </m:r>
                        </m:e>
                        <m:lim>
                          <m:r>
                            <a:rPr lang="en-US" sz="2600" i="1">
                              <a:latin typeface="Cambria Math"/>
                            </a:rPr>
                            <m:t>𝑠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→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0</m:t>
                          </m:r>
                        </m:lim>
                      </m:limLow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𝑐</m:t>
                          </m:r>
                        </m:sub>
                      </m:sSub>
                      <m:f>
                        <m:fPr>
                          <m:ctrlPr>
                            <a:rPr lang="en-US" sz="26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6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den>
                          </m:f>
                        </m:num>
                        <m:den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6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𝛽</m:t>
                              </m:r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den>
                          </m:f>
                        </m:den>
                      </m:f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𝑐</m:t>
                          </m:r>
                        </m:sub>
                      </m:sSub>
                      <m:r>
                        <a:rPr lang="en-US" sz="2600" i="1" smtClean="0">
                          <a:latin typeface="Cambria Math"/>
                          <a:ea typeface="Cambria Math"/>
                        </a:rPr>
                        <m:t>𝛽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0930" y="4981206"/>
                <a:ext cx="4619470" cy="1495794"/>
              </a:xfrm>
              <a:prstGeom prst="rect">
                <a:avLst/>
              </a:prstGeom>
              <a:blipFill rotWithShape="1">
                <a:blip r:embed="rId4"/>
                <a:stretch>
                  <a:fillRect r="-27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50649" y="1551901"/>
                <a:ext cx="8083751" cy="9626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limLow>
                        <m:limLow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 sz="2800">
                              <a:latin typeface="Cambria Math"/>
                            </a:rPr>
                            <m:t>lim</m:t>
                          </m:r>
                        </m:e>
                        <m:lim>
                          <m:r>
                            <a:rPr lang="en-US" sz="2800" i="1">
                              <a:latin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→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0</m:t>
                          </m:r>
                        </m:lim>
                      </m:limLow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𝑠𝐺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𝑠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)=</m:t>
                      </m:r>
                      <m:func>
                        <m:func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  <a:ea typeface="Cambria Math"/>
                                    </a:rPr>
                                    <m:t>.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  <a:ea typeface="Cambria Math"/>
                                    </a:rPr>
                                    <m:t>06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d>
                                    <m:dPr>
                                      <m:ctrlPr>
                                        <a:rPr lang="en-US" sz="2800" b="0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  <m:r>
                                        <a:rPr lang="en-US" sz="2800" i="1">
                                          <a:latin typeface="Cambria Math"/>
                                          <a:ea typeface="Cambria Math"/>
                                        </a:rPr>
                                        <m:t>+</m:t>
                                      </m:r>
                                      <m:r>
                                        <a:rPr lang="en-US" sz="2800" i="1">
                                          <a:latin typeface="Cambria Math"/>
                                          <a:ea typeface="Cambria Math"/>
                                        </a:rPr>
                                        <m:t>1</m:t>
                                      </m:r>
                                    </m:e>
                                  </m:d>
                                  <m:d>
                                    <m:dPr>
                                      <m:ctrlPr>
                                        <a:rPr lang="en-US" sz="2800" b="0" i="1" smtClean="0">
                                          <a:latin typeface="Cambria Math" panose="02040503050406030204" pitchFamily="18" charset="0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b="0" i="1" smtClean="0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  <m:r>
                                        <a:rPr lang="en-US" sz="2800" b="0" i="1" smtClean="0">
                                          <a:latin typeface="Cambria Math"/>
                                          <a:ea typeface="Cambria Math"/>
                                        </a:rPr>
                                        <m:t>+</m:t>
                                      </m:r>
                                      <m:r>
                                        <a:rPr lang="en-US" sz="28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e>
                                  </m:d>
                                </m:den>
                              </m:f>
                            </m:e>
                          </m:d>
                          <m:r>
                            <a:rPr lang="en-US" sz="2800" b="0" i="1" smtClean="0">
                              <a:latin typeface="Cambria Math"/>
                            </a:rPr>
                            <m:t>=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0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53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1</m:t>
                              </m:r>
                            </m:sup>
                          </m:sSup>
                        </m:e>
                      </m:func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649" y="1551901"/>
                <a:ext cx="8083751" cy="962699"/>
              </a:xfrm>
              <a:prstGeom prst="rect">
                <a:avLst/>
              </a:prstGeom>
              <a:blipFill rotWithShape="1">
                <a:blip r:embed="rId5"/>
                <a:stretch>
                  <a:fillRect r="-15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408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36638"/>
          </a:xfrm>
        </p:spPr>
        <p:txBody>
          <a:bodyPr>
            <a:normAutofit/>
          </a:bodyPr>
          <a:lstStyle/>
          <a:p>
            <a:r>
              <a:rPr lang="en-US" dirty="0" smtClean="0"/>
              <a:t>Example-1 (Step-3)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057400" y="1717357"/>
                <a:ext cx="4619470" cy="14957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limLow>
                        <m:limLow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 sz="2600">
                              <a:latin typeface="Cambria Math"/>
                            </a:rPr>
                            <m:t>lim</m:t>
                          </m:r>
                        </m:e>
                        <m:lim>
                          <m:r>
                            <a:rPr lang="en-US" sz="2600" i="1">
                              <a:latin typeface="Cambria Math"/>
                            </a:rPr>
                            <m:t>𝑠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→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0</m:t>
                          </m:r>
                        </m:lim>
                      </m:limLow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𝑐</m:t>
                          </m:r>
                        </m:sub>
                      </m:sSub>
                      <m:f>
                        <m:fPr>
                          <m:ctrlPr>
                            <a:rPr lang="en-US" sz="26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6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den>
                          </m:f>
                        </m:num>
                        <m:den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6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𝛽</m:t>
                              </m:r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den>
                          </m:f>
                        </m:den>
                      </m:f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𝑐</m:t>
                          </m:r>
                        </m:sub>
                      </m:sSub>
                      <m:r>
                        <a:rPr lang="en-US" sz="2600" i="1" smtClean="0">
                          <a:latin typeface="Cambria Math"/>
                          <a:ea typeface="Cambria Math"/>
                        </a:rPr>
                        <m:t>𝛽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7400" y="1717357"/>
                <a:ext cx="4619470" cy="1495794"/>
              </a:xfrm>
              <a:prstGeom prst="rect">
                <a:avLst/>
              </a:prstGeom>
              <a:blipFill rotWithShape="1">
                <a:blip r:embed="rId2"/>
                <a:stretch>
                  <a:fillRect r="-2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807515" y="3500078"/>
                <a:ext cx="1983685" cy="5032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𝑐</m:t>
                          </m:r>
                        </m:sub>
                      </m:sSub>
                      <m:r>
                        <a:rPr lang="en-US" sz="2600" i="1" smtClean="0">
                          <a:latin typeface="Cambria Math"/>
                          <a:ea typeface="Cambria Math"/>
                        </a:rPr>
                        <m:t>𝛽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7515" y="3500078"/>
                <a:ext cx="1983685" cy="503279"/>
              </a:xfrm>
              <a:prstGeom prst="rect">
                <a:avLst/>
              </a:prstGeom>
              <a:blipFill rotWithShape="1">
                <a:blip r:embed="rId3"/>
                <a:stretch>
                  <a:fillRect t="-7229" r="-7077" b="-301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807515" y="4653914"/>
                <a:ext cx="171200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latin typeface="Cambria Math"/>
                        </a:rPr>
                        <m:t>5</m:t>
                      </m:r>
                      <m:r>
                        <a:rPr lang="en-US" sz="2600" b="0" i="1" smtClean="0">
                          <a:latin typeface="Cambria Math"/>
                        </a:rPr>
                        <m:t>=</m:t>
                      </m:r>
                      <m:r>
                        <a:rPr lang="en-US" sz="2600" b="0" i="1" smtClean="0">
                          <a:latin typeface="Cambria Math"/>
                        </a:rPr>
                        <m:t>0</m:t>
                      </m:r>
                      <m:r>
                        <a:rPr lang="en-US" sz="2600" b="0" i="1" smtClean="0">
                          <a:latin typeface="Cambria Math"/>
                        </a:rPr>
                        <m:t>.</m:t>
                      </m:r>
                      <m:r>
                        <a:rPr lang="en-US" sz="2600" b="0" i="1" smtClean="0">
                          <a:latin typeface="Cambria Math"/>
                        </a:rPr>
                        <m:t>53</m:t>
                      </m:r>
                      <m:r>
                        <a:rPr lang="en-US" sz="2600" i="1" smtClean="0">
                          <a:latin typeface="Cambria Math"/>
                          <a:ea typeface="Cambria Math"/>
                        </a:rPr>
                        <m:t>𝛽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7515" y="4653914"/>
                <a:ext cx="1712007" cy="492443"/>
              </a:xfrm>
              <a:prstGeom prst="rect">
                <a:avLst/>
              </a:prstGeom>
              <a:blipFill rotWithShape="1">
                <a:blip r:embed="rId4"/>
                <a:stretch>
                  <a:fillRect t="-9877" r="-8214" b="-308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959915" y="5679757"/>
                <a:ext cx="127438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 smtClean="0">
                          <a:latin typeface="Cambria Math"/>
                          <a:ea typeface="Cambria Math"/>
                        </a:rPr>
                        <m:t>𝛽</m:t>
                      </m:r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10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9915" y="5679757"/>
                <a:ext cx="1274387" cy="492443"/>
              </a:xfrm>
              <a:prstGeom prst="rect">
                <a:avLst/>
              </a:prstGeom>
              <a:blipFill rotWithShape="1">
                <a:blip r:embed="rId5"/>
                <a:stretch>
                  <a:fillRect t="-9877" r="-11005" b="-308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459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Example-1 (Step-4)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-76200" y="838200"/>
                <a:ext cx="8839200" cy="4525963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600" dirty="0" smtClean="0"/>
                  <a:t>Place the pole and zero of the lag compensator </a:t>
                </a:r>
              </a:p>
              <a:p>
                <a:pPr algn="just"/>
                <a:endParaRPr lang="en-US" sz="2600" dirty="0"/>
              </a:p>
              <a:p>
                <a:pPr algn="just"/>
                <a:endParaRPr lang="en-US" sz="2600" dirty="0" smtClean="0"/>
              </a:p>
              <a:p>
                <a:pPr algn="just"/>
                <a:endParaRPr lang="en-US" sz="2600" dirty="0"/>
              </a:p>
              <a:p>
                <a:pPr algn="just"/>
                <a:r>
                  <a:rPr lang="en-US" sz="2600" dirty="0" smtClean="0"/>
                  <a:t>Since </a:t>
                </a:r>
                <a14:m>
                  <m:oMath xmlns:m="http://schemas.openxmlformats.org/officeDocument/2006/math">
                    <m:r>
                      <a:rPr lang="en-US" sz="260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𝛽</m:t>
                    </m:r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2600" b="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10</m:t>
                    </m:r>
                  </m:oMath>
                </a14:m>
                <a:r>
                  <a:rPr lang="en-US" sz="2600" dirty="0" smtClean="0"/>
                  <a:t>, therefore</a:t>
                </a:r>
                <a:endParaRPr lang="en-US" sz="2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-76200" y="838200"/>
                <a:ext cx="8839200" cy="4525963"/>
              </a:xfrm>
              <a:blipFill rotWithShape="1">
                <a:blip r:embed="rId2"/>
                <a:stretch>
                  <a:fillRect l="-1034" t="-10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819400" y="1676400"/>
                <a:ext cx="2743200" cy="12311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/>
                          </a:rPr>
                          <m:t>𝑠</m:t>
                        </m:r>
                      </m:e>
                    </m:d>
                  </m:oMath>
                </a14:m>
                <a:r>
                  <a:rPr lang="en-US" sz="3200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3200" i="1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32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num>
                      <m:den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𝛽</m:t>
                            </m:r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den>
                    </m:f>
                  </m:oMath>
                </a14:m>
                <a:endParaRPr lang="en-US" sz="32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1676400"/>
                <a:ext cx="2743200" cy="1231171"/>
              </a:xfrm>
              <a:prstGeom prst="rect">
                <a:avLst/>
              </a:prstGeom>
              <a:blipFill rotWithShape="1">
                <a:blip r:embed="rId3"/>
                <a:stretch>
                  <a:fillRect r="-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895600" y="3429000"/>
                <a:ext cx="2743200" cy="11811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/>
                          </a:rPr>
                          <m:t>𝑠</m:t>
                        </m:r>
                      </m:e>
                    </m:d>
                  </m:oMath>
                </a14:m>
                <a:r>
                  <a:rPr lang="en-US" sz="3200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3200" i="1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32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num>
                      <m:den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200" i="1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0</m:t>
                            </m:r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.</m:t>
                            </m:r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den>
                    </m:f>
                  </m:oMath>
                </a14:m>
                <a:endParaRPr lang="en-US" sz="3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3429000"/>
                <a:ext cx="2743200" cy="1181157"/>
              </a:xfrm>
              <a:prstGeom prst="rect">
                <a:avLst/>
              </a:prstGeom>
              <a:blipFill rotWithShape="1">
                <a:blip r:embed="rId4"/>
                <a:stretch>
                  <a:fillRect r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175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1442"/>
            <a:ext cx="8229600" cy="792162"/>
          </a:xfrm>
        </p:spPr>
        <p:txBody>
          <a:bodyPr/>
          <a:lstStyle/>
          <a:p>
            <a:r>
              <a:rPr lang="en-US" dirty="0" smtClean="0"/>
              <a:t>Lag </a:t>
            </a:r>
            <a:r>
              <a:rPr lang="en-US" dirty="0"/>
              <a:t>Compensation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464025" y="1600200"/>
                <a:ext cx="6105912" cy="7903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200" b="0" i="1" smtClean="0">
                        <a:latin typeface="Cambria Math"/>
                      </a:rPr>
                      <m:t>=</m:t>
                    </m:r>
                    <m:r>
                      <a:rPr lang="en-US" sz="3200" b="0" i="1" smtClean="0">
                        <a:latin typeface="Cambria Math"/>
                      </a:rPr>
                      <m:t>3</m:t>
                    </m:r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num>
                      <m:den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sz="3200" dirty="0" smtClean="0"/>
                  <a:t> ,      (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/>
                        <a:ea typeface="Cambria Math"/>
                      </a:rPr>
                      <m:t>𝛽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10</m:t>
                    </m:r>
                  </m:oMath>
                </a14:m>
                <a:r>
                  <a:rPr lang="en-US" sz="3200" dirty="0" smtClean="0"/>
                  <a:t>)</a:t>
                </a:r>
                <a:endParaRPr lang="en-US" sz="32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4025" y="1600200"/>
                <a:ext cx="6105912" cy="790345"/>
              </a:xfrm>
              <a:prstGeom prst="rect">
                <a:avLst/>
              </a:prstGeom>
              <a:blipFill rotWithShape="1">
                <a:blip r:embed="rId2"/>
                <a:stretch>
                  <a:fillRect b="-124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418" t="6814" r="6003" b="3716"/>
          <a:stretch/>
        </p:blipFill>
        <p:spPr>
          <a:xfrm>
            <a:off x="4572001" y="2592241"/>
            <a:ext cx="4495800" cy="39060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9267" t="6100" r="6990" b="4430"/>
          <a:stretch/>
        </p:blipFill>
        <p:spPr>
          <a:xfrm>
            <a:off x="117764" y="2566984"/>
            <a:ext cx="4378035" cy="393129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721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Example-1 (Step-4)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39925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Place </a:t>
            </a:r>
            <a:r>
              <a:rPr lang="en-US" sz="2600" dirty="0"/>
              <a:t>the zero and pole of the lag </a:t>
            </a:r>
            <a:r>
              <a:rPr lang="en-US" sz="2600" dirty="0" smtClean="0"/>
              <a:t>compensator at </a:t>
            </a:r>
            <a:r>
              <a:rPr lang="en-US" sz="2600" dirty="0">
                <a:solidFill>
                  <a:srgbClr val="FF0000"/>
                </a:solidFill>
              </a:rPr>
              <a:t>s=–0.05</a:t>
            </a:r>
            <a:r>
              <a:rPr lang="en-US" sz="2600" dirty="0"/>
              <a:t> and </a:t>
            </a:r>
            <a:r>
              <a:rPr lang="en-US" sz="2600" dirty="0">
                <a:solidFill>
                  <a:srgbClr val="FF0000"/>
                </a:solidFill>
              </a:rPr>
              <a:t>s=–0.005</a:t>
            </a:r>
            <a:r>
              <a:rPr lang="en-US" sz="2600" dirty="0"/>
              <a:t>, respectively</a:t>
            </a:r>
            <a:r>
              <a:rPr lang="en-US" sz="2600" dirty="0" smtClean="0"/>
              <a:t>. </a:t>
            </a:r>
          </a:p>
          <a:p>
            <a:pPr algn="just"/>
            <a:endParaRPr lang="en-US" sz="1200" dirty="0" smtClean="0"/>
          </a:p>
          <a:p>
            <a:pPr algn="just"/>
            <a:r>
              <a:rPr lang="en-US" sz="2600" dirty="0" smtClean="0"/>
              <a:t>The </a:t>
            </a:r>
            <a:r>
              <a:rPr lang="en-US" sz="2600" dirty="0"/>
              <a:t>transfer function of the lag </a:t>
            </a:r>
            <a:r>
              <a:rPr lang="en-US" sz="2600" dirty="0" smtClean="0"/>
              <a:t>compensator becomes</a:t>
            </a:r>
          </a:p>
          <a:p>
            <a:pPr algn="just"/>
            <a:endParaRPr lang="en-US" dirty="0"/>
          </a:p>
          <a:p>
            <a:pPr algn="just"/>
            <a:endParaRPr lang="en-US" sz="2600" dirty="0" smtClean="0"/>
          </a:p>
          <a:p>
            <a:pPr algn="just"/>
            <a:r>
              <a:rPr lang="en-US" sz="2600" dirty="0" smtClean="0"/>
              <a:t>Open loop transfer function is given as</a:t>
            </a:r>
            <a:endParaRPr lang="en-US" sz="2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604448" y="2639704"/>
                <a:ext cx="3810000" cy="8429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4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4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400" b="0" i="1" smtClean="0">
                            <a:latin typeface="Cambria Math"/>
                          </a:rPr>
                          <m:t>𝑠</m:t>
                        </m:r>
                      </m:e>
                    </m:d>
                  </m:oMath>
                </a14:m>
                <a:r>
                  <a:rPr lang="en-US" sz="3400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400" i="1"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3400" i="1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34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0</m:t>
                        </m:r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05</m:t>
                        </m:r>
                      </m:num>
                      <m:den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0</m:t>
                        </m:r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005</m:t>
                        </m:r>
                      </m:den>
                    </m:f>
                  </m:oMath>
                </a14:m>
                <a:endParaRPr lang="en-US" sz="3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4448" y="2639704"/>
                <a:ext cx="3810000" cy="842923"/>
              </a:xfrm>
              <a:prstGeom prst="rect">
                <a:avLst/>
              </a:prstGeom>
              <a:blipFill rotWithShape="1">
                <a:blip r:embed="rId2"/>
                <a:stretch>
                  <a:fillRect b="-123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7467600" y="302820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Solution-1</a:t>
            </a:r>
            <a:endParaRPr lang="en-US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943968" y="4269472"/>
                <a:ext cx="7467600" cy="813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0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0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0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000" b="0" i="1" smtClean="0">
                        <a:latin typeface="Cambria Math"/>
                      </a:rPr>
                      <m:t>𝐺</m:t>
                    </m:r>
                    <m:r>
                      <a:rPr lang="en-US" sz="3000" b="0" i="1" smtClean="0">
                        <a:latin typeface="Cambria Math"/>
                      </a:rPr>
                      <m:t>(</m:t>
                    </m:r>
                    <m:r>
                      <a:rPr lang="en-US" sz="3000" b="0" i="1" smtClean="0">
                        <a:latin typeface="Cambria Math"/>
                      </a:rPr>
                      <m:t>𝑠</m:t>
                    </m:r>
                    <m:r>
                      <a:rPr lang="en-US" sz="30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3000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000" i="1"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3000" i="1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3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05</m:t>
                        </m:r>
                      </m:num>
                      <m:den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005</m:t>
                        </m:r>
                      </m:den>
                    </m:f>
                    <m:f>
                      <m:fPr>
                        <m:ctrlPr>
                          <a:rPr lang="en-US" sz="30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06</m:t>
                        </m:r>
                      </m:num>
                      <m:den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)(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)</m:t>
                        </m:r>
                      </m:den>
                    </m:f>
                  </m:oMath>
                </a14:m>
                <a:endParaRPr lang="en-US" sz="30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68" y="4269472"/>
                <a:ext cx="7467600" cy="813813"/>
              </a:xfrm>
              <a:prstGeom prst="rect">
                <a:avLst/>
              </a:prstGeom>
              <a:blipFill rotWithShape="1">
                <a:blip r:embed="rId3"/>
                <a:stretch>
                  <a:fillRect b="-37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04800" y="5129787"/>
                <a:ext cx="8382000" cy="827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0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0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0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000" b="0" i="1" smtClean="0">
                        <a:latin typeface="Cambria Math"/>
                      </a:rPr>
                      <m:t>𝐺</m:t>
                    </m:r>
                    <m:r>
                      <a:rPr lang="en-US" sz="3000" b="0" i="1" smtClean="0">
                        <a:latin typeface="Cambria Math"/>
                      </a:rPr>
                      <m:t>(</m:t>
                    </m:r>
                    <m:r>
                      <a:rPr lang="en-US" sz="3000" b="0" i="1" smtClean="0">
                        <a:latin typeface="Cambria Math"/>
                      </a:rPr>
                      <m:t>𝑠</m:t>
                    </m:r>
                    <m:r>
                      <a:rPr lang="en-US" sz="30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30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𝐾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05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)</m:t>
                        </m:r>
                      </m:num>
                      <m:den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005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)(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)(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)</m:t>
                        </m:r>
                      </m:den>
                    </m:f>
                  </m:oMath>
                </a14:m>
                <a:endParaRPr lang="en-US" sz="30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5129787"/>
                <a:ext cx="8382000" cy="827791"/>
              </a:xfrm>
              <a:prstGeom prst="rect">
                <a:avLst/>
              </a:prstGeom>
              <a:blipFill rotWithShape="1">
                <a:blip r:embed="rId4"/>
                <a:stretch>
                  <a:fillRect b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505200" y="6172200"/>
                <a:ext cx="3119315" cy="5347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>
                          <a:latin typeface="Cambria Math"/>
                        </a:rPr>
                        <m:t>𝑤</m:t>
                      </m:r>
                      <m:r>
                        <a:rPr lang="en-US" sz="2800" i="1" dirty="0">
                          <a:latin typeface="Cambria Math"/>
                        </a:rPr>
                        <m:t>h</m:t>
                      </m:r>
                      <m:r>
                        <a:rPr lang="en-US" sz="2800" i="1" dirty="0">
                          <a:latin typeface="Cambria Math"/>
                        </a:rPr>
                        <m:t>𝑒𝑟𝑒</m:t>
                      </m:r>
                      <m:r>
                        <a:rPr lang="en-US" sz="2800" i="1" dirty="0">
                          <a:latin typeface="Cambria Math"/>
                        </a:rPr>
                        <m:t> </m:t>
                      </m:r>
                      <m:r>
                        <a:rPr lang="en-US" sz="2800" i="1" dirty="0">
                          <a:latin typeface="Cambria Math"/>
                        </a:rPr>
                        <m:t>𝐾</m:t>
                      </m:r>
                      <m:r>
                        <a:rPr lang="en-US" sz="2800" i="1" dirty="0">
                          <a:latin typeface="Cambria Math"/>
                        </a:rPr>
                        <m:t>=</m:t>
                      </m:r>
                      <m:r>
                        <a:rPr lang="en-US" sz="2800" i="1" dirty="0">
                          <a:latin typeface="Cambria Math"/>
                        </a:rPr>
                        <m:t>1</m:t>
                      </m:r>
                      <m:r>
                        <a:rPr lang="en-US" sz="2800" i="1" dirty="0">
                          <a:latin typeface="Cambria Math"/>
                        </a:rPr>
                        <m:t>.</m:t>
                      </m:r>
                      <m:r>
                        <a:rPr lang="en-US" sz="2800" i="1" dirty="0">
                          <a:latin typeface="Cambria Math"/>
                        </a:rPr>
                        <m:t>06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5200" y="6172200"/>
                <a:ext cx="3119315" cy="534762"/>
              </a:xfrm>
              <a:prstGeom prst="rect">
                <a:avLst/>
              </a:prstGeom>
              <a:blipFill rotWithShape="1">
                <a:blip r:embed="rId5"/>
                <a:stretch>
                  <a:fillRect t="-8046" r="-4492" b="-321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434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Example-1 (Step-5)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1"/>
            <a:ext cx="8839200" cy="685800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Root locus of uncompensated and compensated systems.</a:t>
            </a:r>
            <a:endParaRPr lang="en-US" sz="2600" dirty="0"/>
          </a:p>
        </p:txBody>
      </p:sp>
      <p:sp>
        <p:nvSpPr>
          <p:cNvPr id="4" name="TextBox 3"/>
          <p:cNvSpPr txBox="1"/>
          <p:nvPr/>
        </p:nvSpPr>
        <p:spPr>
          <a:xfrm>
            <a:off x="7467600" y="302820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Solution-1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9"/>
          <a:stretch/>
        </p:blipFill>
        <p:spPr bwMode="auto">
          <a:xfrm>
            <a:off x="3643048" y="1600200"/>
            <a:ext cx="5424752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41467" y="3200400"/>
                <a:ext cx="2863733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latin typeface="Cambria Math"/>
                        </a:rPr>
                        <m:t>𝑠</m:t>
                      </m:r>
                      <m:r>
                        <a:rPr lang="en-US" sz="2600" b="0" i="1" smtClean="0">
                          <a:latin typeface="Cambria Math"/>
                        </a:rPr>
                        <m:t>=−</m:t>
                      </m:r>
                      <m:r>
                        <a:rPr lang="en-US" sz="2600" b="0" i="1" smtClean="0">
                          <a:latin typeface="Cambria Math"/>
                        </a:rPr>
                        <m:t>0</m:t>
                      </m:r>
                      <m:r>
                        <a:rPr lang="en-US" sz="2600" b="0" i="1" smtClean="0">
                          <a:latin typeface="Cambria Math"/>
                        </a:rPr>
                        <m:t>.</m:t>
                      </m:r>
                      <m:r>
                        <a:rPr lang="en-US" sz="2600" b="0" i="1" smtClean="0">
                          <a:latin typeface="Cambria Math"/>
                        </a:rPr>
                        <m:t>31</m:t>
                      </m:r>
                      <m:r>
                        <a:rPr lang="en-US" sz="2600" b="0" i="1" smtClean="0">
                          <a:latin typeface="Cambria Math"/>
                        </a:rPr>
                        <m:t>±</m:t>
                      </m:r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𝑗</m:t>
                      </m:r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55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467" y="3200400"/>
                <a:ext cx="2863733" cy="492443"/>
              </a:xfrm>
              <a:prstGeom prst="rect">
                <a:avLst/>
              </a:prstGeom>
              <a:blipFill rotWithShape="1">
                <a:blip r:embed="rId3"/>
                <a:stretch>
                  <a:fillRect t="-9877" r="-4681" b="-308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ontent Placeholder 2"/>
          <p:cNvSpPr txBox="1">
            <a:spLocks/>
          </p:cNvSpPr>
          <p:nvPr/>
        </p:nvSpPr>
        <p:spPr>
          <a:xfrm>
            <a:off x="110319" y="2362200"/>
            <a:ext cx="3532729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600" dirty="0" smtClean="0"/>
              <a:t>New Closed Loop poles are </a:t>
            </a:r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410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Example-1 (Step-5)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39925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Root locus of uncompensated and compensated systems.</a:t>
            </a:r>
            <a:endParaRPr lang="en-US" sz="2600" dirty="0"/>
          </a:p>
        </p:txBody>
      </p:sp>
      <p:sp>
        <p:nvSpPr>
          <p:cNvPr id="4" name="TextBox 3"/>
          <p:cNvSpPr txBox="1"/>
          <p:nvPr/>
        </p:nvSpPr>
        <p:spPr>
          <a:xfrm>
            <a:off x="7467600" y="302820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Solution-1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088" y="1571625"/>
            <a:ext cx="5457825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563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Example-1 (Step-6)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990600"/>
                <a:ext cx="8839200" cy="3992563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600" dirty="0" smtClean="0"/>
                  <a:t>The open-loop gain </a:t>
                </a:r>
                <a:r>
                  <a:rPr lang="en-US" sz="2600" dirty="0" smtClean="0">
                    <a:solidFill>
                      <a:srgbClr val="FF0000"/>
                    </a:solidFill>
                  </a:rPr>
                  <a:t>K</a:t>
                </a:r>
                <a:r>
                  <a:rPr lang="en-US" sz="2600" dirty="0" smtClean="0"/>
                  <a:t> is determined from the magnitude condition.</a:t>
                </a:r>
              </a:p>
              <a:p>
                <a:pPr algn="just"/>
                <a:endParaRPr lang="en-US" sz="2600" dirty="0"/>
              </a:p>
              <a:p>
                <a:pPr algn="just"/>
                <a:endParaRPr lang="en-US" sz="2600" dirty="0" smtClean="0"/>
              </a:p>
              <a:p>
                <a:pPr algn="just"/>
                <a:endParaRPr lang="en-US" sz="2600" dirty="0"/>
              </a:p>
              <a:p>
                <a:pPr algn="just"/>
                <a:endParaRPr lang="en-US" sz="2600" dirty="0" smtClean="0"/>
              </a:p>
              <a:p>
                <a:pPr algn="just"/>
                <a:r>
                  <a:rPr lang="en-US" sz="2600" dirty="0" smtClean="0"/>
                  <a:t>Then the compensator gain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8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28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2600" dirty="0" smtClean="0"/>
                  <a:t>is determined as</a:t>
                </a:r>
                <a:endParaRPr lang="en-US" sz="2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990600"/>
                <a:ext cx="8839200" cy="3992563"/>
              </a:xfrm>
              <a:blipFill rotWithShape="1">
                <a:blip r:embed="rId2"/>
                <a:stretch>
                  <a:fillRect l="-1034" t="-1223" r="-21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7467600" y="302820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Solution-1</a:t>
            </a:r>
            <a:endParaRPr lang="en-US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752600" y="1981200"/>
                <a:ext cx="6248400" cy="10059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𝐾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(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.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05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(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.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005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)(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  <a:ea typeface="Cambria Math"/>
                                    </a:rPr>
                                    <m:t>)(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d>
                        </m:e>
                        <m:sub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=−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0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31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0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55</m:t>
                          </m:r>
                        </m:sub>
                      </m:sSub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1981200"/>
                <a:ext cx="6248400" cy="100598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048000" y="3352800"/>
                <a:ext cx="2438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/>
                          <a:ea typeface="Cambria Math"/>
                        </a:rPr>
                        <m:t>𝐾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0235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3352800"/>
                <a:ext cx="2438400" cy="461665"/>
              </a:xfrm>
              <a:prstGeom prst="rect">
                <a:avLst/>
              </a:prstGeom>
              <a:blipFill rotWithShape="1">
                <a:blip r:embed="rId4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417768" y="4558352"/>
                <a:ext cx="2042226" cy="5347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>
                          <a:latin typeface="Cambria Math"/>
                        </a:rPr>
                        <m:t>𝐾</m:t>
                      </m:r>
                      <m:r>
                        <a:rPr lang="en-US" sz="2800" i="1" dirty="0">
                          <a:latin typeface="Cambria Math"/>
                        </a:rPr>
                        <m:t>=</m:t>
                      </m:r>
                      <m:r>
                        <a:rPr lang="en-US" sz="2800" i="1" dirty="0">
                          <a:latin typeface="Cambria Math"/>
                        </a:rPr>
                        <m:t>1</m:t>
                      </m:r>
                      <m:r>
                        <a:rPr lang="en-US" sz="2800" i="1" dirty="0">
                          <a:latin typeface="Cambria Math"/>
                        </a:rPr>
                        <m:t>.</m:t>
                      </m:r>
                      <m:r>
                        <a:rPr lang="en-US" sz="2800" i="1" dirty="0">
                          <a:latin typeface="Cambria Math"/>
                        </a:rPr>
                        <m:t>06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7768" y="4558352"/>
                <a:ext cx="2042226" cy="534762"/>
              </a:xfrm>
              <a:prstGeom prst="rect">
                <a:avLst/>
              </a:prstGeom>
              <a:blipFill rotWithShape="1">
                <a:blip r:embed="rId5"/>
                <a:stretch>
                  <a:fillRect t="-8046" r="-716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971800" y="5334000"/>
                <a:ext cx="3316101" cy="8989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𝑐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𝐾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1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.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06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0</m:t>
                      </m:r>
                      <m:r>
                        <a:rPr lang="en-US" sz="2800" b="0" i="1" smtClean="0"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latin typeface="Cambria Math"/>
                        </a:rPr>
                        <m:t>9656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5334000"/>
                <a:ext cx="3316101" cy="898964"/>
              </a:xfrm>
              <a:prstGeom prst="rect">
                <a:avLst/>
              </a:prstGeom>
              <a:blipFill rotWithShape="1">
                <a:blip r:embed="rId6"/>
                <a:stretch>
                  <a:fillRect r="-4420" b="-27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314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Example-1 (Step-6)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39925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Then the compensator transfer function is given as</a:t>
            </a:r>
            <a:endParaRPr lang="en-US" sz="2600" dirty="0"/>
          </a:p>
        </p:txBody>
      </p:sp>
      <p:sp>
        <p:nvSpPr>
          <p:cNvPr id="4" name="TextBox 3"/>
          <p:cNvSpPr txBox="1"/>
          <p:nvPr/>
        </p:nvSpPr>
        <p:spPr>
          <a:xfrm>
            <a:off x="7467600" y="302820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Solution-1</a:t>
            </a:r>
            <a:endParaRPr lang="en-US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514600" y="1752600"/>
                <a:ext cx="4191000" cy="908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𝑐</m:t>
                          </m:r>
                        </m:sub>
                      </m:sSub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</m:e>
                      </m:d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0</m:t>
                      </m:r>
                      <m:r>
                        <a:rPr lang="en-US" sz="2800" b="0" i="1" smtClean="0"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latin typeface="Cambria Math"/>
                        </a:rPr>
                        <m:t>9656</m:t>
                      </m:r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0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05</m:t>
                          </m:r>
                        </m:num>
                        <m:den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0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005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1752600"/>
                <a:ext cx="4191000" cy="908967"/>
              </a:xfrm>
              <a:prstGeom prst="rect">
                <a:avLst/>
              </a:prstGeom>
              <a:blipFill rotWithShape="1">
                <a:blip r:embed="rId2"/>
                <a:stretch>
                  <a:fillRect r="-3057" b="-13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148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7772400" cy="6858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Example-1 (Final Design Check)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39925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The compensated system has following open loop transfer function.</a:t>
            </a:r>
          </a:p>
          <a:p>
            <a:pPr algn="just"/>
            <a:endParaRPr lang="en-US" sz="2600" dirty="0"/>
          </a:p>
          <a:p>
            <a:pPr algn="just"/>
            <a:endParaRPr lang="en-US" sz="2600" dirty="0" smtClean="0"/>
          </a:p>
          <a:p>
            <a:pPr algn="just"/>
            <a:r>
              <a:rPr lang="en-US" sz="2600" dirty="0" smtClean="0"/>
              <a:t>Static velocity error constant is calculated as</a:t>
            </a:r>
            <a:endParaRPr lang="en-US" sz="2600" dirty="0"/>
          </a:p>
        </p:txBody>
      </p:sp>
      <p:sp>
        <p:nvSpPr>
          <p:cNvPr id="4" name="TextBox 3"/>
          <p:cNvSpPr txBox="1"/>
          <p:nvPr/>
        </p:nvSpPr>
        <p:spPr>
          <a:xfrm>
            <a:off x="7467600" y="302820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Solution-1</a:t>
            </a:r>
            <a:endParaRPr lang="en-US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828800" y="1828800"/>
                <a:ext cx="5486400" cy="827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0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0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0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000" b="0" i="1" smtClean="0">
                        <a:latin typeface="Cambria Math"/>
                      </a:rPr>
                      <m:t>𝐺</m:t>
                    </m:r>
                    <m:r>
                      <a:rPr lang="en-US" sz="3000" b="0" i="1" smtClean="0">
                        <a:latin typeface="Cambria Math"/>
                      </a:rPr>
                      <m:t>(</m:t>
                    </m:r>
                    <m:r>
                      <a:rPr lang="en-US" sz="3000" b="0" i="1" smtClean="0">
                        <a:latin typeface="Cambria Math"/>
                      </a:rPr>
                      <m:t>𝑠</m:t>
                    </m:r>
                    <m:r>
                      <a:rPr lang="en-US" sz="30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30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0235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05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)</m:t>
                        </m:r>
                      </m:num>
                      <m:den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005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)(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)(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)</m:t>
                        </m:r>
                      </m:den>
                    </m:f>
                  </m:oMath>
                </a14:m>
                <a:endParaRPr lang="en-US" sz="30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1828800"/>
                <a:ext cx="5486400" cy="827791"/>
              </a:xfrm>
              <a:prstGeom prst="rect">
                <a:avLst/>
              </a:prstGeom>
              <a:blipFill rotWithShape="1">
                <a:blip r:embed="rId2"/>
                <a:stretch>
                  <a:fillRect b="-36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743200" y="3396239"/>
                <a:ext cx="3404394" cy="6751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</m:e>
                          </m:d>
                          <m:r>
                            <a:rPr lang="en-US" sz="2800" b="0" i="1" smtClean="0">
                              <a:latin typeface="Cambria Math"/>
                            </a:rPr>
                            <m:t>𝐺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3396239"/>
                <a:ext cx="3404394" cy="675121"/>
              </a:xfrm>
              <a:prstGeom prst="rect">
                <a:avLst/>
              </a:prstGeom>
              <a:blipFill rotWithShape="1">
                <a:blip r:embed="rId3"/>
                <a:stretch>
                  <a:fillRect t="-4505" r="-4301" b="-63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910687" y="4102942"/>
                <a:ext cx="5812680" cy="9255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600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600" b="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6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sz="2600" b="0" i="1" smtClean="0"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600" b="0" i="1" smtClean="0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r>
                            <a:rPr lang="en-US" sz="26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600" b="0" i="1" smtClean="0">
                              <a:latin typeface="Cambria Math"/>
                            </a:rPr>
                            <m:t>[</m:t>
                          </m:r>
                          <m:f>
                            <m:fPr>
                              <m:ctrlPr>
                                <a:rPr lang="en-US" sz="26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.</m:t>
                              </m:r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0235</m:t>
                              </m:r>
                              <m:d>
                                <m:d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.</m:t>
                                  </m:r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05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𝑠</m:t>
                              </m:r>
                              <m:d>
                                <m:d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.</m:t>
                                  </m:r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005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e>
                              </m:d>
                            </m:den>
                          </m:f>
                          <m:r>
                            <a:rPr lang="en-US" sz="2600" b="0" i="1" smtClean="0">
                              <a:latin typeface="Cambria Math"/>
                              <a:ea typeface="Cambria Math"/>
                            </a:rPr>
                            <m:t>]</m:t>
                          </m:r>
                        </m:e>
                      </m:func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0687" y="4102942"/>
                <a:ext cx="5812680" cy="925510"/>
              </a:xfrm>
              <a:prstGeom prst="rect">
                <a:avLst/>
              </a:prstGeom>
              <a:blipFill rotWithShape="1">
                <a:blip r:embed="rId4"/>
                <a:stretch>
                  <a:fillRect r="-20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914144" y="5334000"/>
                <a:ext cx="4755533" cy="9255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6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0235</m:t>
                          </m:r>
                          <m:d>
                            <m:dPr>
                              <m:ctrlPr>
                                <a:rPr lang="en-US" sz="26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.</m:t>
                              </m:r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05</m:t>
                              </m:r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en-US" sz="26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.</m:t>
                              </m:r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005</m:t>
                              </m:r>
                            </m:e>
                          </m:d>
                          <m:d>
                            <m:dPr>
                              <m:ctrlPr>
                                <a:rPr lang="en-US" sz="26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e>
                          </m:d>
                          <m:d>
                            <m:dPr>
                              <m:ctrlPr>
                                <a:rPr lang="en-US" sz="26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</m:d>
                        </m:den>
                      </m:f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5</m:t>
                      </m:r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12</m:t>
                      </m:r>
                      <m:sSup>
                        <m:sSupPr>
                          <m:ctrlPr>
                            <a:rPr lang="en-US" sz="26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6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</m:e>
                        <m:sup>
                          <m:r>
                            <a:rPr lang="en-US" sz="2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26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p>
                      </m:sSup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4144" y="5334000"/>
                <a:ext cx="4755533" cy="925510"/>
              </a:xfrm>
              <a:prstGeom prst="rect">
                <a:avLst/>
              </a:prstGeom>
              <a:blipFill rotWithShape="1">
                <a:blip r:embed="rId5"/>
                <a:stretch>
                  <a:fillRect r="-12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997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Example-1 (Step-4)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839200" cy="39925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Place </a:t>
            </a:r>
            <a:r>
              <a:rPr lang="en-US" sz="2600" dirty="0"/>
              <a:t>the zero and pole of the lag </a:t>
            </a:r>
            <a:r>
              <a:rPr lang="en-US" sz="2600" dirty="0" smtClean="0"/>
              <a:t>compensator at </a:t>
            </a:r>
            <a:r>
              <a:rPr lang="en-US" sz="2600" dirty="0">
                <a:solidFill>
                  <a:srgbClr val="FF0000"/>
                </a:solidFill>
              </a:rPr>
              <a:t>s=–</a:t>
            </a:r>
            <a:r>
              <a:rPr lang="en-US" sz="2600" dirty="0" smtClean="0">
                <a:solidFill>
                  <a:srgbClr val="FF0000"/>
                </a:solidFill>
              </a:rPr>
              <a:t>0.01</a:t>
            </a:r>
            <a:r>
              <a:rPr lang="en-US" sz="2600" dirty="0" smtClean="0"/>
              <a:t> </a:t>
            </a:r>
            <a:r>
              <a:rPr lang="en-US" sz="2600" dirty="0"/>
              <a:t>and </a:t>
            </a:r>
            <a:r>
              <a:rPr lang="en-US" sz="2600" dirty="0">
                <a:solidFill>
                  <a:srgbClr val="FF0000"/>
                </a:solidFill>
              </a:rPr>
              <a:t>s=–</a:t>
            </a:r>
            <a:r>
              <a:rPr lang="en-US" sz="2600" dirty="0" smtClean="0">
                <a:solidFill>
                  <a:srgbClr val="FF0000"/>
                </a:solidFill>
              </a:rPr>
              <a:t>0.001</a:t>
            </a:r>
            <a:r>
              <a:rPr lang="en-US" sz="2600" dirty="0" smtClean="0"/>
              <a:t>, </a:t>
            </a:r>
            <a:r>
              <a:rPr lang="en-US" sz="2600" dirty="0"/>
              <a:t>respectively</a:t>
            </a:r>
            <a:r>
              <a:rPr lang="en-US" sz="2600" dirty="0" smtClean="0"/>
              <a:t>. </a:t>
            </a:r>
          </a:p>
          <a:p>
            <a:pPr algn="just"/>
            <a:endParaRPr lang="en-US" sz="1200" dirty="0" smtClean="0"/>
          </a:p>
          <a:p>
            <a:pPr algn="just"/>
            <a:r>
              <a:rPr lang="en-US" sz="2600" dirty="0" smtClean="0"/>
              <a:t>The </a:t>
            </a:r>
            <a:r>
              <a:rPr lang="en-US" sz="2600" dirty="0"/>
              <a:t>transfer function of the lag </a:t>
            </a:r>
            <a:r>
              <a:rPr lang="en-US" sz="2600" dirty="0" smtClean="0"/>
              <a:t>compensator becomes</a:t>
            </a:r>
          </a:p>
          <a:p>
            <a:pPr algn="just"/>
            <a:endParaRPr lang="en-US" dirty="0"/>
          </a:p>
          <a:p>
            <a:pPr algn="just"/>
            <a:endParaRPr lang="en-US" sz="2600" dirty="0" smtClean="0"/>
          </a:p>
          <a:p>
            <a:pPr algn="just"/>
            <a:r>
              <a:rPr lang="en-US" sz="2600" dirty="0" smtClean="0"/>
              <a:t>Open loop transfer function is given as</a:t>
            </a:r>
            <a:endParaRPr lang="en-US" sz="2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604448" y="2639704"/>
                <a:ext cx="3810000" cy="8429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4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4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400" b="0" i="1" smtClean="0">
                            <a:latin typeface="Cambria Math"/>
                          </a:rPr>
                          <m:t>𝑠</m:t>
                        </m:r>
                      </m:e>
                    </m:d>
                  </m:oMath>
                </a14:m>
                <a:r>
                  <a:rPr lang="en-US" sz="3400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4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400" i="1"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3400" i="1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34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0</m:t>
                        </m:r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01</m:t>
                        </m:r>
                      </m:num>
                      <m:den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0</m:t>
                        </m:r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400" i="1">
                            <a:latin typeface="Cambria Math"/>
                            <a:ea typeface="Cambria Math"/>
                          </a:rPr>
                          <m:t>001</m:t>
                        </m:r>
                      </m:den>
                    </m:f>
                  </m:oMath>
                </a14:m>
                <a:endParaRPr lang="en-US" sz="3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4448" y="2639704"/>
                <a:ext cx="3810000" cy="842923"/>
              </a:xfrm>
              <a:prstGeom prst="rect">
                <a:avLst/>
              </a:prstGeom>
              <a:blipFill rotWithShape="0">
                <a:blip r:embed="rId2"/>
                <a:stretch>
                  <a:fillRect b="-123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7467600" y="302820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Solution-2</a:t>
            </a:r>
            <a:endParaRPr lang="en-US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943968" y="4269472"/>
                <a:ext cx="7467600" cy="813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0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0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0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000" b="0" i="1" smtClean="0">
                        <a:latin typeface="Cambria Math"/>
                      </a:rPr>
                      <m:t>𝐺</m:t>
                    </m:r>
                    <m:r>
                      <a:rPr lang="en-US" sz="3000" b="0" i="1" smtClean="0">
                        <a:latin typeface="Cambria Math"/>
                      </a:rPr>
                      <m:t>(</m:t>
                    </m:r>
                    <m:r>
                      <a:rPr lang="en-US" sz="3000" b="0" i="1" smtClean="0">
                        <a:latin typeface="Cambria Math"/>
                      </a:rPr>
                      <m:t>𝑠</m:t>
                    </m:r>
                    <m:r>
                      <a:rPr lang="en-US" sz="30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3000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0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000" i="1"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3000" i="1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3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01</m:t>
                        </m:r>
                      </m:num>
                      <m:den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001</m:t>
                        </m:r>
                      </m:den>
                    </m:f>
                    <m:f>
                      <m:fPr>
                        <m:ctrlPr>
                          <a:rPr lang="en-US" sz="30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06</m:t>
                        </m:r>
                      </m:num>
                      <m:den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)(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)</m:t>
                        </m:r>
                      </m:den>
                    </m:f>
                  </m:oMath>
                </a14:m>
                <a:endParaRPr lang="en-US" sz="30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3968" y="4269472"/>
                <a:ext cx="7467600" cy="813813"/>
              </a:xfrm>
              <a:prstGeom prst="rect">
                <a:avLst/>
              </a:prstGeom>
              <a:blipFill rotWithShape="0">
                <a:blip r:embed="rId3"/>
                <a:stretch>
                  <a:fillRect b="-29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04800" y="5129787"/>
                <a:ext cx="8382000" cy="827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0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0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0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000" b="0" i="1" smtClean="0">
                        <a:latin typeface="Cambria Math"/>
                      </a:rPr>
                      <m:t>𝐺</m:t>
                    </m:r>
                    <m:r>
                      <a:rPr lang="en-US" sz="3000" b="0" i="1" smtClean="0">
                        <a:latin typeface="Cambria Math"/>
                      </a:rPr>
                      <m:t>(</m:t>
                    </m:r>
                    <m:r>
                      <a:rPr lang="en-US" sz="3000" b="0" i="1" smtClean="0">
                        <a:latin typeface="Cambria Math"/>
                      </a:rPr>
                      <m:t>𝑠</m:t>
                    </m:r>
                    <m:r>
                      <a:rPr lang="en-US" sz="30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3000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0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𝐾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01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)</m:t>
                        </m:r>
                      </m:num>
                      <m:den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(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001</m:t>
                        </m:r>
                        <m:r>
                          <a:rPr lang="en-US" sz="3000" i="1">
                            <a:latin typeface="Cambria Math"/>
                            <a:ea typeface="Cambria Math"/>
                          </a:rPr>
                          <m:t>)(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)(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en-US" sz="3000" b="0" i="1" smtClean="0">
                            <a:latin typeface="Cambria Math"/>
                            <a:ea typeface="Cambria Math"/>
                          </a:rPr>
                          <m:t>)</m:t>
                        </m:r>
                      </m:den>
                    </m:f>
                  </m:oMath>
                </a14:m>
                <a:endParaRPr lang="en-US" sz="30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5129787"/>
                <a:ext cx="8382000" cy="827791"/>
              </a:xfrm>
              <a:prstGeom prst="rect">
                <a:avLst/>
              </a:prstGeom>
              <a:blipFill rotWithShape="0">
                <a:blip r:embed="rId4"/>
                <a:stretch>
                  <a:fillRect b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505200" y="6172200"/>
                <a:ext cx="3119315" cy="5347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>
                          <a:latin typeface="Cambria Math"/>
                        </a:rPr>
                        <m:t>𝑤</m:t>
                      </m:r>
                      <m:r>
                        <a:rPr lang="en-US" sz="2800" i="1" dirty="0">
                          <a:latin typeface="Cambria Math"/>
                        </a:rPr>
                        <m:t>h</m:t>
                      </m:r>
                      <m:r>
                        <a:rPr lang="en-US" sz="2800" i="1" dirty="0">
                          <a:latin typeface="Cambria Math"/>
                        </a:rPr>
                        <m:t>𝑒𝑟𝑒</m:t>
                      </m:r>
                      <m:r>
                        <a:rPr lang="en-US" sz="2800" i="1" dirty="0">
                          <a:latin typeface="Cambria Math"/>
                        </a:rPr>
                        <m:t> </m:t>
                      </m:r>
                      <m:r>
                        <a:rPr lang="en-US" sz="2800" i="1" dirty="0">
                          <a:latin typeface="Cambria Math"/>
                        </a:rPr>
                        <m:t>𝐾</m:t>
                      </m:r>
                      <m:r>
                        <a:rPr lang="en-US" sz="2800" i="1" dirty="0">
                          <a:latin typeface="Cambria Math"/>
                        </a:rPr>
                        <m:t>=</m:t>
                      </m:r>
                      <m:r>
                        <a:rPr lang="en-US" sz="2800" i="1" dirty="0">
                          <a:latin typeface="Cambria Math"/>
                        </a:rPr>
                        <m:t>1</m:t>
                      </m:r>
                      <m:r>
                        <a:rPr lang="en-US" sz="2800" i="1" dirty="0">
                          <a:latin typeface="Cambria Math"/>
                        </a:rPr>
                        <m:t>.</m:t>
                      </m:r>
                      <m:r>
                        <a:rPr lang="en-US" sz="2800" i="1" dirty="0">
                          <a:latin typeface="Cambria Math"/>
                        </a:rPr>
                        <m:t>06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5200" y="6172200"/>
                <a:ext cx="3119315" cy="53476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270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Example-1 (Step-5)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1"/>
            <a:ext cx="8839200" cy="685800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Root locus of uncompensated and compensated systems.</a:t>
            </a:r>
            <a:endParaRPr lang="en-US" sz="2600" dirty="0"/>
          </a:p>
        </p:txBody>
      </p:sp>
      <p:sp>
        <p:nvSpPr>
          <p:cNvPr id="4" name="TextBox 3"/>
          <p:cNvSpPr txBox="1"/>
          <p:nvPr/>
        </p:nvSpPr>
        <p:spPr>
          <a:xfrm>
            <a:off x="7467600" y="302820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Solution-2</a:t>
            </a:r>
            <a:endParaRPr lang="en-US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41467" y="3200400"/>
                <a:ext cx="2863733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latin typeface="Cambria Math"/>
                        </a:rPr>
                        <m:t>𝑠</m:t>
                      </m:r>
                      <m:r>
                        <a:rPr lang="en-US" sz="2600" b="0" i="1" smtClean="0">
                          <a:latin typeface="Cambria Math"/>
                        </a:rPr>
                        <m:t>=−</m:t>
                      </m:r>
                      <m:r>
                        <a:rPr lang="en-US" sz="2600" b="0" i="1" smtClean="0">
                          <a:latin typeface="Cambria Math"/>
                        </a:rPr>
                        <m:t>0</m:t>
                      </m:r>
                      <m:r>
                        <a:rPr lang="en-US" sz="2600" b="0" i="1" smtClean="0">
                          <a:latin typeface="Cambria Math"/>
                        </a:rPr>
                        <m:t>.</m:t>
                      </m:r>
                      <m:r>
                        <a:rPr lang="en-US" sz="2600" b="0" i="1" smtClean="0">
                          <a:latin typeface="Cambria Math"/>
                        </a:rPr>
                        <m:t>33</m:t>
                      </m:r>
                      <m:r>
                        <a:rPr lang="en-US" sz="2600" b="0" i="1" smtClean="0">
                          <a:latin typeface="Cambria Math"/>
                        </a:rPr>
                        <m:t>±</m:t>
                      </m:r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𝑗</m:t>
                      </m:r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55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467" y="3200400"/>
                <a:ext cx="2863733" cy="492443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Content Placeholder 2"/>
          <p:cNvSpPr txBox="1">
            <a:spLocks/>
          </p:cNvSpPr>
          <p:nvPr/>
        </p:nvSpPr>
        <p:spPr>
          <a:xfrm>
            <a:off x="110319" y="2362200"/>
            <a:ext cx="3532729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600" dirty="0" smtClean="0"/>
              <a:t>New Closed Loop poles are </a:t>
            </a:r>
            <a:endParaRPr lang="en-US" sz="2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1130" t="7244" r="6836" b="5320"/>
          <a:stretch/>
        </p:blipFill>
        <p:spPr>
          <a:xfrm>
            <a:off x="3886200" y="1905002"/>
            <a:ext cx="4953000" cy="4437064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689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HomeWork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95676" y="1447800"/>
                <a:ext cx="8229600" cy="4525963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800" dirty="0" smtClean="0"/>
                  <a:t>Design a lag compensator for following unity feedback system such that the static velocity error constant is </a:t>
                </a:r>
                <a:r>
                  <a:rPr lang="en-US" sz="2800" dirty="0" smtClean="0">
                    <a:solidFill>
                      <a:srgbClr val="FF0000"/>
                    </a:solidFill>
                  </a:rPr>
                  <a:t>50 sec</a:t>
                </a:r>
                <a:r>
                  <a:rPr lang="en-US" sz="2800" baseline="30000" dirty="0" smtClean="0">
                    <a:solidFill>
                      <a:srgbClr val="FF0000"/>
                    </a:solidFill>
                  </a:rPr>
                  <a:t>-1</a:t>
                </a:r>
                <a:r>
                  <a:rPr lang="en-US" sz="2800" dirty="0" smtClean="0"/>
                  <a:t> without appreciably changing the closed loop poles, which are at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/>
                      </a:rPr>
                      <m:t> 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/>
                      </a:rPr>
                      <m:t>𝑠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/>
                      </a:rPr>
                      <m:t>=−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/>
                      </a:rPr>
                      <m:t>2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/>
                      </a:rPr>
                      <m:t>±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𝑗</m:t>
                    </m:r>
                    <m:rad>
                      <m:radPr>
                        <m:degHide m:val="on"/>
                        <m:ctrlPr>
                          <a:rPr lang="en-US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sz="2800" dirty="0" smtClean="0"/>
                  <a:t>. </a:t>
                </a: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676" y="1447800"/>
                <a:ext cx="8229600" cy="4525963"/>
              </a:xfrm>
              <a:blipFill rotWithShape="1">
                <a:blip r:embed="rId3"/>
                <a:stretch>
                  <a:fillRect l="-1333" t="-1213" r="-2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886200"/>
            <a:ext cx="6734952" cy="185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866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036638"/>
          </a:xfrm>
        </p:spPr>
        <p:txBody>
          <a:bodyPr/>
          <a:lstStyle/>
          <a:p>
            <a:r>
              <a:rPr lang="en-US" dirty="0" smtClean="0"/>
              <a:t>Lag </a:t>
            </a:r>
            <a:r>
              <a:rPr lang="en-US" dirty="0"/>
              <a:t>Compensation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200" y="1143000"/>
            <a:ext cx="8915400" cy="5334000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Consider the </a:t>
            </a:r>
            <a:r>
              <a:rPr lang="en-US" sz="2400" dirty="0"/>
              <a:t>problem of finding a suitable compensation network for the case where the </a:t>
            </a:r>
            <a:r>
              <a:rPr lang="en-US" sz="2400" dirty="0" smtClean="0"/>
              <a:t>system exhibits </a:t>
            </a:r>
            <a:r>
              <a:rPr lang="en-US" sz="2400" dirty="0"/>
              <a:t>satisfactory transient-response characteristics but unsatisfactory </a:t>
            </a:r>
            <a:r>
              <a:rPr lang="en-US" sz="2400" dirty="0" smtClean="0"/>
              <a:t>steady-state characteristics.</a:t>
            </a:r>
          </a:p>
          <a:p>
            <a:pPr algn="just"/>
            <a:endParaRPr lang="en-US" sz="2400" dirty="0" smtClean="0"/>
          </a:p>
          <a:p>
            <a:pPr algn="just"/>
            <a:r>
              <a:rPr lang="en-US" sz="2400" dirty="0"/>
              <a:t>Compensation in this case essentially consists of increasing the </a:t>
            </a:r>
            <a:r>
              <a:rPr lang="en-US" sz="2400" dirty="0" smtClean="0"/>
              <a:t>open loop gain </a:t>
            </a:r>
            <a:r>
              <a:rPr lang="en-US" sz="2400" dirty="0"/>
              <a:t>without appreciably changing the transient-response </a:t>
            </a:r>
            <a:r>
              <a:rPr lang="en-US" sz="2400" dirty="0" smtClean="0"/>
              <a:t>characteristics.</a:t>
            </a:r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This means that </a:t>
            </a:r>
            <a:r>
              <a:rPr lang="en-US" sz="2400" dirty="0"/>
              <a:t>the root locus in the neighborhood of the dominant closed-loop poles should </a:t>
            </a:r>
            <a:r>
              <a:rPr lang="en-US" sz="2400" dirty="0" smtClean="0"/>
              <a:t>not be </a:t>
            </a:r>
            <a:r>
              <a:rPr lang="en-US" sz="2400" dirty="0"/>
              <a:t>changed appreciably, but the open-loop gain should be increased as much as needed</a:t>
            </a:r>
            <a:r>
              <a:rPr lang="en-US" sz="2400" dirty="0" smtClean="0"/>
              <a:t>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861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036638"/>
          </a:xfrm>
        </p:spPr>
        <p:txBody>
          <a:bodyPr/>
          <a:lstStyle/>
          <a:p>
            <a:r>
              <a:rPr lang="en-US" dirty="0" smtClean="0"/>
              <a:t>Lag </a:t>
            </a:r>
            <a:r>
              <a:rPr lang="en-US" dirty="0"/>
              <a:t>Compensation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200" y="1143000"/>
            <a:ext cx="8915400" cy="5334000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To avoid an appreciable change in the root loci, the angle contribution of the </a:t>
            </a:r>
            <a:r>
              <a:rPr lang="en-US" sz="2400" dirty="0" smtClean="0"/>
              <a:t>lag network </a:t>
            </a:r>
            <a:r>
              <a:rPr lang="en-US" sz="2400" dirty="0"/>
              <a:t>should be limited to a small amount, say less than 5</a:t>
            </a:r>
            <a:r>
              <a:rPr lang="en-US" sz="2400" dirty="0" smtClean="0"/>
              <a:t>°.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To assure this, we </a:t>
            </a:r>
            <a:r>
              <a:rPr lang="en-US" sz="2400" dirty="0" smtClean="0"/>
              <a:t>place the </a:t>
            </a:r>
            <a:r>
              <a:rPr lang="en-US" sz="2400" dirty="0"/>
              <a:t>pole and zero of the lag network relatively close together and near the origin of </a:t>
            </a:r>
            <a:r>
              <a:rPr lang="en-US" sz="2400" dirty="0" smtClean="0"/>
              <a:t>the s </a:t>
            </a:r>
            <a:r>
              <a:rPr lang="en-US" sz="2400" dirty="0"/>
              <a:t>plane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Then </a:t>
            </a:r>
            <a:r>
              <a:rPr lang="en-US" sz="2400" dirty="0"/>
              <a:t>the closed-loop poles of the compensated system will be shifted only </a:t>
            </a:r>
            <a:r>
              <a:rPr lang="en-US" sz="2400" dirty="0" smtClean="0"/>
              <a:t>slightly from </a:t>
            </a:r>
            <a:r>
              <a:rPr lang="en-US" sz="2400" dirty="0"/>
              <a:t>their original locations. Hence, the transient-response characteristics will </a:t>
            </a:r>
            <a:r>
              <a:rPr lang="en-US" sz="2400" dirty="0" smtClean="0"/>
              <a:t>be changed </a:t>
            </a:r>
            <a:r>
              <a:rPr lang="en-US" sz="2400" dirty="0"/>
              <a:t>only slightly.</a:t>
            </a:r>
            <a:endParaRPr lang="en-US" sz="24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955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1176"/>
            <a:ext cx="8229600" cy="884238"/>
          </a:xfrm>
        </p:spPr>
        <p:txBody>
          <a:bodyPr/>
          <a:lstStyle/>
          <a:p>
            <a:r>
              <a:rPr lang="en-US" dirty="0" smtClean="0"/>
              <a:t>Lag </a:t>
            </a:r>
            <a:r>
              <a:rPr lang="en-US" dirty="0"/>
              <a:t>Compensation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76200" y="914400"/>
                <a:ext cx="8915400" cy="5562600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400" dirty="0" smtClean="0"/>
                  <a:t>Consider a lag compensator </a:t>
                </a:r>
                <a:r>
                  <a:rPr lang="en-US" sz="2400" dirty="0" err="1" smtClean="0">
                    <a:solidFill>
                      <a:srgbClr val="FF0000"/>
                    </a:solidFill>
                  </a:rPr>
                  <a:t>G</a:t>
                </a:r>
                <a:r>
                  <a:rPr lang="en-US" sz="2400" baseline="-25000" dirty="0" err="1" smtClean="0">
                    <a:solidFill>
                      <a:srgbClr val="FF0000"/>
                    </a:solidFill>
                  </a:rPr>
                  <a:t>c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(s)</a:t>
                </a:r>
                <a:r>
                  <a:rPr lang="en-US" sz="2400" dirty="0" smtClean="0"/>
                  <a:t>, where</a:t>
                </a:r>
              </a:p>
              <a:p>
                <a:pPr algn="just"/>
                <a:endParaRPr lang="en-US" sz="2400" dirty="0"/>
              </a:p>
              <a:p>
                <a:pPr algn="just"/>
                <a:endParaRPr lang="en-US" sz="2800" dirty="0" smtClean="0"/>
              </a:p>
              <a:p>
                <a:pPr algn="just"/>
                <a:endParaRPr lang="en-US" sz="2800" dirty="0" smtClean="0"/>
              </a:p>
              <a:p>
                <a:pPr algn="just"/>
                <a:r>
                  <a:rPr lang="en-US" sz="2400" dirty="0"/>
                  <a:t>If we place the zero and pole of the lag compensator very close to each other, then </a:t>
                </a:r>
                <a:r>
                  <a:rPr lang="en-US" sz="2400" dirty="0" smtClean="0"/>
                  <a:t>at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s=s</a:t>
                </a:r>
                <a:r>
                  <a:rPr lang="en-US" sz="2400" baseline="-25000" dirty="0" smtClean="0">
                    <a:solidFill>
                      <a:srgbClr val="FF0000"/>
                    </a:solidFill>
                  </a:rPr>
                  <a:t>1</a:t>
                </a:r>
                <a:r>
                  <a:rPr lang="en-US" sz="2400" dirty="0" smtClean="0"/>
                  <a:t> (where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s</a:t>
                </a:r>
                <a:r>
                  <a:rPr lang="en-US" sz="2400" baseline="-25000" dirty="0" smtClean="0">
                    <a:solidFill>
                      <a:srgbClr val="FF0000"/>
                    </a:solidFill>
                  </a:rPr>
                  <a:t>1 </a:t>
                </a:r>
                <a:r>
                  <a:rPr lang="en-US" sz="2400" dirty="0" smtClean="0"/>
                  <a:t>is one of the dominant closed loop poles) then the magnitudes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2400" i="1">
                            <a:latin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i="1">
                                <a:latin typeface="Cambria Math"/>
                              </a:rPr>
                              <m:t>𝑇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400" dirty="0" smtClean="0"/>
                  <a:t> and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2400" i="1">
                            <a:latin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i="1" smtClean="0">
                                <a:latin typeface="Cambria Math"/>
                                <a:ea typeface="Cambria Math"/>
                              </a:rPr>
                              <m:t>𝛽</m:t>
                            </m:r>
                            <m:r>
                              <a:rPr lang="en-US" sz="2400" i="1">
                                <a:latin typeface="Cambria Math"/>
                              </a:rPr>
                              <m:t>𝑇</m:t>
                            </m:r>
                          </m:den>
                        </m:f>
                      </m:e>
                    </m:d>
                  </m:oMath>
                </a14:m>
                <a:r>
                  <a:rPr lang="en-US" sz="2400" dirty="0"/>
                  <a:t> </a:t>
                </a:r>
                <a:r>
                  <a:rPr lang="en-US" sz="2400" dirty="0" smtClean="0"/>
                  <a:t>are almost equal, or </a:t>
                </a:r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914400"/>
                <a:ext cx="8915400" cy="5562600"/>
              </a:xfrm>
              <a:blipFill rotWithShape="1">
                <a:blip r:embed="rId3"/>
                <a:stretch>
                  <a:fillRect l="-958" t="-876" r="-18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752600" y="1579010"/>
                <a:ext cx="4953000" cy="10879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i="1"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num>
                      <m:den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i="1" smtClean="0">
                                <a:latin typeface="Cambria Math"/>
                                <a:ea typeface="Cambria Math"/>
                              </a:rPr>
                              <m:t>𝛽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sz="2800" dirty="0" smtClean="0"/>
                  <a:t> ,        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800" i="1">
                        <a:latin typeface="Cambria Math"/>
                        <a:ea typeface="Cambria Math"/>
                      </a:rPr>
                      <m:t>β</m:t>
                    </m:r>
                    <m:r>
                      <a:rPr lang="en-US" sz="2800" i="1">
                        <a:latin typeface="Cambria Math"/>
                        <a:ea typeface="Cambria Math"/>
                      </a:rPr>
                      <m:t>&gt;</m:t>
                    </m:r>
                    <m:r>
                      <a:rPr lang="en-US" sz="2800" i="1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en-US" sz="2800" dirty="0" smtClean="0"/>
                  <a:t>)</a:t>
                </a:r>
                <a:endParaRPr lang="en-US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1579010"/>
                <a:ext cx="4953000" cy="108799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514600" y="4680983"/>
                <a:ext cx="4267200" cy="1567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  <m:r>
                            <a:rPr lang="en-US" sz="2600" i="1">
                              <a:latin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sz="26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600" i="1">
                              <a:latin typeface="Cambria Math"/>
                            </a:rPr>
                            <m:t>)</m:t>
                          </m:r>
                        </m:e>
                      </m:d>
                      <m:r>
                        <a:rPr lang="en-US" sz="2600" b="0" i="1" smtClean="0"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600" i="1">
                                      <a:latin typeface="Cambria Math"/>
                                    </a:rPr>
                                    <m:t>𝐾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26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  <m:f>
                            <m:fPr>
                              <m:ctrlPr>
                                <a:rPr lang="en-US" sz="26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𝑠</m:t>
                              </m:r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𝑇</m:t>
                                  </m:r>
                                </m:den>
                              </m:f>
                            </m:num>
                            <m:den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𝑠</m:t>
                              </m:r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𝛽</m:t>
                                  </m:r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𝑇</m:t>
                                  </m:r>
                                </m:den>
                              </m:f>
                            </m:den>
                          </m:f>
                        </m:e>
                      </m:d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≅</m:t>
                      </m:r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4680983"/>
                <a:ext cx="4267200" cy="1567417"/>
              </a:xfrm>
              <a:prstGeom prst="rect">
                <a:avLst/>
              </a:prstGeom>
              <a:blipFill rotWithShape="1">
                <a:blip r:embed="rId5"/>
                <a:stretch>
                  <a:fillRect r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823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1176"/>
            <a:ext cx="8229600" cy="884238"/>
          </a:xfrm>
        </p:spPr>
        <p:txBody>
          <a:bodyPr/>
          <a:lstStyle/>
          <a:p>
            <a:r>
              <a:rPr lang="en-US" dirty="0" smtClean="0"/>
              <a:t>Lag </a:t>
            </a:r>
            <a:r>
              <a:rPr lang="en-US" dirty="0"/>
              <a:t>Compensation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76200" y="914400"/>
                <a:ext cx="8915400" cy="5562600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400" dirty="0"/>
                  <a:t>To make the angle contribution of the lag portion of the compensator small, we </a:t>
                </a:r>
                <a:r>
                  <a:rPr lang="en-US" sz="2400" dirty="0" smtClean="0"/>
                  <a:t>require</a:t>
                </a:r>
              </a:p>
              <a:p>
                <a:pPr algn="just"/>
                <a:endParaRPr lang="en-US" sz="2400" dirty="0"/>
              </a:p>
              <a:p>
                <a:pPr algn="just"/>
                <a:endParaRPr lang="en-US" sz="2400" dirty="0" smtClean="0"/>
              </a:p>
              <a:p>
                <a:pPr algn="just"/>
                <a:endParaRPr lang="en-US" sz="2400" dirty="0" smtClean="0"/>
              </a:p>
              <a:p>
                <a:pPr algn="just"/>
                <a:endParaRPr lang="en-US" sz="2400" dirty="0" smtClean="0"/>
              </a:p>
              <a:p>
                <a:pPr algn="just"/>
                <a:endParaRPr lang="en-US" sz="2400" dirty="0"/>
              </a:p>
              <a:p>
                <a:pPr algn="just"/>
                <a:r>
                  <a:rPr lang="en-US" sz="2400" dirty="0"/>
                  <a:t>This implies that if gain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2400" dirty="0" smtClean="0"/>
                  <a:t> </a:t>
                </a:r>
                <a:r>
                  <a:rPr lang="en-US" sz="2400" dirty="0"/>
                  <a:t>of the lag compensator is set equal to </a:t>
                </a:r>
                <a:r>
                  <a:rPr lang="en-US" sz="2400" dirty="0">
                    <a:solidFill>
                      <a:srgbClr val="FF0000"/>
                    </a:solidFill>
                  </a:rPr>
                  <a:t>1</a:t>
                </a:r>
                <a:r>
                  <a:rPr lang="en-US" sz="2400" dirty="0"/>
                  <a:t>, the alteration in </a:t>
                </a:r>
                <a:r>
                  <a:rPr lang="en-US" sz="2400" dirty="0" smtClean="0"/>
                  <a:t>the transient-response </a:t>
                </a:r>
                <a:r>
                  <a:rPr lang="en-US" sz="2400" dirty="0"/>
                  <a:t>characteristics will be very small, despite the fact that the overall gain </a:t>
                </a:r>
                <a:r>
                  <a:rPr lang="en-US" sz="2400" dirty="0" smtClean="0"/>
                  <a:t>of the </a:t>
                </a:r>
                <a:r>
                  <a:rPr lang="en-US" sz="2400" dirty="0"/>
                  <a:t>open-loop transfer function is increased by a factor of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𝛽</m:t>
                    </m:r>
                  </m:oMath>
                </a14:m>
                <a:r>
                  <a:rPr lang="en-US" sz="2400" dirty="0"/>
                  <a:t>, where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𝛽</m:t>
                    </m:r>
                  </m:oMath>
                </a14:m>
                <a:r>
                  <a:rPr lang="en-US" sz="2400" dirty="0">
                    <a:solidFill>
                      <a:srgbClr val="FF0000"/>
                    </a:solidFill>
                  </a:rPr>
                  <a:t>&gt;1</a:t>
                </a:r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914400"/>
                <a:ext cx="8915400" cy="5562600"/>
              </a:xfrm>
              <a:blipFill rotWithShape="1">
                <a:blip r:embed="rId3"/>
                <a:stretch>
                  <a:fillRect l="-958" t="-876" r="-18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438400" y="1981200"/>
                <a:ext cx="4267200" cy="15869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600" b="0" i="1" smtClean="0">
                              <a:latin typeface="Cambria Math"/>
                            </a:rPr>
                            <m:t>5</m:t>
                          </m:r>
                        </m:e>
                        <m:sup>
                          <m:r>
                            <a:rPr lang="en-US" sz="2600" b="0" i="1" smtClean="0">
                              <a:latin typeface="Cambria Math"/>
                              <a:ea typeface="Cambria Math"/>
                            </a:rPr>
                            <m:t>°</m:t>
                          </m:r>
                        </m:sup>
                      </m:sSup>
                      <m:r>
                        <a:rPr lang="en-US" sz="26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&lt;</m:t>
                      </m:r>
                      <m:r>
                        <a:rPr lang="en-US" sz="2600" b="0" i="1" smtClean="0">
                          <a:latin typeface="Cambria Math"/>
                        </a:rPr>
                        <m:t>𝑎𝑛𝑔𝑙𝑒</m:t>
                      </m:r>
                      <m:d>
                        <m:d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6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𝑠</m:t>
                              </m:r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𝑇</m:t>
                                  </m:r>
                                </m:den>
                              </m:f>
                            </m:num>
                            <m:den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𝑠</m:t>
                              </m:r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𝛽</m:t>
                                  </m:r>
                                  <m:r>
                                    <a:rPr lang="en-US" sz="2600" i="1">
                                      <a:latin typeface="Cambria Math"/>
                                      <a:ea typeface="Cambria Math"/>
                                    </a:rPr>
                                    <m:t>𝑇</m:t>
                                  </m:r>
                                </m:den>
                              </m:f>
                            </m:den>
                          </m:f>
                        </m:e>
                      </m:d>
                      <m:r>
                        <a:rPr lang="en-US" sz="2600" b="0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&lt;</m:t>
                      </m:r>
                      <m:sSup>
                        <m:sSup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b="0" i="1" smtClean="0">
                              <a:latin typeface="Cambria Math"/>
                            </a:rPr>
                            <m:t>0</m:t>
                          </m:r>
                        </m:e>
                        <m:sup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°</m:t>
                          </m:r>
                        </m:sup>
                      </m:sSup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8400" y="1981200"/>
                <a:ext cx="4267200" cy="158690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489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1176"/>
            <a:ext cx="8229600" cy="884238"/>
          </a:xfrm>
        </p:spPr>
        <p:txBody>
          <a:bodyPr/>
          <a:lstStyle/>
          <a:p>
            <a:r>
              <a:rPr lang="en-US" dirty="0" smtClean="0"/>
              <a:t>Lag </a:t>
            </a:r>
            <a:r>
              <a:rPr lang="en-US" dirty="0"/>
              <a:t>Compensation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76200" y="914400"/>
                <a:ext cx="8915400" cy="5562600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400" dirty="0" smtClean="0"/>
                  <a:t>If the pole and zero </a:t>
                </a:r>
                <a:r>
                  <a:rPr lang="en-US" sz="2400" dirty="0"/>
                  <a:t>are placed very close to the origin, then the value of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𝛽</m:t>
                    </m:r>
                    <m:r>
                      <a:rPr lang="en-US" sz="2400" b="0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sz="2400" dirty="0" smtClean="0"/>
                  <a:t>can </a:t>
                </a:r>
                <a:r>
                  <a:rPr lang="en-US" sz="2400" dirty="0"/>
                  <a:t>be made </a:t>
                </a:r>
                <a:r>
                  <a:rPr lang="en-US" sz="2400" dirty="0" smtClean="0"/>
                  <a:t>large.</a:t>
                </a:r>
              </a:p>
              <a:p>
                <a:pPr algn="just"/>
                <a:endParaRPr lang="en-US" sz="2400" dirty="0"/>
              </a:p>
              <a:p>
                <a:r>
                  <a:rPr lang="en-US" sz="2400" dirty="0"/>
                  <a:t>A </a:t>
                </a:r>
                <a:r>
                  <a:rPr lang="en-US" sz="2400" dirty="0" smtClean="0"/>
                  <a:t>large value </a:t>
                </a:r>
                <a:r>
                  <a:rPr lang="en-US" sz="2400" dirty="0"/>
                  <a:t>of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𝛽</m:t>
                    </m:r>
                  </m:oMath>
                </a14:m>
                <a:r>
                  <a:rPr lang="en-US" sz="2400" dirty="0"/>
                  <a:t> may be used, provided physical realization of the lag compensator is possible</a:t>
                </a:r>
                <a:r>
                  <a:rPr lang="en-US" sz="2400" dirty="0" smtClean="0"/>
                  <a:t>.</a:t>
                </a:r>
              </a:p>
              <a:p>
                <a:endParaRPr lang="en-US" sz="2400" dirty="0"/>
              </a:p>
              <a:p>
                <a:pPr algn="just"/>
                <a:r>
                  <a:rPr lang="en-US" sz="2400" dirty="0"/>
                  <a:t>It is noted that the value of </a:t>
                </a:r>
                <a:r>
                  <a:rPr lang="en-US" sz="2400" dirty="0">
                    <a:solidFill>
                      <a:srgbClr val="FF0000"/>
                    </a:solidFill>
                  </a:rPr>
                  <a:t>T</a:t>
                </a:r>
                <a:r>
                  <a:rPr lang="en-US" sz="2400" dirty="0"/>
                  <a:t> must be large, but its exact value is not critical. </a:t>
                </a:r>
                <a:endParaRPr lang="en-US" sz="2400" dirty="0" smtClean="0"/>
              </a:p>
              <a:p>
                <a:pPr algn="just"/>
                <a:endParaRPr lang="en-US" sz="2400" dirty="0"/>
              </a:p>
              <a:p>
                <a:pPr algn="just"/>
                <a:r>
                  <a:rPr lang="en-US" sz="2400" dirty="0" smtClean="0"/>
                  <a:t>However, it </a:t>
                </a:r>
                <a:r>
                  <a:rPr lang="en-US" sz="2400" dirty="0"/>
                  <a:t>should not be too large in order to avoid difficulties in realizing the phase-lag </a:t>
                </a:r>
                <a:r>
                  <a:rPr lang="en-US" sz="2400" dirty="0" smtClean="0"/>
                  <a:t>compensator by </a:t>
                </a:r>
                <a:r>
                  <a:rPr lang="en-US" sz="2400" dirty="0"/>
                  <a:t>physical components.</a:t>
                </a:r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6200" y="914400"/>
                <a:ext cx="8915400" cy="5562600"/>
              </a:xfrm>
              <a:blipFill rotWithShape="1">
                <a:blip r:embed="rId3"/>
                <a:stretch>
                  <a:fillRect l="-958" t="-876" r="-18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70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7528"/>
            <a:ext cx="8229600" cy="70681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Lag </a:t>
            </a:r>
            <a:r>
              <a:rPr lang="en-US" dirty="0"/>
              <a:t>Compensation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-5688" y="709680"/>
                <a:ext cx="9073488" cy="5562600"/>
              </a:xfrm>
            </p:spPr>
            <p:txBody>
              <a:bodyPr>
                <a:normAutofit/>
              </a:bodyPr>
              <a:lstStyle/>
              <a:p>
                <a:pPr algn="just"/>
                <a:r>
                  <a:rPr lang="en-US" sz="2400" dirty="0"/>
                  <a:t>An increase in the gain means an increase in the static error constants. </a:t>
                </a:r>
                <a:endParaRPr lang="en-US" sz="2400" dirty="0" smtClean="0"/>
              </a:p>
              <a:p>
                <a:pPr algn="just"/>
                <a:endParaRPr lang="en-US" sz="1000" dirty="0"/>
              </a:p>
              <a:p>
                <a:pPr algn="just"/>
                <a:r>
                  <a:rPr lang="en-US" sz="2400" dirty="0" smtClean="0"/>
                  <a:t>If </a:t>
                </a:r>
                <a:r>
                  <a:rPr lang="en-US" sz="2400" dirty="0"/>
                  <a:t>the </a:t>
                </a:r>
                <a:r>
                  <a:rPr lang="en-US" sz="2400" dirty="0" smtClean="0"/>
                  <a:t>open loop transfer </a:t>
                </a:r>
                <a:r>
                  <a:rPr lang="en-US" sz="2400" dirty="0"/>
                  <a:t>function of the uncompensated system is </a:t>
                </a:r>
                <a:r>
                  <a:rPr lang="en-US" sz="2400" dirty="0">
                    <a:solidFill>
                      <a:srgbClr val="FF0000"/>
                    </a:solidFill>
                  </a:rPr>
                  <a:t>G(s)</a:t>
                </a:r>
                <a:r>
                  <a:rPr lang="en-US" sz="2400" dirty="0"/>
                  <a:t>, then the static </a:t>
                </a:r>
                <a:r>
                  <a:rPr lang="en-US" sz="2400" dirty="0" smtClean="0"/>
                  <a:t>velocity error </a:t>
                </a:r>
                <a:r>
                  <a:rPr lang="en-US" sz="2400" dirty="0"/>
                  <a:t>constant </a:t>
                </a:r>
                <a:r>
                  <a:rPr lang="en-US" sz="2400" i="1" dirty="0" err="1">
                    <a:solidFill>
                      <a:srgbClr val="FF0000"/>
                    </a:solidFill>
                  </a:rPr>
                  <a:t>K</a:t>
                </a:r>
                <a:r>
                  <a:rPr lang="en-US" sz="2400" baseline="-25000" dirty="0" err="1">
                    <a:solidFill>
                      <a:srgbClr val="FF0000"/>
                    </a:solidFill>
                  </a:rPr>
                  <a:t>v</a:t>
                </a:r>
                <a:r>
                  <a:rPr lang="en-US" sz="2400" dirty="0"/>
                  <a:t> of the uncompensated system </a:t>
                </a:r>
                <a:r>
                  <a:rPr lang="en-US" sz="2400" dirty="0" smtClean="0"/>
                  <a:t>is</a:t>
                </a:r>
              </a:p>
              <a:p>
                <a:pPr algn="just"/>
                <a:endParaRPr lang="en-US" sz="2400" dirty="0"/>
              </a:p>
              <a:p>
                <a:pPr algn="just"/>
                <a:r>
                  <a:rPr lang="en-US" sz="2400" dirty="0" smtClean="0"/>
                  <a:t>Then </a:t>
                </a:r>
                <a:r>
                  <a:rPr lang="en-US" sz="2400" dirty="0"/>
                  <a:t>for the </a:t>
                </a:r>
                <a:r>
                  <a:rPr lang="en-US" sz="2400" dirty="0" smtClean="0"/>
                  <a:t>compensated system </a:t>
                </a:r>
                <a:r>
                  <a:rPr lang="en-US" sz="2400" dirty="0"/>
                  <a:t>with the open-loop transfer function </a:t>
                </a:r>
                <a:r>
                  <a:rPr lang="en-US" sz="2400" dirty="0" err="1" smtClean="0">
                    <a:solidFill>
                      <a:srgbClr val="FF0000"/>
                    </a:solidFill>
                  </a:rPr>
                  <a:t>G</a:t>
                </a:r>
                <a:r>
                  <a:rPr lang="en-US" sz="2400" baseline="-25000" dirty="0" err="1" smtClean="0">
                    <a:solidFill>
                      <a:srgbClr val="FF0000"/>
                    </a:solidFill>
                  </a:rPr>
                  <a:t>c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(s)G(s)</a:t>
                </a:r>
                <a:r>
                  <a:rPr lang="en-US" sz="2400" dirty="0" smtClean="0"/>
                  <a:t> the </a:t>
                </a:r>
                <a:r>
                  <a:rPr lang="en-US" sz="2400" dirty="0"/>
                  <a:t>static velocity error </a:t>
                </a:r>
                <a:r>
                  <a:rPr lang="en-US" sz="2400" dirty="0" smtClean="0"/>
                  <a:t>constant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  <m:sub>
                        <m:r>
                          <a:rPr lang="en-US" sz="2400" i="1">
                            <a:latin typeface="Cambria Math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sz="2400" dirty="0" smtClean="0"/>
                  <a:t> becomes</a:t>
                </a:r>
                <a:endParaRPr lang="en-US" sz="2400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-5688" y="709680"/>
                <a:ext cx="9073488" cy="5562600"/>
              </a:xfrm>
              <a:blipFill rotWithShape="1">
                <a:blip r:embed="rId3"/>
                <a:stretch>
                  <a:fillRect l="-873" t="-876" r="-1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378282" y="2667000"/>
                <a:ext cx="2565318" cy="6536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𝑠𝐺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8282" y="2667000"/>
                <a:ext cx="2565318" cy="653640"/>
              </a:xfrm>
              <a:prstGeom prst="rect">
                <a:avLst/>
              </a:prstGeom>
              <a:blipFill rotWithShape="1">
                <a:blip r:embed="rId4"/>
                <a:stretch>
                  <a:fillRect t="-8411" r="-5938" b="-56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133600" y="4343400"/>
                <a:ext cx="5597623" cy="6751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</m:e>
                          </m:d>
                          <m:r>
                            <a:rPr lang="en-US" sz="2800" b="0" i="1" smtClean="0">
                              <a:latin typeface="Cambria Math"/>
                            </a:rPr>
                            <m:t>𝐺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e>
                      </m:func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limLow>
                        <m:limLow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 sz="2800">
                              <a:latin typeface="Cambria Math"/>
                            </a:rPr>
                            <m:t>lim</m:t>
                          </m:r>
                        </m:e>
                        <m:lim>
                          <m:r>
                            <a:rPr lang="en-US" sz="2800" i="1">
                              <a:latin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→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0</m:t>
                          </m:r>
                        </m:lim>
                      </m:limLow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𝑐</m:t>
                          </m:r>
                        </m:sub>
                      </m:sSub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latin typeface="Cambria Math"/>
                            </a:rPr>
                            <m:t>𝑠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4343400"/>
                <a:ext cx="5597623" cy="675121"/>
              </a:xfrm>
              <a:prstGeom prst="rect">
                <a:avLst/>
              </a:prstGeom>
              <a:blipFill rotWithShape="1">
                <a:blip r:embed="rId5"/>
                <a:stretch>
                  <a:fillRect t="-4545" r="-2397" b="-6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127237" y="5181600"/>
                <a:ext cx="4619470" cy="14957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6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limLow>
                        <m:limLow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 sz="2600">
                              <a:latin typeface="Cambria Math"/>
                            </a:rPr>
                            <m:t>lim</m:t>
                          </m:r>
                        </m:e>
                        <m:lim>
                          <m:r>
                            <a:rPr lang="en-US" sz="2600" i="1">
                              <a:latin typeface="Cambria Math"/>
                            </a:rPr>
                            <m:t>𝑠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→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0</m:t>
                          </m:r>
                        </m:lim>
                      </m:limLow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𝑐</m:t>
                          </m:r>
                        </m:sub>
                      </m:sSub>
                      <m:f>
                        <m:fPr>
                          <m:ctrlPr>
                            <a:rPr lang="en-US" sz="26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6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den>
                          </m:f>
                        </m:num>
                        <m:den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6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𝛽</m:t>
                              </m:r>
                              <m:r>
                                <a:rPr lang="en-US" sz="2600" i="1">
                                  <a:latin typeface="Cambria Math"/>
                                  <a:ea typeface="Cambria Math"/>
                                </a:rPr>
                                <m:t>𝑇</m:t>
                              </m:r>
                            </m:den>
                          </m:f>
                        </m:den>
                      </m:f>
                      <m:r>
                        <a:rPr lang="en-US" sz="2600" b="0" i="1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𝑣</m:t>
                          </m:r>
                        </m:sub>
                      </m:sSub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𝑐</m:t>
                          </m:r>
                        </m:sub>
                      </m:sSub>
                      <m:r>
                        <a:rPr lang="en-US" sz="2600" i="1" smtClean="0">
                          <a:latin typeface="Cambria Math"/>
                          <a:ea typeface="Cambria Math"/>
                        </a:rPr>
                        <m:t>𝛽</m:t>
                      </m:r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7237" y="5181600"/>
                <a:ext cx="4619470" cy="1495794"/>
              </a:xfrm>
              <a:prstGeom prst="rect">
                <a:avLst/>
              </a:prstGeom>
              <a:blipFill rotWithShape="1">
                <a:blip r:embed="rId6"/>
                <a:stretch>
                  <a:fillRect r="-2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564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lecture 11 Introduction to Compens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lecture 11 Introduction to Compensation</Template>
  <TotalTime>729</TotalTime>
  <Words>1345</Words>
  <Application>Microsoft Office PowerPoint</Application>
  <PresentationFormat>On-screen Show (4:3)</PresentationFormat>
  <Paragraphs>299</Paragraphs>
  <Slides>38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宋体</vt:lpstr>
      <vt:lpstr>Arial</vt:lpstr>
      <vt:lpstr>Calibri</vt:lpstr>
      <vt:lpstr>Cambria Math</vt:lpstr>
      <vt:lpstr>lecture 11 Introduction to Compensation</vt:lpstr>
      <vt:lpstr>Modern Control Systems </vt:lpstr>
      <vt:lpstr>Lag Compensation</vt:lpstr>
      <vt:lpstr>Lag Compensation</vt:lpstr>
      <vt:lpstr>Lag Compensation</vt:lpstr>
      <vt:lpstr>Lag Compensation</vt:lpstr>
      <vt:lpstr>Lag Compensation</vt:lpstr>
      <vt:lpstr>Lag Compensation</vt:lpstr>
      <vt:lpstr>Lag Compensation</vt:lpstr>
      <vt:lpstr>Lag Compensation</vt:lpstr>
      <vt:lpstr>Lag Compensation</vt:lpstr>
      <vt:lpstr>Electronic Lag Compensator</vt:lpstr>
      <vt:lpstr>Electronic Lag Compensator</vt:lpstr>
      <vt:lpstr>Electrical Lag Compensator</vt:lpstr>
      <vt:lpstr>Electrical Lag Compensator</vt:lpstr>
      <vt:lpstr>Electrical Lag Compensator</vt:lpstr>
      <vt:lpstr>Mechanical Lag Compensator </vt:lpstr>
      <vt:lpstr>Design Procedure</vt:lpstr>
      <vt:lpstr>Design Procedure </vt:lpstr>
      <vt:lpstr>Design Procedure </vt:lpstr>
      <vt:lpstr>Design Procedure </vt:lpstr>
      <vt:lpstr>Design Procedure </vt:lpstr>
      <vt:lpstr>Design Procedure </vt:lpstr>
      <vt:lpstr>Design Procedure </vt:lpstr>
      <vt:lpstr>Example-1</vt:lpstr>
      <vt:lpstr>Example-1 (Step-1)</vt:lpstr>
      <vt:lpstr>Example-1 (Step-2)</vt:lpstr>
      <vt:lpstr>Example-1 (Step-3)</vt:lpstr>
      <vt:lpstr>Example-1 (Step-3)</vt:lpstr>
      <vt:lpstr>Example-1 (Step-4)</vt:lpstr>
      <vt:lpstr>Example-1 (Step-4)</vt:lpstr>
      <vt:lpstr>Example-1 (Step-5)</vt:lpstr>
      <vt:lpstr>Example-1 (Step-5)</vt:lpstr>
      <vt:lpstr>Example-1 (Step-6)</vt:lpstr>
      <vt:lpstr>Example-1 (Step-6)</vt:lpstr>
      <vt:lpstr>Example-1 (Final Design Check)</vt:lpstr>
      <vt:lpstr>Example-1 (Step-4)</vt:lpstr>
      <vt:lpstr>Example-1 (Step-5)</vt:lpstr>
      <vt:lpstr>HomeWork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Modern Control Systems (MCS)</dc:title>
  <cp:lastModifiedBy>Reviewer</cp:lastModifiedBy>
  <cp:revision>7</cp:revision>
  <dcterms:created xsi:type="dcterms:W3CDTF">2013-08-29T17:00:39Z</dcterms:created>
  <dcterms:modified xsi:type="dcterms:W3CDTF">2020-06-07T21:06:40Z</dcterms:modified>
</cp:coreProperties>
</file>