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8"/>
  </p:notesMasterIdLst>
  <p:handoutMasterIdLst>
    <p:handoutMasterId r:id="rId89"/>
  </p:handoutMasterIdLst>
  <p:sldIdLst>
    <p:sldId id="396" r:id="rId2"/>
    <p:sldId id="256" r:id="rId3"/>
    <p:sldId id="292" r:id="rId4"/>
    <p:sldId id="302" r:id="rId5"/>
    <p:sldId id="303" r:id="rId6"/>
    <p:sldId id="294" r:id="rId7"/>
    <p:sldId id="304" r:id="rId8"/>
    <p:sldId id="300" r:id="rId9"/>
    <p:sldId id="301" r:id="rId10"/>
    <p:sldId id="307" r:id="rId11"/>
    <p:sldId id="309" r:id="rId12"/>
    <p:sldId id="311" r:id="rId13"/>
    <p:sldId id="318" r:id="rId14"/>
    <p:sldId id="317" r:id="rId15"/>
    <p:sldId id="319" r:id="rId16"/>
    <p:sldId id="313" r:id="rId17"/>
    <p:sldId id="315" r:id="rId18"/>
    <p:sldId id="316" r:id="rId19"/>
    <p:sldId id="320" r:id="rId20"/>
    <p:sldId id="322" r:id="rId21"/>
    <p:sldId id="323" r:id="rId22"/>
    <p:sldId id="324" r:id="rId23"/>
    <p:sldId id="326" r:id="rId24"/>
    <p:sldId id="327" r:id="rId25"/>
    <p:sldId id="328" r:id="rId26"/>
    <p:sldId id="333" r:id="rId27"/>
    <p:sldId id="335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7" r:id="rId49"/>
    <p:sldId id="358" r:id="rId50"/>
    <p:sldId id="359" r:id="rId51"/>
    <p:sldId id="360" r:id="rId52"/>
    <p:sldId id="361" r:id="rId53"/>
    <p:sldId id="362" r:id="rId54"/>
    <p:sldId id="363" r:id="rId55"/>
    <p:sldId id="364" r:id="rId56"/>
    <p:sldId id="365" r:id="rId57"/>
    <p:sldId id="366" r:id="rId58"/>
    <p:sldId id="367" r:id="rId59"/>
    <p:sldId id="368" r:id="rId60"/>
    <p:sldId id="369" r:id="rId61"/>
    <p:sldId id="370" r:id="rId62"/>
    <p:sldId id="371" r:id="rId63"/>
    <p:sldId id="372" r:id="rId64"/>
    <p:sldId id="373" r:id="rId65"/>
    <p:sldId id="374" r:id="rId66"/>
    <p:sldId id="375" r:id="rId67"/>
    <p:sldId id="376" r:id="rId68"/>
    <p:sldId id="377" r:id="rId69"/>
    <p:sldId id="378" r:id="rId70"/>
    <p:sldId id="379" r:id="rId71"/>
    <p:sldId id="380" r:id="rId72"/>
    <p:sldId id="381" r:id="rId73"/>
    <p:sldId id="382" r:id="rId74"/>
    <p:sldId id="383" r:id="rId75"/>
    <p:sldId id="384" r:id="rId76"/>
    <p:sldId id="385" r:id="rId77"/>
    <p:sldId id="386" r:id="rId78"/>
    <p:sldId id="387" r:id="rId79"/>
    <p:sldId id="388" r:id="rId80"/>
    <p:sldId id="389" r:id="rId81"/>
    <p:sldId id="390" r:id="rId82"/>
    <p:sldId id="391" r:id="rId83"/>
    <p:sldId id="392" r:id="rId84"/>
    <p:sldId id="393" r:id="rId85"/>
    <p:sldId id="394" r:id="rId86"/>
    <p:sldId id="395" r:id="rId8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4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56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4" Type="http://schemas.openxmlformats.org/officeDocument/2006/relationships/image" Target="../media/image76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>
                <a:latin typeface="Times New Roman" panose="02020603050405020304" pitchFamily="18" charset="0"/>
              </a:rPr>
              <a:pPr/>
              <a:t>01/12/2020</a:t>
            </a:fld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>
                <a:latin typeface="Times New Roman" panose="02020603050405020304" pitchFamily="18" charset="0"/>
              </a:rPr>
              <a:pPr/>
              <a:t>‹#›</a:t>
            </a:fld>
            <a:endParaRPr lang="en-GB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E83B3030-FB3B-482D-8348-586101DC5F3D}" type="datetimeFigureOut">
              <a:rPr lang="en-US" smtClean="0"/>
              <a:pPr/>
              <a:t>12/1/2020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EE21303C-04C0-4D25-B53C-096AD0060BC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428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768CB-8AA6-4AA6-918C-7F055EB5DC33}" type="slidenum">
              <a:rPr lang="en-GB" smtClean="0"/>
              <a:pPr/>
              <a:t>69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AB05C66-3867-43C1-AD77-14CCEC19C0C8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5A68F50-20B1-4B83-A611-8DDCEA6ED716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23BBCCE-66EA-45BA-A46D-1E99B0293CDD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358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en-US" sz="2000" smtClean="0">
              <a:latin typeface="Arial" charset="0"/>
              <a:cs typeface="Arial" charset="0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defRPr/>
            </a:pPr>
            <a:fld id="{96A6529F-2121-4EE5-BCD3-F1C70CED5858}" type="slidenum"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pPr hangingPunct="1">
                <a:lnSpc>
                  <a:spcPct val="100000"/>
                </a:lnSpc>
                <a:defRPr/>
              </a:pPr>
              <a:t>73</a:t>
            </a:fld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BAF9FEC-846F-447E-A680-800410A39D6D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F08AD8C-F2F3-4E2F-98B3-7BA23BC7BC78}" type="slidenum">
              <a:rPr lang="en-US" smtClean="0"/>
              <a:pPr/>
              <a:t>83</a:t>
            </a:fld>
            <a:endParaRPr lang="en-US" smtClean="0"/>
          </a:p>
        </p:txBody>
      </p:sp>
      <p:sp>
        <p:nvSpPr>
          <p:cNvPr id="38913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defRPr/>
            </a:pPr>
            <a:fld id="{82C5A92B-AAAE-463E-A201-9EEA6B25FD36}" type="slidenum"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pPr hangingPunct="1">
                <a:lnSpc>
                  <a:spcPct val="100000"/>
                </a:lnSpc>
                <a:defRPr/>
              </a:pPr>
              <a:t>83</a:t>
            </a:fld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en-US" sz="20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FBC31CF-B14E-40EA-B371-F8A3E247D21C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763588"/>
            <a:ext cx="50292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AC2380A-2772-4686-8B8A-B9068C3C5840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defRPr/>
            </a:pPr>
            <a:fld id="{20C77DF7-795C-4A48-A92F-6BB38B920308}" type="slidenum"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pPr hangingPunct="1">
                <a:lnSpc>
                  <a:spcPct val="100000"/>
                </a:lnSpc>
                <a:defRPr/>
              </a:pPr>
              <a:t>85</a:t>
            </a:fld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en-US" sz="20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4EA5C2CF-1B75-4722-9029-2CA367BD2F2B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  <a:defRPr/>
            </a:pPr>
            <a:fld id="{B5AC9690-F651-4184-988D-8A1C79E0C95C}" type="slidenum"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pPr hangingPunct="1">
                <a:lnSpc>
                  <a:spcPct val="100000"/>
                </a:lnSpc>
                <a:defRPr/>
              </a:pPr>
              <a:t>86</a:t>
            </a:fld>
            <a:endParaRPr lang="en-US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noFill/>
          <a:ln/>
        </p:spPr>
        <p:txBody>
          <a:bodyPr wrap="none" anchor="ctr"/>
          <a:lstStyle/>
          <a:p>
            <a:pPr eaLnBrk="1">
              <a:spcBef>
                <a:spcPct val="0"/>
              </a:spcBef>
            </a:pPr>
            <a:endParaRPr lang="en-US" sz="20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01/12/2020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7254B2AA-1B5A-4DC9-8C33-192C3B350BED}" type="datetimeFigureOut">
              <a:rPr lang="en-GB" smtClean="0"/>
              <a:pPr/>
              <a:t>01/12/2020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1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7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9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2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33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9.wmf"/><Relationship Id="rId4" Type="http://schemas.openxmlformats.org/officeDocument/2006/relationships/image" Target="../media/image36.wmf"/><Relationship Id="rId9" Type="http://schemas.openxmlformats.org/officeDocument/2006/relationships/oleObject" Target="../embeddings/oleObject24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48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32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5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55.w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56.wmf"/><Relationship Id="rId4" Type="http://schemas.openxmlformats.org/officeDocument/2006/relationships/image" Target="../media/image66.wmf"/><Relationship Id="rId9" Type="http://schemas.openxmlformats.org/officeDocument/2006/relationships/oleObject" Target="../embeddings/oleObject41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54.wmf"/><Relationship Id="rId4" Type="http://schemas.openxmlformats.org/officeDocument/2006/relationships/image" Target="../media/image51.wmf"/><Relationship Id="rId9" Type="http://schemas.openxmlformats.org/officeDocument/2006/relationships/oleObject" Target="../embeddings/oleObject45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68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emf"/><Relationship Id="rId3" Type="http://schemas.openxmlformats.org/officeDocument/2006/relationships/oleObject" Target="../embeddings/oleObject47.bin"/><Relationship Id="rId7" Type="http://schemas.openxmlformats.org/officeDocument/2006/relationships/image" Target="../media/image7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69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50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52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emf"/><Relationship Id="rId3" Type="http://schemas.openxmlformats.org/officeDocument/2006/relationships/oleObject" Target="../embeddings/oleObject53.bin"/><Relationship Id="rId7" Type="http://schemas.openxmlformats.org/officeDocument/2006/relationships/image" Target="../media/image7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77.w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81.wmf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83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82.wmf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88.wmf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650336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>Course Outline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0178" y="1052736"/>
            <a:ext cx="779422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</a:rPr>
              <a:t>Review of basic concepts of classical </a:t>
            </a:r>
            <a:r>
              <a:rPr lang="en-US" sz="2600" dirty="0" smtClean="0">
                <a:latin typeface="Times New Roman" panose="02020603050405020304" pitchFamily="18" charset="0"/>
              </a:rPr>
              <a:t>control</a:t>
            </a:r>
            <a:endParaRPr lang="en-US" sz="2600" dirty="0">
              <a:latin typeface="Times New Roman" panose="02020603050405020304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600" dirty="0" smtClean="0">
                <a:latin typeface="Times New Roman" panose="02020603050405020304" pitchFamily="18" charset="0"/>
              </a:rPr>
              <a:t>Design </a:t>
            </a:r>
            <a:r>
              <a:rPr lang="en-US" sz="2600" dirty="0">
                <a:latin typeface="Times New Roman" panose="02020603050405020304" pitchFamily="18" charset="0"/>
              </a:rPr>
              <a:t>of </a:t>
            </a:r>
            <a:r>
              <a:rPr lang="en-US" sz="2600" dirty="0" smtClean="0">
                <a:latin typeface="Times New Roman" panose="02020603050405020304" pitchFamily="18" charset="0"/>
              </a:rPr>
              <a:t>Compensators</a:t>
            </a:r>
            <a:endParaRPr lang="en-US" sz="2600" dirty="0">
              <a:latin typeface="Times New Roman" panose="02020603050405020304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</a:rPr>
              <a:t>Design of </a:t>
            </a:r>
            <a:r>
              <a:rPr lang="en-US" sz="2600" dirty="0" smtClean="0">
                <a:latin typeface="Times New Roman" panose="02020603050405020304" pitchFamily="18" charset="0"/>
              </a:rPr>
              <a:t>Proportional</a:t>
            </a:r>
            <a:endParaRPr lang="en-US" sz="2600" dirty="0">
              <a:latin typeface="Times New Roman" panose="02020603050405020304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</a:rPr>
              <a:t>Proportional plus </a:t>
            </a:r>
            <a:r>
              <a:rPr lang="en-US" sz="2600" dirty="0" smtClean="0">
                <a:latin typeface="Times New Roman" panose="02020603050405020304" pitchFamily="18" charset="0"/>
              </a:rPr>
              <a:t>Integral </a:t>
            </a:r>
            <a:endParaRPr lang="en-US" sz="2600" dirty="0">
              <a:latin typeface="Times New Roman" panose="02020603050405020304" pitchFamily="18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</a:rPr>
              <a:t>Proportional Integral and Derivative (PID) </a:t>
            </a:r>
            <a:r>
              <a:rPr lang="en-US" sz="2600" dirty="0" smtClean="0">
                <a:latin typeface="Times New Roman" panose="02020603050405020304" pitchFamily="18" charset="0"/>
              </a:rPr>
              <a:t>controllers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600" dirty="0">
                <a:latin typeface="Times New Roman" panose="02020603050405020304" pitchFamily="18" charset="0"/>
              </a:rPr>
              <a:t>State Space representation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en-US" sz="2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83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843808" y="1052736"/>
            <a:ext cx="30989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Feedback Control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860444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A system that maintains a prescribed relationship between the output and some reference input by comparing them and using the difference (i.e. error) as a means of control is called a feedback control system.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Feedback can be positive or negative.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1331640" y="3429000"/>
            <a:ext cx="6386219" cy="1582649"/>
            <a:chOff x="1449188" y="3573016"/>
            <a:chExt cx="6386219" cy="1582649"/>
          </a:xfrm>
        </p:grpSpPr>
        <p:sp>
          <p:nvSpPr>
            <p:cNvPr id="44" name="Rectangle 43"/>
            <p:cNvSpPr/>
            <p:nvPr/>
          </p:nvSpPr>
          <p:spPr>
            <a:xfrm>
              <a:off x="3833737" y="3573016"/>
              <a:ext cx="1179605" cy="992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latin typeface="Times New Roman" panose="02020603050405020304" pitchFamily="18" charset="0"/>
                </a:rPr>
                <a:t>Controller</a:t>
              </a:r>
              <a:endParaRPr lang="en-GB" sz="1600" b="1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>
              <a:off x="3193825" y="4069071"/>
              <a:ext cx="648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6428868" y="4069071"/>
              <a:ext cx="6290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09540" y="3861048"/>
              <a:ext cx="825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Output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49188" y="3827907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Input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406544" y="3573016"/>
              <a:ext cx="1100964" cy="992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latin typeface="Times New Roman" panose="02020603050405020304" pitchFamily="18" charset="0"/>
                </a:rPr>
                <a:t>Process</a:t>
              </a:r>
              <a:endParaRPr lang="en-GB" sz="1600" b="1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50" name="Straight Arrow Connector 49"/>
            <p:cNvCxnSpPr/>
            <p:nvPr/>
          </p:nvCxnSpPr>
          <p:spPr>
            <a:xfrm>
              <a:off x="4998022" y="4069071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4384220" y="4786333"/>
              <a:ext cx="1074140" cy="36933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Feedback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 flipV="1">
              <a:off x="2903466" y="4265609"/>
              <a:ext cx="655" cy="74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2905417" y="5010810"/>
              <a:ext cx="14941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743429" y="4069071"/>
              <a:ext cx="0" cy="950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 flipV="1">
              <a:off x="5479968" y="5016593"/>
              <a:ext cx="126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2087792" y="4040935"/>
              <a:ext cx="612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lowchart: Summing Junction 57"/>
            <p:cNvSpPr/>
            <p:nvPr/>
          </p:nvSpPr>
          <p:spPr>
            <a:xfrm>
              <a:off x="2671656" y="3774972"/>
              <a:ext cx="504056" cy="504056"/>
            </a:xfrm>
            <a:prstGeom prst="flowChartSummingJuncti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789204" y="3980264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-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34500" y="3855364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+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175712" y="3759236"/>
              <a:ext cx="6586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error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652786" y="1052736"/>
            <a:ext cx="174438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Servo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86044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A Servo System (or servomechanism) is a feedback control system in which the output is some mechanical position, velocity or acceleration.</a:t>
            </a:r>
          </a:p>
        </p:txBody>
      </p:sp>
      <p:pic>
        <p:nvPicPr>
          <p:cNvPr id="24" name="Picture 23" descr="cr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140968"/>
            <a:ext cx="4163801" cy="2952328"/>
          </a:xfrm>
          <a:prstGeom prst="rect">
            <a:avLst/>
          </a:prstGeom>
        </p:spPr>
      </p:pic>
      <p:pic>
        <p:nvPicPr>
          <p:cNvPr id="25" name="Picture 24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3573016"/>
            <a:ext cx="3444230" cy="2119526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043608" y="6021288"/>
            <a:ext cx="27895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</a:rPr>
              <a:t>Antenna Positioning System</a:t>
            </a:r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809765" y="6093296"/>
            <a:ext cx="3204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</a:rPr>
              <a:t>Modular Servo System (</a:t>
            </a:r>
            <a:r>
              <a:rPr lang="en-US" dirty="0" err="1" smtClean="0">
                <a:latin typeface="Times New Roman" panose="02020603050405020304" pitchFamily="18" charset="0"/>
              </a:rPr>
              <a:t>MS150</a:t>
            </a:r>
            <a:r>
              <a:rPr lang="en-US" dirty="0" smtClean="0">
                <a:latin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392588" y="692696"/>
            <a:ext cx="433298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Linear Vs Nonlinear Control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-27384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5496" y="1291407"/>
            <a:ext cx="86044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A Control System in which output varies linearly with the input is called a linear control system. 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156176" y="3068960"/>
          <a:ext cx="1875413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Equation" r:id="rId3" imgW="825480" imgH="203040" progId="Equation.3">
                  <p:embed/>
                </p:oleObj>
              </mc:Choice>
              <mc:Fallback>
                <p:oleObj name="Equation" r:id="rId3" imgW="8254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3068960"/>
                        <a:ext cx="1875413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2833223" y="2132856"/>
            <a:ext cx="3538977" cy="864096"/>
            <a:chOff x="4860032" y="4869160"/>
            <a:chExt cx="3538977" cy="864096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5494036" y="5302876"/>
              <a:ext cx="72008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7218892" y="5301208"/>
              <a:ext cx="72008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892139" y="5085184"/>
              <a:ext cx="506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y(t)</a:t>
              </a:r>
              <a:endParaRPr lang="en-GB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60032" y="5075892"/>
              <a:ext cx="5245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u(t)</a:t>
              </a:r>
              <a:endParaRPr lang="en-GB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228184" y="4869160"/>
              <a:ext cx="1080120" cy="86409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latin typeface="Times New Roman" panose="02020603050405020304" pitchFamily="18" charset="0"/>
                </a:rPr>
                <a:t>Process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256556" y="3068191"/>
          <a:ext cx="2019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Equation" r:id="rId5" imgW="888840" imgH="203040" progId="Equation.3">
                  <p:embed/>
                </p:oleObj>
              </mc:Choice>
              <mc:Fallback>
                <p:oleObj name="Equation" r:id="rId5" imgW="8888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6556" y="3068191"/>
                        <a:ext cx="20193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 r="7851"/>
          <a:stretch>
            <a:fillRect/>
          </a:stretch>
        </p:blipFill>
        <p:spPr bwMode="auto">
          <a:xfrm>
            <a:off x="5076056" y="3617238"/>
            <a:ext cx="3851920" cy="3052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 cstate="print"/>
          <a:srcRect r="8001"/>
          <a:stretch>
            <a:fillRect/>
          </a:stretch>
        </p:blipFill>
        <p:spPr bwMode="auto">
          <a:xfrm>
            <a:off x="216024" y="3711702"/>
            <a:ext cx="3635896" cy="288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392588" y="1052736"/>
            <a:ext cx="433298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Linear Vs Nonlinear Control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86044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When the input and output has nonlinear relationship the system is said to be nonlinear.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6339"/>
          <a:stretch>
            <a:fillRect/>
          </a:stretch>
        </p:blipFill>
        <p:spPr bwMode="auto">
          <a:xfrm>
            <a:off x="2267744" y="2996952"/>
            <a:ext cx="4217000" cy="328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392588" y="1052736"/>
            <a:ext cx="433298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Linear Vs Nonlinear Control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107504" y="1556792"/>
            <a:ext cx="410445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Linear control System Does not exist in practice. 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Linear control systems are idealized models fabricated by the analyst purely for the simplicity of analysis and design.  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When the magnitude of signals in a control system are limited to range in which system components exhibit linear characteristics the system is essentially linear.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427984" y="2060848"/>
            <a:ext cx="4688346" cy="3633546"/>
            <a:chOff x="4283968" y="3030098"/>
            <a:chExt cx="4688346" cy="3633546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r="5788"/>
            <a:stretch>
              <a:fillRect/>
            </a:stretch>
          </p:blipFill>
          <p:spPr bwMode="auto">
            <a:xfrm>
              <a:off x="4283968" y="3030098"/>
              <a:ext cx="4688346" cy="3633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5430368" y="4639252"/>
              <a:ext cx="0" cy="1476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/>
            <p:cNvSpPr/>
            <p:nvPr/>
          </p:nvSpPr>
          <p:spPr>
            <a:xfrm>
              <a:off x="5406292" y="4639068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5987360" y="3818844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6026228" y="3878458"/>
              <a:ext cx="0" cy="226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392588" y="1052736"/>
            <a:ext cx="433298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Linear Vs Nonlinear Control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107504" y="1556792"/>
            <a:ext cx="871296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Temperature control of petroleum product in a distillation column.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2987824" y="2780928"/>
            <a:ext cx="3638341" cy="2872208"/>
            <a:chOff x="864846" y="2852936"/>
            <a:chExt cx="3638341" cy="2872208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115616" y="5085184"/>
              <a:ext cx="3060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1115616" y="3140968"/>
              <a:ext cx="0" cy="194421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1125414" y="4005064"/>
              <a:ext cx="2870522" cy="10625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Freeform 22"/>
            <p:cNvSpPr/>
            <p:nvPr/>
          </p:nvSpPr>
          <p:spPr>
            <a:xfrm>
              <a:off x="1125415" y="3704492"/>
              <a:ext cx="2869809" cy="1359878"/>
            </a:xfrm>
            <a:custGeom>
              <a:avLst/>
              <a:gdLst>
                <a:gd name="connsiteX0" fmla="*/ 0 w 2869809"/>
                <a:gd name="connsiteY0" fmla="*/ 1359878 h 1359878"/>
                <a:gd name="connsiteX1" fmla="*/ 661182 w 2869809"/>
                <a:gd name="connsiteY1" fmla="*/ 347004 h 1359878"/>
                <a:gd name="connsiteX2" fmla="*/ 1589649 w 2869809"/>
                <a:gd name="connsiteY2" fmla="*/ 37514 h 1359878"/>
                <a:gd name="connsiteX3" fmla="*/ 2799471 w 2869809"/>
                <a:gd name="connsiteY3" fmla="*/ 121921 h 1359878"/>
                <a:gd name="connsiteX4" fmla="*/ 2799471 w 2869809"/>
                <a:gd name="connsiteY4" fmla="*/ 121921 h 1359878"/>
                <a:gd name="connsiteX5" fmla="*/ 2799471 w 2869809"/>
                <a:gd name="connsiteY5" fmla="*/ 121921 h 1359878"/>
                <a:gd name="connsiteX6" fmla="*/ 2869809 w 2869809"/>
                <a:gd name="connsiteY6" fmla="*/ 121921 h 135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9809" h="1359878">
                  <a:moveTo>
                    <a:pt x="0" y="1359878"/>
                  </a:moveTo>
                  <a:cubicBezTo>
                    <a:pt x="198120" y="963638"/>
                    <a:pt x="396241" y="567398"/>
                    <a:pt x="661182" y="347004"/>
                  </a:cubicBezTo>
                  <a:cubicBezTo>
                    <a:pt x="926123" y="126610"/>
                    <a:pt x="1233268" y="75028"/>
                    <a:pt x="1589649" y="37514"/>
                  </a:cubicBezTo>
                  <a:cubicBezTo>
                    <a:pt x="1946030" y="0"/>
                    <a:pt x="2799471" y="121921"/>
                    <a:pt x="2799471" y="121921"/>
                  </a:cubicBezTo>
                  <a:lnTo>
                    <a:pt x="2799471" y="121921"/>
                  </a:lnTo>
                  <a:lnTo>
                    <a:pt x="2799471" y="121921"/>
                  </a:lnTo>
                  <a:lnTo>
                    <a:pt x="2869809" y="121921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79712" y="3404200"/>
              <a:ext cx="13885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Temperature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87392" y="4407308"/>
              <a:ext cx="15248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Valve Position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72988" y="2852936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latin typeface="Times New Roman" panose="02020603050405020304" pitchFamily="18" charset="0"/>
                </a:rPr>
                <a:t>°C</a:t>
              </a:r>
              <a:endParaRPr lang="en-GB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51720" y="5355812"/>
              <a:ext cx="10118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latin typeface="Times New Roman" panose="02020603050405020304" pitchFamily="18" charset="0"/>
                </a:rPr>
                <a:t>% Open</a:t>
              </a:r>
              <a:endParaRPr lang="en-GB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64846" y="5085184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0%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79912" y="5157192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100%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553322" y="3789040"/>
            <a:ext cx="1692101" cy="1605188"/>
            <a:chOff x="430344" y="3861048"/>
            <a:chExt cx="1692101" cy="1605188"/>
          </a:xfrm>
        </p:grpSpPr>
        <p:sp>
          <p:nvSpPr>
            <p:cNvPr id="32" name="TextBox 31"/>
            <p:cNvSpPr txBox="1"/>
            <p:nvPr/>
          </p:nvSpPr>
          <p:spPr>
            <a:xfrm>
              <a:off x="430344" y="3861048"/>
              <a:ext cx="7777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500°C</a:t>
              </a:r>
              <a:endParaRPr lang="en-GB" dirty="0" smtClean="0">
                <a:latin typeface="Times New Roman" panose="02020603050405020304" pitchFamily="18" charset="0"/>
              </a:endParaRPr>
            </a:p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 flipH="1">
              <a:off x="1128016" y="4079632"/>
              <a:ext cx="64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1760177" y="4051496"/>
              <a:ext cx="0" cy="10336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/>
            <p:cNvSpPr/>
            <p:nvPr/>
          </p:nvSpPr>
          <p:spPr>
            <a:xfrm>
              <a:off x="1733884" y="4047268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514586" y="5096904"/>
              <a:ext cx="6078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25%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699792" y="1052736"/>
            <a:ext cx="365612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Time invariant </a:t>
            </a:r>
            <a:r>
              <a:rPr lang="en-US" sz="2200" dirty="0" err="1" smtClean="0">
                <a:latin typeface="Times New Roman" panose="02020603050405020304" pitchFamily="18" charset="0"/>
              </a:rPr>
              <a:t>vs</a:t>
            </a:r>
            <a:r>
              <a:rPr lang="en-US" sz="2200" dirty="0" smtClean="0">
                <a:latin typeface="Times New Roman" panose="02020603050405020304" pitchFamily="18" charset="0"/>
              </a:rPr>
              <a:t> Time variant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835292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When the characteristics of the system do not depend upon time itself then the system is said to time invariant control system.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Time varying control system is a system in which one or more parameters vary with time.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3203848" y="2996952"/>
          <a:ext cx="2019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Equation" r:id="rId3" imgW="888840" imgH="203040" progId="Equation.3">
                  <p:embed/>
                </p:oleObj>
              </mc:Choice>
              <mc:Fallback>
                <p:oleObj name="Equation" r:id="rId3" imgW="8888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996952"/>
                        <a:ext cx="20193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3275856" y="5445224"/>
          <a:ext cx="19907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Equation" r:id="rId5" imgW="876240" imgH="203040" progId="Equation.3">
                  <p:embed/>
                </p:oleObj>
              </mc:Choice>
              <mc:Fallback>
                <p:oleObj name="Equation" r:id="rId5" imgW="8762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5445224"/>
                        <a:ext cx="1990725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907704" y="1052736"/>
            <a:ext cx="530068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Lumped parameter </a:t>
            </a:r>
            <a:r>
              <a:rPr lang="en-US" sz="2200" dirty="0" err="1" smtClean="0">
                <a:latin typeface="Times New Roman" panose="02020603050405020304" pitchFamily="18" charset="0"/>
              </a:rPr>
              <a:t>vs</a:t>
            </a:r>
            <a:r>
              <a:rPr lang="en-US" sz="2200" dirty="0" smtClean="0">
                <a:latin typeface="Times New Roman" panose="02020603050405020304" pitchFamily="18" charset="0"/>
              </a:rPr>
              <a:t> Distributed Parameter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860444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Control system that can be described by ordinary differential equations are lumped-parameter control systems.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Whereas the distributed parameter control systems are described by partial differential equations.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785969" y="2636912"/>
          <a:ext cx="3226191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Equation" r:id="rId3" imgW="1054080" imgH="393480" progId="Equation.3">
                  <p:embed/>
                </p:oleObj>
              </mc:Choice>
              <mc:Fallback>
                <p:oleObj name="Equation" r:id="rId3" imgW="10540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5969" y="2636912"/>
                        <a:ext cx="3226191" cy="1224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2843808" y="5013176"/>
          <a:ext cx="3654425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7" name="Equation" r:id="rId5" imgW="1193760" imgH="406080" progId="Equation.3">
                  <p:embed/>
                </p:oleObj>
              </mc:Choice>
              <mc:Fallback>
                <p:oleObj name="Equation" r:id="rId5" imgW="1193760" imgH="4060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5013176"/>
                        <a:ext cx="3654425" cy="1263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051720" y="1052736"/>
            <a:ext cx="49789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Continuous Data Vs Discrete Data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1520" y="1772816"/>
            <a:ext cx="860444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In continuous data control system all system variables are function of a continuous time t.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A discrete time control system involves one or more variables that are known only at discrete time intervals.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162596" y="2557508"/>
            <a:ext cx="4458390" cy="1456848"/>
            <a:chOff x="2162596" y="2557508"/>
            <a:chExt cx="4458390" cy="1456848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2627784" y="2636912"/>
              <a:ext cx="0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2627784" y="3861048"/>
              <a:ext cx="3744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2644726" y="2987040"/>
              <a:ext cx="3587262" cy="867507"/>
            </a:xfrm>
            <a:custGeom>
              <a:avLst/>
              <a:gdLst>
                <a:gd name="connsiteX0" fmla="*/ 0 w 3587262"/>
                <a:gd name="connsiteY0" fmla="*/ 867507 h 867507"/>
                <a:gd name="connsiteX1" fmla="*/ 267287 w 3587262"/>
                <a:gd name="connsiteY1" fmla="*/ 501747 h 867507"/>
                <a:gd name="connsiteX2" fmla="*/ 689317 w 3587262"/>
                <a:gd name="connsiteY2" fmla="*/ 107852 h 867507"/>
                <a:gd name="connsiteX3" fmla="*/ 1716259 w 3587262"/>
                <a:gd name="connsiteY3" fmla="*/ 65649 h 867507"/>
                <a:gd name="connsiteX4" fmla="*/ 2546253 w 3587262"/>
                <a:gd name="connsiteY4" fmla="*/ 501747 h 867507"/>
                <a:gd name="connsiteX5" fmla="*/ 3587262 w 3587262"/>
                <a:gd name="connsiteY5" fmla="*/ 93784 h 867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7262" h="867507">
                  <a:moveTo>
                    <a:pt x="0" y="867507"/>
                  </a:moveTo>
                  <a:cubicBezTo>
                    <a:pt x="76200" y="747931"/>
                    <a:pt x="152401" y="628356"/>
                    <a:pt x="267287" y="501747"/>
                  </a:cubicBezTo>
                  <a:cubicBezTo>
                    <a:pt x="382173" y="375138"/>
                    <a:pt x="447822" y="180535"/>
                    <a:pt x="689317" y="107852"/>
                  </a:cubicBezTo>
                  <a:cubicBezTo>
                    <a:pt x="930812" y="35169"/>
                    <a:pt x="1406770" y="0"/>
                    <a:pt x="1716259" y="65649"/>
                  </a:cubicBezTo>
                  <a:cubicBezTo>
                    <a:pt x="2025748" y="131298"/>
                    <a:pt x="2234419" y="497058"/>
                    <a:pt x="2546253" y="501747"/>
                  </a:cubicBezTo>
                  <a:cubicBezTo>
                    <a:pt x="2858087" y="506436"/>
                    <a:pt x="3222674" y="300110"/>
                    <a:pt x="3587262" y="93784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62596" y="2557508"/>
              <a:ext cx="5020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x</a:t>
              </a:r>
              <a:r>
                <a:rPr lang="en-GB" dirty="0" smtClean="0">
                  <a:latin typeface="Times New Roman" panose="02020603050405020304" pitchFamily="18" charset="0"/>
                </a:rPr>
                <a:t>(t)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372200" y="3645024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6" name="Freeform 15"/>
          <p:cNvSpPr/>
          <p:nvPr/>
        </p:nvSpPr>
        <p:spPr>
          <a:xfrm>
            <a:off x="3015960" y="5445224"/>
            <a:ext cx="3587262" cy="867507"/>
          </a:xfrm>
          <a:custGeom>
            <a:avLst/>
            <a:gdLst>
              <a:gd name="connsiteX0" fmla="*/ 0 w 3587262"/>
              <a:gd name="connsiteY0" fmla="*/ 867507 h 867507"/>
              <a:gd name="connsiteX1" fmla="*/ 267287 w 3587262"/>
              <a:gd name="connsiteY1" fmla="*/ 501747 h 867507"/>
              <a:gd name="connsiteX2" fmla="*/ 689317 w 3587262"/>
              <a:gd name="connsiteY2" fmla="*/ 107852 h 867507"/>
              <a:gd name="connsiteX3" fmla="*/ 1716259 w 3587262"/>
              <a:gd name="connsiteY3" fmla="*/ 65649 h 867507"/>
              <a:gd name="connsiteX4" fmla="*/ 2546253 w 3587262"/>
              <a:gd name="connsiteY4" fmla="*/ 501747 h 867507"/>
              <a:gd name="connsiteX5" fmla="*/ 3587262 w 3587262"/>
              <a:gd name="connsiteY5" fmla="*/ 93784 h 86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7262" h="867507">
                <a:moveTo>
                  <a:pt x="0" y="867507"/>
                </a:moveTo>
                <a:cubicBezTo>
                  <a:pt x="76200" y="747931"/>
                  <a:pt x="152401" y="628356"/>
                  <a:pt x="267287" y="501747"/>
                </a:cubicBezTo>
                <a:cubicBezTo>
                  <a:pt x="382173" y="375138"/>
                  <a:pt x="447822" y="180535"/>
                  <a:pt x="689317" y="107852"/>
                </a:cubicBezTo>
                <a:cubicBezTo>
                  <a:pt x="930812" y="35169"/>
                  <a:pt x="1406770" y="0"/>
                  <a:pt x="1716259" y="65649"/>
                </a:cubicBezTo>
                <a:cubicBezTo>
                  <a:pt x="2025748" y="131298"/>
                  <a:pt x="2234419" y="497058"/>
                  <a:pt x="2546253" y="501747"/>
                </a:cubicBezTo>
                <a:cubicBezTo>
                  <a:pt x="2858087" y="506436"/>
                  <a:pt x="3222674" y="300110"/>
                  <a:pt x="3587262" y="93784"/>
                </a:cubicBez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latin typeface="Times New Roman" panose="02020603050405020304" pitchFamily="18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2483768" y="5015692"/>
            <a:ext cx="4586438" cy="1456848"/>
            <a:chOff x="2579370" y="5015692"/>
            <a:chExt cx="4586438" cy="1456848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3114898" y="5095096"/>
              <a:ext cx="0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3114898" y="6319232"/>
              <a:ext cx="3744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579370" y="5015692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X[n]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59314" y="610320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n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 flipV="1">
              <a:off x="3275856" y="6093296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3414188" y="5938548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V="1">
              <a:off x="3566588" y="5705120"/>
              <a:ext cx="0" cy="612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flipV="1">
              <a:off x="3718988" y="5589240"/>
              <a:ext cx="0" cy="75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V="1">
              <a:off x="3871388" y="5518900"/>
              <a:ext cx="0" cy="792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V="1">
              <a:off x="4023788" y="5503164"/>
              <a:ext cx="0" cy="82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V="1">
              <a:off x="4176188" y="5487428"/>
              <a:ext cx="0" cy="82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4328588" y="5471012"/>
              <a:ext cx="0" cy="82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V="1">
              <a:off x="4499992" y="5473360"/>
              <a:ext cx="0" cy="86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V="1">
              <a:off x="4672144" y="5489096"/>
              <a:ext cx="0" cy="82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V="1">
              <a:off x="4830228" y="5499148"/>
              <a:ext cx="0" cy="82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4975912" y="5531300"/>
              <a:ext cx="0" cy="792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5128312" y="5641496"/>
              <a:ext cx="0" cy="68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5294780" y="5751692"/>
              <a:ext cx="0" cy="57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V="1">
              <a:off x="5447180" y="5875956"/>
              <a:ext cx="0" cy="432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5599580" y="5915812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5723844" y="5955668"/>
              <a:ext cx="0" cy="360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V="1">
              <a:off x="5883880" y="5927532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V="1">
              <a:off x="6050348" y="5863204"/>
              <a:ext cx="0" cy="432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V="1">
              <a:off x="6202748" y="5805264"/>
              <a:ext cx="0" cy="50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V="1">
              <a:off x="6369216" y="5720856"/>
              <a:ext cx="0" cy="57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V="1">
              <a:off x="6549752" y="5631444"/>
              <a:ext cx="0" cy="68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V="1">
              <a:off x="6702152" y="5544688"/>
              <a:ext cx="0" cy="792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979712" y="1052736"/>
            <a:ext cx="510428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</a:rPr>
              <a:t>Deterministic </a:t>
            </a:r>
            <a:r>
              <a:rPr lang="en-US" sz="2200" dirty="0" err="1" smtClean="0">
                <a:latin typeface="Times New Roman" panose="02020603050405020304" pitchFamily="18" charset="0"/>
              </a:rPr>
              <a:t>vs</a:t>
            </a:r>
            <a:r>
              <a:rPr lang="en-US" sz="2200" dirty="0" smtClean="0">
                <a:latin typeface="Times New Roman" panose="02020603050405020304" pitchFamily="18" charset="0"/>
              </a:rPr>
              <a:t> Stochastic Control System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179512" y="1628800"/>
            <a:ext cx="860444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A control System is deterministic if the response to input is predictable and repeatable.</a:t>
            </a: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endParaRPr lang="en-US" sz="2200" dirty="0" smtClean="0">
              <a:latin typeface="Times New Roman" panose="02020603050405020304" pitchFamily="18" charset="0"/>
            </a:endParaRPr>
          </a:p>
          <a:p>
            <a:pPr marL="182563" indent="-182563" algn="just"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If not, the control system is a stochastic control system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763688" y="2420888"/>
            <a:ext cx="6127092" cy="2016136"/>
            <a:chOff x="611560" y="2780928"/>
            <a:chExt cx="6127092" cy="2016136"/>
          </a:xfrm>
        </p:grpSpPr>
        <p:sp>
          <p:nvSpPr>
            <p:cNvPr id="19" name="TextBox 18"/>
            <p:cNvSpPr txBox="1"/>
            <p:nvPr/>
          </p:nvSpPr>
          <p:spPr>
            <a:xfrm>
              <a:off x="3738754" y="2780928"/>
              <a:ext cx="5020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y</a:t>
              </a:r>
              <a:r>
                <a:rPr lang="en-GB" dirty="0" smtClean="0">
                  <a:latin typeface="Times New Roman" panose="02020603050405020304" pitchFamily="18" charset="0"/>
                </a:rPr>
                <a:t>(t)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259034" y="4005064"/>
              <a:ext cx="4796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    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327840" y="3429000"/>
              <a:ext cx="576064" cy="5760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485696" y="3429000"/>
              <a:ext cx="576064" cy="5760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4314818" y="4005064"/>
              <a:ext cx="230425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/>
            <p:cNvGrpSpPr/>
            <p:nvPr/>
          </p:nvGrpSpPr>
          <p:grpSpPr>
            <a:xfrm>
              <a:off x="611560" y="2780928"/>
              <a:ext cx="2999898" cy="2016136"/>
              <a:chOff x="611560" y="2780928"/>
              <a:chExt cx="2999898" cy="2016136"/>
            </a:xfrm>
          </p:grpSpPr>
          <p:cxnSp>
            <p:nvCxnSpPr>
              <p:cNvPr id="7" name="Straight Arrow Connector 6"/>
              <p:cNvCxnSpPr/>
              <p:nvPr/>
            </p:nvCxnSpPr>
            <p:spPr>
              <a:xfrm flipV="1">
                <a:off x="1187624" y="2924944"/>
                <a:ext cx="0" cy="10801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Isosceles Triangle 9"/>
              <p:cNvSpPr/>
              <p:nvPr/>
            </p:nvSpPr>
            <p:spPr>
              <a:xfrm>
                <a:off x="1187624" y="3213064"/>
                <a:ext cx="648072" cy="792000"/>
              </a:xfrm>
              <a:prstGeom prst="triangl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Isosceles Triangle 10"/>
              <p:cNvSpPr/>
              <p:nvPr/>
            </p:nvSpPr>
            <p:spPr>
              <a:xfrm flipV="1">
                <a:off x="1835696" y="4005064"/>
                <a:ext cx="648072" cy="792000"/>
              </a:xfrm>
              <a:prstGeom prst="triangl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11560" y="2780928"/>
                <a:ext cx="50206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i="1" dirty="0" smtClean="0">
                    <a:latin typeface="Times New Roman" panose="02020603050405020304" pitchFamily="18" charset="0"/>
                  </a:rPr>
                  <a:t>x</a:t>
                </a:r>
                <a:r>
                  <a:rPr lang="en-GB" dirty="0" smtClean="0">
                    <a:latin typeface="Times New Roman" panose="02020603050405020304" pitchFamily="18" charset="0"/>
                  </a:rPr>
                  <a:t>(t)</a:t>
                </a:r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131840" y="4005064"/>
                <a:ext cx="4796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Times New Roman" panose="02020603050405020304" pitchFamily="18" charset="0"/>
                  </a:rPr>
                  <a:t>    t</a:t>
                </a:r>
                <a:endParaRPr lang="en-GB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9" name="Straight Arrow Connector 8"/>
              <p:cNvCxnSpPr/>
              <p:nvPr/>
            </p:nvCxnSpPr>
            <p:spPr>
              <a:xfrm>
                <a:off x="1187624" y="4005064"/>
                <a:ext cx="230425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Straight Arrow Connector 14"/>
            <p:cNvCxnSpPr/>
            <p:nvPr/>
          </p:nvCxnSpPr>
          <p:spPr>
            <a:xfrm flipV="1">
              <a:off x="4314818" y="2924944"/>
              <a:ext cx="0" cy="108012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2555776" y="5140504"/>
            <a:ext cx="4458390" cy="1456848"/>
            <a:chOff x="2555776" y="5085184"/>
            <a:chExt cx="4458390" cy="1456848"/>
          </a:xfrm>
        </p:grpSpPr>
        <p:cxnSp>
          <p:nvCxnSpPr>
            <p:cNvPr id="28" name="Straight Arrow Connector 27"/>
            <p:cNvCxnSpPr/>
            <p:nvPr/>
          </p:nvCxnSpPr>
          <p:spPr>
            <a:xfrm flipV="1">
              <a:off x="3020964" y="5164588"/>
              <a:ext cx="0" cy="122413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3020964" y="6388724"/>
              <a:ext cx="3744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2555776" y="5085184"/>
              <a:ext cx="5020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z</a:t>
              </a:r>
              <a:r>
                <a:rPr lang="en-GB" dirty="0" smtClean="0">
                  <a:latin typeface="Times New Roman" panose="02020603050405020304" pitchFamily="18" charset="0"/>
                </a:rPr>
                <a:t>(t)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765380" y="6172700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38621" y="5289452"/>
              <a:ext cx="3418449" cy="1097280"/>
            </a:xfrm>
            <a:custGeom>
              <a:avLst/>
              <a:gdLst>
                <a:gd name="connsiteX0" fmla="*/ 0 w 3418449"/>
                <a:gd name="connsiteY0" fmla="*/ 1097280 h 1097280"/>
                <a:gd name="connsiteX1" fmla="*/ 196948 w 3418449"/>
                <a:gd name="connsiteY1" fmla="*/ 450166 h 1097280"/>
                <a:gd name="connsiteX2" fmla="*/ 604911 w 3418449"/>
                <a:gd name="connsiteY2" fmla="*/ 70338 h 1097280"/>
                <a:gd name="connsiteX3" fmla="*/ 844062 w 3418449"/>
                <a:gd name="connsiteY3" fmla="*/ 872197 h 1097280"/>
                <a:gd name="connsiteX4" fmla="*/ 1195754 w 3418449"/>
                <a:gd name="connsiteY4" fmla="*/ 281354 h 1097280"/>
                <a:gd name="connsiteX5" fmla="*/ 1589649 w 3418449"/>
                <a:gd name="connsiteY5" fmla="*/ 1026942 h 1097280"/>
                <a:gd name="connsiteX6" fmla="*/ 1997613 w 3418449"/>
                <a:gd name="connsiteY6" fmla="*/ 84406 h 1097280"/>
                <a:gd name="connsiteX7" fmla="*/ 2644726 w 3418449"/>
                <a:gd name="connsiteY7" fmla="*/ 815926 h 1097280"/>
                <a:gd name="connsiteX8" fmla="*/ 3010486 w 3418449"/>
                <a:gd name="connsiteY8" fmla="*/ 253218 h 1097280"/>
                <a:gd name="connsiteX9" fmla="*/ 3418449 w 3418449"/>
                <a:gd name="connsiteY9" fmla="*/ 1097280 h 109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18449" h="1097280">
                  <a:moveTo>
                    <a:pt x="0" y="1097280"/>
                  </a:moveTo>
                  <a:cubicBezTo>
                    <a:pt x="48065" y="859301"/>
                    <a:pt x="96130" y="621323"/>
                    <a:pt x="196948" y="450166"/>
                  </a:cubicBezTo>
                  <a:cubicBezTo>
                    <a:pt x="297767" y="279009"/>
                    <a:pt x="497059" y="0"/>
                    <a:pt x="604911" y="70338"/>
                  </a:cubicBezTo>
                  <a:cubicBezTo>
                    <a:pt x="712763" y="140676"/>
                    <a:pt x="745588" y="837028"/>
                    <a:pt x="844062" y="872197"/>
                  </a:cubicBezTo>
                  <a:cubicBezTo>
                    <a:pt x="942536" y="907366"/>
                    <a:pt x="1071490" y="255563"/>
                    <a:pt x="1195754" y="281354"/>
                  </a:cubicBezTo>
                  <a:cubicBezTo>
                    <a:pt x="1320019" y="307145"/>
                    <a:pt x="1456006" y="1059767"/>
                    <a:pt x="1589649" y="1026942"/>
                  </a:cubicBezTo>
                  <a:cubicBezTo>
                    <a:pt x="1723292" y="994117"/>
                    <a:pt x="1821767" y="119575"/>
                    <a:pt x="1997613" y="84406"/>
                  </a:cubicBezTo>
                  <a:cubicBezTo>
                    <a:pt x="2173459" y="49237"/>
                    <a:pt x="2475914" y="787791"/>
                    <a:pt x="2644726" y="815926"/>
                  </a:cubicBezTo>
                  <a:cubicBezTo>
                    <a:pt x="2813538" y="844061"/>
                    <a:pt x="2881532" y="206326"/>
                    <a:pt x="3010486" y="253218"/>
                  </a:cubicBezTo>
                  <a:cubicBezTo>
                    <a:pt x="3139440" y="300110"/>
                    <a:pt x="3418449" y="1097280"/>
                    <a:pt x="3418449" y="1097280"/>
                  </a:cubicBezTo>
                </a:path>
              </a:pathLst>
            </a:cu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Yu Gothic Medium" panose="020B0500000000000000" pitchFamily="34" charset="-128"/>
                <a:ea typeface="Yu Gothic Medium" panose="020B0500000000000000" pitchFamily="34" charset="-128"/>
              </a:rPr>
              <a:t>Advanced </a:t>
            </a:r>
            <a:r>
              <a:rPr lang="en-US" b="1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Control </a:t>
            </a:r>
            <a:r>
              <a:rPr lang="en-US" b="1" dirty="0" smtClean="0">
                <a:latin typeface="Yu Gothic Medium" panose="020B0500000000000000" pitchFamily="34" charset="-128"/>
                <a:ea typeface="Yu Gothic Medium" panose="020B0500000000000000" pitchFamily="34" charset="-128"/>
              </a:rPr>
              <a:t>Systems</a:t>
            </a:r>
            <a:endParaRPr lang="en-GB" dirty="0">
              <a:latin typeface="Yu Gothic Medium" panose="020B0500000000000000" pitchFamily="34" charset="-128"/>
              <a:ea typeface="Yu Gothic Medium" panose="020B0500000000000000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24228" y="2244201"/>
            <a:ext cx="6646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smtClean="0">
                <a:latin typeface="Yu Gothic Medium" panose="020B0500000000000000" pitchFamily="34" charset="-128"/>
                <a:ea typeface="Yu Gothic Medium" panose="020B0500000000000000" pitchFamily="34" charset="-128"/>
              </a:rPr>
              <a:t>Review of Basic Concepts of Classical control</a:t>
            </a:r>
            <a:endParaRPr lang="en-GB" sz="2400" dirty="0">
              <a:latin typeface="Yu Gothic Medium" panose="020B0500000000000000" pitchFamily="34" charset="-128"/>
              <a:ea typeface="Yu Gothic Medium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GB" dirty="0" smtClean="0"/>
              <a:t>Types of Control System</a:t>
            </a:r>
            <a:br>
              <a:rPr lang="en-GB" dirty="0" smtClean="0"/>
            </a:br>
            <a:r>
              <a:rPr lang="en-GB" sz="2900" dirty="0" smtClean="0"/>
              <a:t>Adaptive Control System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800" dirty="0" smtClean="0"/>
              <a:t>The dynamic characteristics of most control systems are not constant for several reasons.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800" dirty="0" smtClean="0"/>
              <a:t>The effect of small changes on the system parameters is attenuated in a feedback control system.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800" dirty="0" smtClean="0"/>
              <a:t>An adaptive control system is required when the changes in the system parameters are significant.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GB" dirty="0" smtClean="0"/>
              <a:t>Types of Control System</a:t>
            </a:r>
            <a:br>
              <a:rPr lang="en-GB" dirty="0" smtClean="0"/>
            </a:br>
            <a:r>
              <a:rPr lang="en-GB" sz="2900" dirty="0" smtClean="0"/>
              <a:t>Learning Control System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en-GB" sz="2800" dirty="0" smtClean="0"/>
              <a:t>A control system that can learn from the environment it is operating is called a learning control system.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GB" sz="3200" dirty="0" smtClean="0"/>
              <a:t>Classification of Control Systems</a:t>
            </a:r>
            <a:endParaRPr lang="en-GB" sz="3200" dirty="0"/>
          </a:p>
        </p:txBody>
      </p:sp>
      <p:grpSp>
        <p:nvGrpSpPr>
          <p:cNvPr id="63" name="Group 62"/>
          <p:cNvGrpSpPr/>
          <p:nvPr/>
        </p:nvGrpSpPr>
        <p:grpSpPr>
          <a:xfrm>
            <a:off x="755576" y="815298"/>
            <a:ext cx="7849377" cy="5682995"/>
            <a:chOff x="755576" y="815298"/>
            <a:chExt cx="7849377" cy="5682995"/>
          </a:xfrm>
        </p:grpSpPr>
        <p:sp>
          <p:nvSpPr>
            <p:cNvPr id="11" name="TextBox 10"/>
            <p:cNvSpPr txBox="1"/>
            <p:nvPr/>
          </p:nvSpPr>
          <p:spPr>
            <a:xfrm>
              <a:off x="3762030" y="815298"/>
              <a:ext cx="171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Control Systems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44773" y="2023045"/>
              <a:ext cx="879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Natural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95742" y="2023045"/>
              <a:ext cx="1217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Man-made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63707" y="3081551"/>
              <a:ext cx="8996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Manual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225171" y="3061285"/>
              <a:ext cx="11565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Automatic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71848" y="4045170"/>
              <a:ext cx="118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Open-loop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857252" y="4045170"/>
              <a:ext cx="1313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Closed-loop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201276" y="499067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Non-linear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717339" y="4897933"/>
              <a:ext cx="7184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linear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53027" y="5918055"/>
              <a:ext cx="13541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Time variant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062671" y="5918055"/>
              <a:ext cx="15422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Time invariant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55576" y="5132592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Non-linear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199047" y="5202916"/>
              <a:ext cx="7184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linear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1332128" y="1281138"/>
              <a:ext cx="6377597" cy="4755085"/>
              <a:chOff x="1332128" y="1281138"/>
              <a:chExt cx="6377597" cy="4755085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3905078" y="1281138"/>
                <a:ext cx="1263037" cy="741907"/>
                <a:chOff x="3905078" y="1281138"/>
                <a:chExt cx="1263037" cy="741907"/>
              </a:xfrm>
            </p:grpSpPr>
            <p:cxnSp>
              <p:nvCxnSpPr>
                <p:cNvPr id="5" name="Straight Connector 4"/>
                <p:cNvCxnSpPr/>
                <p:nvPr/>
              </p:nvCxnSpPr>
              <p:spPr>
                <a:xfrm flipH="1">
                  <a:off x="3905078" y="1559353"/>
                  <a:ext cx="1263037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Arrow Connector 6"/>
                <p:cNvCxnSpPr/>
                <p:nvPr/>
              </p:nvCxnSpPr>
              <p:spPr>
                <a:xfrm>
                  <a:off x="3905078" y="1559353"/>
                  <a:ext cx="0" cy="463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Arrow Connector 7"/>
                <p:cNvCxnSpPr/>
                <p:nvPr/>
              </p:nvCxnSpPr>
              <p:spPr>
                <a:xfrm>
                  <a:off x="5166025" y="1559353"/>
                  <a:ext cx="0" cy="46369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/>
                <p:cNvCxnSpPr/>
                <p:nvPr/>
              </p:nvCxnSpPr>
              <p:spPr>
                <a:xfrm flipV="1">
                  <a:off x="4536597" y="1281138"/>
                  <a:ext cx="0" cy="278215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Group 22"/>
              <p:cNvGrpSpPr/>
              <p:nvPr/>
            </p:nvGrpSpPr>
            <p:grpSpPr>
              <a:xfrm>
                <a:off x="4536597" y="2393998"/>
                <a:ext cx="1278573" cy="649127"/>
                <a:chOff x="899592" y="1484784"/>
                <a:chExt cx="1020512" cy="504024"/>
              </a:xfrm>
            </p:grpSpPr>
            <p:cxnSp>
              <p:nvCxnSpPr>
                <p:cNvPr id="17" name="Straight Connector 16"/>
                <p:cNvCxnSpPr/>
                <p:nvPr/>
              </p:nvCxnSpPr>
              <p:spPr>
                <a:xfrm flipH="1">
                  <a:off x="899592" y="1700808"/>
                  <a:ext cx="1008112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Arrow Connector 17"/>
                <p:cNvCxnSpPr/>
                <p:nvPr/>
              </p:nvCxnSpPr>
              <p:spPr>
                <a:xfrm>
                  <a:off x="899592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Arrow Connector 18"/>
                <p:cNvCxnSpPr/>
                <p:nvPr/>
              </p:nvCxnSpPr>
              <p:spPr>
                <a:xfrm>
                  <a:off x="1920104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 flipV="1">
                  <a:off x="1403648" y="1484784"/>
                  <a:ext cx="0" cy="21602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/>
              <p:cNvGrpSpPr/>
              <p:nvPr/>
            </p:nvGrpSpPr>
            <p:grpSpPr>
              <a:xfrm>
                <a:off x="5170205" y="3411972"/>
                <a:ext cx="1278573" cy="649127"/>
                <a:chOff x="899592" y="1484784"/>
                <a:chExt cx="1020512" cy="504024"/>
              </a:xfrm>
            </p:grpSpPr>
            <p:cxnSp>
              <p:nvCxnSpPr>
                <p:cNvPr id="25" name="Straight Connector 24"/>
                <p:cNvCxnSpPr/>
                <p:nvPr/>
              </p:nvCxnSpPr>
              <p:spPr>
                <a:xfrm flipH="1">
                  <a:off x="899592" y="1700808"/>
                  <a:ext cx="1008112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899592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/>
                <p:nvPr/>
              </p:nvCxnSpPr>
              <p:spPr>
                <a:xfrm>
                  <a:off x="1920104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 flipV="1">
                  <a:off x="1403648" y="1484784"/>
                  <a:ext cx="0" cy="21602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" name="Group 30"/>
              <p:cNvGrpSpPr/>
              <p:nvPr/>
            </p:nvGrpSpPr>
            <p:grpSpPr>
              <a:xfrm>
                <a:off x="5799634" y="4341545"/>
                <a:ext cx="1278573" cy="649127"/>
                <a:chOff x="899592" y="1484784"/>
                <a:chExt cx="1020512" cy="504024"/>
              </a:xfrm>
            </p:grpSpPr>
            <p:cxnSp>
              <p:nvCxnSpPr>
                <p:cNvPr id="32" name="Straight Connector 31"/>
                <p:cNvCxnSpPr/>
                <p:nvPr/>
              </p:nvCxnSpPr>
              <p:spPr>
                <a:xfrm flipH="1">
                  <a:off x="899592" y="1700808"/>
                  <a:ext cx="1008112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Arrow Connector 32"/>
                <p:cNvCxnSpPr/>
                <p:nvPr/>
              </p:nvCxnSpPr>
              <p:spPr>
                <a:xfrm>
                  <a:off x="899592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/>
                <p:cNvCxnSpPr/>
                <p:nvPr/>
              </p:nvCxnSpPr>
              <p:spPr>
                <a:xfrm>
                  <a:off x="1920104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 flipV="1">
                  <a:off x="1403648" y="1484784"/>
                  <a:ext cx="0" cy="21602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oup 37"/>
              <p:cNvGrpSpPr/>
              <p:nvPr/>
            </p:nvGrpSpPr>
            <p:grpSpPr>
              <a:xfrm>
                <a:off x="6431152" y="5268887"/>
                <a:ext cx="1278573" cy="649127"/>
                <a:chOff x="899592" y="1484784"/>
                <a:chExt cx="1020512" cy="504024"/>
              </a:xfrm>
            </p:grpSpPr>
            <p:cxnSp>
              <p:nvCxnSpPr>
                <p:cNvPr id="39" name="Straight Connector 38"/>
                <p:cNvCxnSpPr/>
                <p:nvPr/>
              </p:nvCxnSpPr>
              <p:spPr>
                <a:xfrm flipH="1">
                  <a:off x="899592" y="1700808"/>
                  <a:ext cx="1008112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Arrow Connector 39"/>
                <p:cNvCxnSpPr/>
                <p:nvPr/>
              </p:nvCxnSpPr>
              <p:spPr>
                <a:xfrm>
                  <a:off x="899592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/>
                <p:cNvCxnSpPr/>
                <p:nvPr/>
              </p:nvCxnSpPr>
              <p:spPr>
                <a:xfrm>
                  <a:off x="1920104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 flipV="1">
                  <a:off x="1403648" y="1484784"/>
                  <a:ext cx="0" cy="21602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Group 45"/>
              <p:cNvGrpSpPr/>
              <p:nvPr/>
            </p:nvGrpSpPr>
            <p:grpSpPr>
              <a:xfrm>
                <a:off x="1332128" y="4459671"/>
                <a:ext cx="3483209" cy="649127"/>
                <a:chOff x="-872472" y="1484784"/>
                <a:chExt cx="2780176" cy="504024"/>
              </a:xfrm>
            </p:grpSpPr>
            <p:cxnSp>
              <p:nvCxnSpPr>
                <p:cNvPr id="47" name="Straight Connector 46"/>
                <p:cNvCxnSpPr/>
                <p:nvPr/>
              </p:nvCxnSpPr>
              <p:spPr>
                <a:xfrm flipH="1">
                  <a:off x="-872472" y="1700808"/>
                  <a:ext cx="2772000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/>
                <p:cNvCxnSpPr/>
                <p:nvPr/>
              </p:nvCxnSpPr>
              <p:spPr>
                <a:xfrm>
                  <a:off x="-872472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>
                  <a:off x="137308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/>
                <p:cNvCxnSpPr/>
                <p:nvPr/>
              </p:nvCxnSpPr>
              <p:spPr>
                <a:xfrm flipV="1">
                  <a:off x="1907704" y="1484784"/>
                  <a:ext cx="0" cy="21602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Group 52"/>
              <p:cNvGrpSpPr/>
              <p:nvPr/>
            </p:nvGrpSpPr>
            <p:grpSpPr>
              <a:xfrm>
                <a:off x="2875999" y="5387096"/>
                <a:ext cx="2886621" cy="649127"/>
                <a:chOff x="-872472" y="1484784"/>
                <a:chExt cx="2780176" cy="504024"/>
              </a:xfrm>
            </p:grpSpPr>
            <p:cxnSp>
              <p:nvCxnSpPr>
                <p:cNvPr id="54" name="Straight Connector 53"/>
                <p:cNvCxnSpPr/>
                <p:nvPr/>
              </p:nvCxnSpPr>
              <p:spPr>
                <a:xfrm flipH="1">
                  <a:off x="-872472" y="1700808"/>
                  <a:ext cx="2772000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Arrow Connector 54"/>
                <p:cNvCxnSpPr/>
                <p:nvPr/>
              </p:nvCxnSpPr>
              <p:spPr>
                <a:xfrm>
                  <a:off x="-872472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Arrow Connector 55"/>
                <p:cNvCxnSpPr/>
                <p:nvPr/>
              </p:nvCxnSpPr>
              <p:spPr>
                <a:xfrm>
                  <a:off x="425891" y="1700808"/>
                  <a:ext cx="0" cy="2880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/>
                <p:cNvCxnSpPr/>
                <p:nvPr/>
              </p:nvCxnSpPr>
              <p:spPr>
                <a:xfrm flipV="1">
                  <a:off x="1907704" y="1484784"/>
                  <a:ext cx="0" cy="216024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" name="TextBox 57"/>
            <p:cNvSpPr txBox="1"/>
            <p:nvPr/>
          </p:nvSpPr>
          <p:spPr>
            <a:xfrm>
              <a:off x="2177537" y="6128961"/>
              <a:ext cx="13541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Time variant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552301" y="6114330"/>
              <a:ext cx="15422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Time invariant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17525" y="447675"/>
            <a:ext cx="46778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</a:rPr>
              <a:t>Examples of Control Systems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l="9262" t="5904" r="16099" b="9963"/>
          <a:stretch>
            <a:fillRect/>
          </a:stretch>
        </p:blipFill>
        <p:spPr bwMode="auto">
          <a:xfrm>
            <a:off x="1979712" y="1662686"/>
            <a:ext cx="4608512" cy="515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93725" y="1124744"/>
            <a:ext cx="321350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</a:rPr>
              <a:t>Water-level float regulator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5494633" cy="376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48" y="5440288"/>
            <a:ext cx="8551864" cy="115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3400" y="457200"/>
            <a:ext cx="46476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Examples of </a:t>
            </a:r>
            <a:r>
              <a:rPr lang="en-US" sz="2800" b="1" dirty="0" smtClean="0">
                <a:latin typeface="Times New Roman" panose="02020603050405020304" pitchFamily="18" charset="0"/>
              </a:rPr>
              <a:t>Control </a:t>
            </a:r>
            <a:r>
              <a:rPr lang="en-US" sz="2800" b="1" dirty="0">
                <a:latin typeface="Times New Roman" panose="02020603050405020304" pitchFamily="18" charset="0"/>
              </a:rPr>
              <a:t>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863" t="12334" r="8726" b="1991"/>
          <a:stretch>
            <a:fillRect/>
          </a:stretch>
        </p:blipFill>
        <p:spPr bwMode="auto">
          <a:xfrm>
            <a:off x="1187624" y="1628800"/>
            <a:ext cx="5976664" cy="4280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 t="4928" r="10844" b="19014"/>
          <a:stretch>
            <a:fillRect/>
          </a:stretch>
        </p:blipFill>
        <p:spPr bwMode="auto">
          <a:xfrm>
            <a:off x="3780358" y="5661248"/>
            <a:ext cx="532814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533400" y="457200"/>
            <a:ext cx="5953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Examples of Modern Control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420888"/>
            <a:ext cx="6821985" cy="34346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33400" y="457200"/>
            <a:ext cx="5953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Examples of Modern Control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911" y="1219199"/>
            <a:ext cx="6111433" cy="442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0060" y="5541640"/>
            <a:ext cx="6638324" cy="98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33400" y="457200"/>
            <a:ext cx="5953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</a:rPr>
              <a:t>Examples of Modern Control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51309"/>
            <a:ext cx="8712968" cy="5030019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Transfer Function is the ratio of Laplace transform of the output to the Laplace transform of the input. Assuming all initial conditions are zero. </a:t>
            </a:r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r>
              <a:rPr lang="en-GB" sz="2800" dirty="0" smtClean="0"/>
              <a:t>Where     is the Laplace operator.</a:t>
            </a:r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2915816" y="2852936"/>
            <a:ext cx="3426629" cy="864096"/>
            <a:chOff x="4983601" y="4869160"/>
            <a:chExt cx="3426629" cy="864096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7236296" y="5301208"/>
              <a:ext cx="72008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tangle 4"/>
            <p:cNvSpPr/>
            <p:nvPr/>
          </p:nvSpPr>
          <p:spPr>
            <a:xfrm>
              <a:off x="6228184" y="4869160"/>
              <a:ext cx="1080120" cy="86409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latin typeface="Times New Roman" panose="02020603050405020304" pitchFamily="18" charset="0"/>
                </a:rPr>
                <a:t>Plant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5494036" y="5302876"/>
              <a:ext cx="72008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7892139" y="5085184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y(t)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83601" y="5147900"/>
              <a:ext cx="5245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u(t)</a:t>
              </a:r>
              <a:endParaRPr lang="en-GB" i="1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684710" y="3933056"/>
          <a:ext cx="4975522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Equation" r:id="rId3" imgW="1511300" imgH="393700" progId="Equation.3">
                  <p:embed/>
                </p:oleObj>
              </mc:Choice>
              <mc:Fallback>
                <p:oleObj name="Equation" r:id="rId3" imgW="1511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710" y="3933056"/>
                        <a:ext cx="4975522" cy="1296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1547664" y="5770190"/>
          <a:ext cx="334963" cy="53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5" imgW="101512" imgH="152268" progId="Equation.3">
                  <p:embed/>
                </p:oleObj>
              </mc:Choice>
              <mc:Fallback>
                <p:oleObj name="Equation" r:id="rId5" imgW="101512" imgH="15226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770190"/>
                        <a:ext cx="334963" cy="5391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9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712968" cy="4525963"/>
          </a:xfrm>
        </p:spPr>
        <p:txBody>
          <a:bodyPr>
            <a:normAutofit/>
          </a:bodyPr>
          <a:lstStyle/>
          <a:p>
            <a:pPr algn="just"/>
            <a:r>
              <a:rPr lang="en-GB" sz="3000" dirty="0" smtClean="0"/>
              <a:t>Then the transfer function </a:t>
            </a:r>
            <a:r>
              <a:rPr lang="en-GB" sz="3000" dirty="0" smtClean="0">
                <a:solidFill>
                  <a:srgbClr val="FF0000"/>
                </a:solidFill>
              </a:rPr>
              <a:t>G(S)</a:t>
            </a:r>
            <a:r>
              <a:rPr lang="en-GB" sz="3000" dirty="0" smtClean="0"/>
              <a:t> of the plant is given as</a:t>
            </a:r>
            <a:endParaRPr lang="en-GB" sz="30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2843808" y="3789040"/>
            <a:ext cx="3542045" cy="864096"/>
            <a:chOff x="4983601" y="4869160"/>
            <a:chExt cx="3542045" cy="864096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7236296" y="5301208"/>
              <a:ext cx="72008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6228184" y="4869160"/>
              <a:ext cx="1080120" cy="86409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dirty="0" smtClean="0">
                  <a:latin typeface="Times New Roman" panose="02020603050405020304" pitchFamily="18" charset="0"/>
                </a:rPr>
                <a:t>G(S)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5494036" y="5302876"/>
              <a:ext cx="72008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7892139" y="5085184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Y(S)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83601" y="5119764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U(S)</a:t>
              </a:r>
              <a:endParaRPr lang="en-GB" i="1" dirty="0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3419872" y="2348880"/>
          <a:ext cx="1789915" cy="864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Equation" r:id="rId3" imgW="736280" imgH="355446" progId="Equation.3">
                  <p:embed/>
                </p:oleObj>
              </mc:Choice>
              <mc:Fallback>
                <p:oleObj name="Equation" r:id="rId3" imgW="736280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2348880"/>
                        <a:ext cx="1789915" cy="8640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59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Control System?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1639341"/>
            <a:ext cx="8229600" cy="4525963"/>
          </a:xfrm>
        </p:spPr>
        <p:txBody>
          <a:bodyPr/>
          <a:lstStyle/>
          <a:p>
            <a:pPr algn="just"/>
            <a:r>
              <a:rPr lang="en-GB" dirty="0" smtClean="0"/>
              <a:t>A system Controlling the operation of another system.</a:t>
            </a:r>
          </a:p>
          <a:p>
            <a:pPr algn="just"/>
            <a:r>
              <a:rPr lang="en-GB" dirty="0" smtClean="0"/>
              <a:t>A system that can regulate itself and another system.</a:t>
            </a:r>
          </a:p>
          <a:p>
            <a:pPr algn="just"/>
            <a:r>
              <a:rPr lang="en-GB" dirty="0" smtClean="0"/>
              <a:t>A control System is a device, or set of devices to manage, command, direct or regulate the behaviour of other device(s) or system(s). 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Why Laplace Transform?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712968" cy="518457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GB" sz="3000" dirty="0" smtClean="0"/>
              <a:t>By use of Laplace transform we can convert many common functions into algebraic function of complex variable </a:t>
            </a:r>
            <a:r>
              <a:rPr lang="en-GB" sz="3000" i="1" dirty="0" smtClean="0">
                <a:solidFill>
                  <a:srgbClr val="FF0000"/>
                </a:solidFill>
              </a:rPr>
              <a:t>s</a:t>
            </a:r>
            <a:r>
              <a:rPr lang="en-GB" sz="3000" dirty="0" smtClean="0"/>
              <a:t>. </a:t>
            </a:r>
          </a:p>
          <a:p>
            <a:pPr algn="just"/>
            <a:r>
              <a:rPr lang="en-GB" sz="3000" dirty="0" smtClean="0"/>
              <a:t>For example</a:t>
            </a:r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>
              <a:buNone/>
            </a:pPr>
            <a:r>
              <a:rPr lang="en-GB" sz="3000" dirty="0" smtClean="0"/>
              <a:t>Or</a:t>
            </a:r>
          </a:p>
          <a:p>
            <a:pPr algn="just">
              <a:buNone/>
            </a:pPr>
            <a:endParaRPr lang="en-GB" sz="3000" dirty="0" smtClean="0"/>
          </a:p>
          <a:p>
            <a:pPr algn="just">
              <a:buNone/>
            </a:pPr>
            <a:endParaRPr lang="en-GB" sz="3000" dirty="0" smtClean="0"/>
          </a:p>
          <a:p>
            <a:pPr algn="just"/>
            <a:r>
              <a:rPr lang="en-GB" sz="3000" dirty="0" smtClean="0"/>
              <a:t>Where </a:t>
            </a:r>
            <a:r>
              <a:rPr lang="en-GB" sz="3000" i="1" dirty="0" smtClean="0">
                <a:solidFill>
                  <a:srgbClr val="FF0000"/>
                </a:solidFill>
              </a:rPr>
              <a:t>s</a:t>
            </a:r>
            <a:r>
              <a:rPr lang="en-GB" sz="3000" dirty="0" smtClean="0"/>
              <a:t> is a complex variable (complex frequency) and is given as</a:t>
            </a:r>
            <a:endParaRPr lang="en-GB" sz="30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796707" y="2852936"/>
          <a:ext cx="3138557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3" imgW="1002865" imgH="368140" progId="Equation.3">
                  <p:embed/>
                </p:oleObj>
              </mc:Choice>
              <mc:Fallback>
                <p:oleObj name="Equation" r:id="rId3" imgW="1002865" imgH="3681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6707" y="2852936"/>
                        <a:ext cx="3138557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3495675" y="4149080"/>
          <a:ext cx="2265363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5" imgW="723586" imgH="355446" progId="Equation.3">
                  <p:embed/>
                </p:oleObj>
              </mc:Choice>
              <mc:Fallback>
                <p:oleObj name="Equation" r:id="rId5" imgW="723586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675" y="4149080"/>
                        <a:ext cx="2265363" cy="1112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5"/>
          <p:cNvGraphicFramePr>
            <a:graphicFrameLocks noChangeAspect="1"/>
          </p:cNvGraphicFramePr>
          <p:nvPr/>
        </p:nvGraphicFramePr>
        <p:xfrm>
          <a:off x="3886200" y="6113735"/>
          <a:ext cx="190817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7" imgW="609336" imgH="177723" progId="Equation.3">
                  <p:embed/>
                </p:oleObj>
              </mc:Choice>
              <mc:Fallback>
                <p:oleObj name="Equation" r:id="rId7" imgW="609336" imgH="17772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6113735"/>
                        <a:ext cx="1908175" cy="555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548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Laplace Transform of Derivatives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712968" cy="5184576"/>
          </a:xfrm>
        </p:spPr>
        <p:txBody>
          <a:bodyPr>
            <a:normAutofit/>
          </a:bodyPr>
          <a:lstStyle/>
          <a:p>
            <a:pPr algn="just"/>
            <a:r>
              <a:rPr lang="en-GB" sz="3000" dirty="0" smtClean="0"/>
              <a:t>Not only common function can be converted into simple algebraic expressions but calculus operations can also be converted into algebraic expressions.</a:t>
            </a:r>
          </a:p>
          <a:p>
            <a:pPr algn="just"/>
            <a:r>
              <a:rPr lang="en-GB" sz="3000" dirty="0" smtClean="0"/>
              <a:t>For example</a:t>
            </a:r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2627784" y="3068960"/>
          <a:ext cx="3735388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3" imgW="1193800" imgH="355600" progId="Equation.3">
                  <p:embed/>
                </p:oleObj>
              </mc:Choice>
              <mc:Fallback>
                <p:oleObj name="Equation" r:id="rId3" imgW="11938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068960"/>
                        <a:ext cx="3735388" cy="1112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4"/>
          <p:cNvGraphicFramePr>
            <a:graphicFrameLocks noChangeAspect="1"/>
          </p:cNvGraphicFramePr>
          <p:nvPr/>
        </p:nvGraphicFramePr>
        <p:xfrm>
          <a:off x="1835696" y="4941168"/>
          <a:ext cx="55245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Equation" r:id="rId5" imgW="1765300" imgH="393700" progId="Equation.3">
                  <p:embed/>
                </p:oleObj>
              </mc:Choice>
              <mc:Fallback>
                <p:oleObj name="Equation" r:id="rId5" imgW="1765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4941168"/>
                        <a:ext cx="5524500" cy="1231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70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Laplace Transform of Derivatives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712968" cy="5184576"/>
          </a:xfrm>
        </p:spPr>
        <p:txBody>
          <a:bodyPr>
            <a:normAutofit/>
          </a:bodyPr>
          <a:lstStyle/>
          <a:p>
            <a:pPr algn="just"/>
            <a:r>
              <a:rPr lang="en-GB" sz="3000" dirty="0" smtClean="0"/>
              <a:t>In general</a:t>
            </a:r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r>
              <a:rPr lang="en-GB" sz="3000" dirty="0" smtClean="0"/>
              <a:t>Where         is the initial condition of the system.</a:t>
            </a:r>
          </a:p>
        </p:txBody>
      </p:sp>
      <p:graphicFrame>
        <p:nvGraphicFramePr>
          <p:cNvPr id="44037" name="Object 4"/>
          <p:cNvGraphicFramePr>
            <a:graphicFrameLocks noChangeAspect="1"/>
          </p:cNvGraphicFramePr>
          <p:nvPr/>
        </p:nvGraphicFramePr>
        <p:xfrm>
          <a:off x="1028700" y="2205038"/>
          <a:ext cx="7115175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Equation" r:id="rId3" imgW="2273300" imgH="393700" progId="Equation.3">
                  <p:embed/>
                </p:oleObj>
              </mc:Choice>
              <mc:Fallback>
                <p:oleObj name="Equation" r:id="rId3" imgW="22733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700" y="2205038"/>
                        <a:ext cx="7115175" cy="1231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1618004" y="3962860"/>
          <a:ext cx="673410" cy="44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Equation" r:id="rId5" imgW="266353" imgH="177569" progId="Equation.3">
                  <p:embed/>
                </p:oleObj>
              </mc:Choice>
              <mc:Fallback>
                <p:oleObj name="Equation" r:id="rId5" imgW="266353" imgH="17756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8004" y="3962860"/>
                        <a:ext cx="673410" cy="4489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99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 RC Circuit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If the capacitor is not already charged then </a:t>
            </a:r>
            <a:r>
              <a:rPr lang="en-GB" i="1" dirty="0" smtClean="0">
                <a:solidFill>
                  <a:srgbClr val="FF0000"/>
                </a:solidFill>
              </a:rPr>
              <a:t>y</a:t>
            </a:r>
            <a:r>
              <a:rPr lang="en-GB" dirty="0" smtClean="0">
                <a:solidFill>
                  <a:srgbClr val="FF0000"/>
                </a:solidFill>
              </a:rPr>
              <a:t>(0)=0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179661" cy="210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95936" y="1988840"/>
            <a:ext cx="47997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6700" indent="-26670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24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en-GB" sz="2400" dirty="0" smtClean="0">
                <a:latin typeface="Times New Roman" panose="02020603050405020304" pitchFamily="18" charset="0"/>
              </a:rPr>
              <a:t> is the input voltage applied at </a:t>
            </a:r>
            <a:r>
              <a:rPr lang="en-GB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t=0</a:t>
            </a:r>
          </a:p>
          <a:p>
            <a:pPr marL="266700" indent="-266700">
              <a:lnSpc>
                <a:spcPct val="150000"/>
              </a:lnSpc>
              <a:buFont typeface="Arial" pitchFamily="34" charset="0"/>
              <a:buChar char="•"/>
            </a:pPr>
            <a:r>
              <a:rPr lang="en-GB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GB" sz="2400" dirty="0" smtClean="0">
                <a:latin typeface="Times New Roman" panose="02020603050405020304" pitchFamily="18" charset="0"/>
              </a:rPr>
              <a:t> is the capacitor voltage</a:t>
            </a:r>
            <a:endParaRPr lang="en-GB" sz="2400" dirty="0">
              <a:latin typeface="Times New Roman" panose="02020603050405020304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428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Laplace Transform of Integrals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</p:txBody>
      </p:sp>
      <p:graphicFrame>
        <p:nvGraphicFramePr>
          <p:cNvPr id="44037" name="Object 4"/>
          <p:cNvGraphicFramePr>
            <a:graphicFrameLocks noChangeAspect="1"/>
          </p:cNvGraphicFramePr>
          <p:nvPr/>
        </p:nvGraphicFramePr>
        <p:xfrm>
          <a:off x="3059832" y="1916832"/>
          <a:ext cx="30607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3" imgW="977476" imgH="355446" progId="Equation.3">
                  <p:embed/>
                </p:oleObj>
              </mc:Choice>
              <mc:Fallback>
                <p:oleObj name="Equation" r:id="rId3" imgW="977476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916832"/>
                        <a:ext cx="3060700" cy="1112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5"/>
          <p:cNvSpPr txBox="1">
            <a:spLocks/>
          </p:cNvSpPr>
          <p:nvPr/>
        </p:nvSpPr>
        <p:spPr>
          <a:xfrm>
            <a:off x="609600" y="1752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time domain integral becomes division by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in frequency domain. 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3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Autofit/>
          </a:bodyPr>
          <a:lstStyle/>
          <a:p>
            <a:r>
              <a:rPr lang="en-GB" sz="4000" dirty="0" smtClean="0"/>
              <a:t>Calculation of the Transfer Function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</p:txBody>
      </p:sp>
      <p:graphicFrame>
        <p:nvGraphicFramePr>
          <p:cNvPr id="44037" name="Object 4"/>
          <p:cNvGraphicFramePr>
            <a:graphicFrameLocks noChangeAspect="1"/>
          </p:cNvGraphicFramePr>
          <p:nvPr/>
        </p:nvGraphicFramePr>
        <p:xfrm>
          <a:off x="2195736" y="1952487"/>
          <a:ext cx="4438749" cy="113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Equation" r:id="rId3" imgW="1536033" imgH="393529" progId="Equation.3">
                  <p:embed/>
                </p:oleObj>
              </mc:Choice>
              <mc:Fallback>
                <p:oleObj name="Equation" r:id="rId3" imgW="153603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952487"/>
                        <a:ext cx="4438749" cy="1136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5"/>
          <p:cNvSpPr txBox="1">
            <a:spLocks/>
          </p:cNvSpPr>
          <p:nvPr/>
        </p:nvSpPr>
        <p:spPr>
          <a:xfrm>
            <a:off x="-36512" y="1124744"/>
            <a:ext cx="918051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Consider the following ODE where </a:t>
            </a:r>
            <a:r>
              <a:rPr kumimoji="0" lang="en-GB" sz="2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y(t)</a:t>
            </a: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 input of the system and </a:t>
            </a: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x(t)</a:t>
            </a: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is</a:t>
            </a:r>
            <a:r>
              <a:rPr kumimoji="0" lang="en-GB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the output.</a:t>
            </a:r>
            <a:endParaRPr kumimoji="0" lang="en-GB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or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800" dirty="0" smtClean="0">
              <a:latin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000" dirty="0" smtClean="0">
              <a:latin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000" dirty="0" smtClean="0">
              <a:latin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Taking the Laplace transform on either sides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48131" name="Object 5"/>
          <p:cNvGraphicFramePr>
            <a:graphicFrameLocks noChangeAspect="1"/>
          </p:cNvGraphicFramePr>
          <p:nvPr/>
        </p:nvGraphicFramePr>
        <p:xfrm>
          <a:off x="2271440" y="3573016"/>
          <a:ext cx="366871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0" name="Equation" r:id="rId5" imgW="1269449" imgH="203112" progId="Equation.3">
                  <p:embed/>
                </p:oleObj>
              </mc:Choice>
              <mc:Fallback>
                <p:oleObj name="Equation" r:id="rId5" imgW="1269449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1440" y="3573016"/>
                        <a:ext cx="3668712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486792" y="5321198"/>
          <a:ext cx="8261672" cy="556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1" name="Equation" r:id="rId7" imgW="3200400" imgH="215900" progId="Equation.3">
                  <p:embed/>
                </p:oleObj>
              </mc:Choice>
              <mc:Fallback>
                <p:oleObj name="Equation" r:id="rId7" imgW="32004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792" y="5321198"/>
                        <a:ext cx="8261672" cy="556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8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n-GB" sz="4000" dirty="0" smtClean="0"/>
              <a:t>Calculation of the Transfer Function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  <a:p>
            <a:pPr algn="just"/>
            <a:endParaRPr lang="en-GB" sz="3000" dirty="0" smtClean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144016" y="2348880"/>
            <a:ext cx="8820472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Considering Initial conditions to zero in order to find the transfer function of the system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sz="2400" dirty="0" smtClean="0">
              <a:latin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Rearranging the above equation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48132" name="Object 4"/>
          <p:cNvGraphicFramePr>
            <a:graphicFrameLocks noChangeAspect="1"/>
          </p:cNvGraphicFramePr>
          <p:nvPr/>
        </p:nvGraphicFramePr>
        <p:xfrm>
          <a:off x="539552" y="1556792"/>
          <a:ext cx="8261672" cy="556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8" name="Equation" r:id="rId3" imgW="3200400" imgH="215900" progId="Equation.3">
                  <p:embed/>
                </p:oleObj>
              </mc:Choice>
              <mc:Fallback>
                <p:oleObj name="Equation" r:id="rId3" imgW="32004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556792"/>
                        <a:ext cx="8261672" cy="5560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7" name="Object 4"/>
          <p:cNvGraphicFramePr>
            <a:graphicFrameLocks noChangeAspect="1"/>
          </p:cNvGraphicFramePr>
          <p:nvPr/>
        </p:nvGraphicFramePr>
        <p:xfrm>
          <a:off x="2935288" y="3370511"/>
          <a:ext cx="39004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9" name="Equation" r:id="rId5" imgW="1511300" imgH="190500" progId="Equation.3">
                  <p:embed/>
                </p:oleObj>
              </mc:Choice>
              <mc:Fallback>
                <p:oleObj name="Equation" r:id="rId5" imgW="1511300" imgH="190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5288" y="3370511"/>
                        <a:ext cx="3900487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8" name="Object 4"/>
          <p:cNvGraphicFramePr>
            <a:graphicFrameLocks noChangeAspect="1"/>
          </p:cNvGraphicFramePr>
          <p:nvPr/>
        </p:nvGraphicFramePr>
        <p:xfrm>
          <a:off x="2700338" y="4581128"/>
          <a:ext cx="39004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0" name="Equation" r:id="rId7" imgW="1511300" imgH="419100" progId="Equation.3">
                  <p:embed/>
                </p:oleObj>
              </mc:Choice>
              <mc:Fallback>
                <p:oleObj name="Equation" r:id="rId7" imgW="1511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4581128"/>
                        <a:ext cx="3900487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2672661" y="5733256"/>
          <a:ext cx="3699539" cy="916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1" name="Equation" r:id="rId9" imgW="1485900" imgH="368300" progId="Equation.3">
                  <p:embed/>
                </p:oleObj>
              </mc:Choice>
              <mc:Fallback>
                <p:oleObj name="Equation" r:id="rId9" imgW="14859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2661" y="5733256"/>
                        <a:ext cx="3699539" cy="9169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03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27384"/>
            <a:ext cx="8229600" cy="926976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132856"/>
            <a:ext cx="273133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836712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en-GB" sz="2200" dirty="0" smtClean="0">
                <a:latin typeface="Times New Roman" panose="02020603050405020304" pitchFamily="18" charset="0"/>
              </a:rPr>
              <a:t>Find out the transfer function of the RC network shown in figure-1. Assume that the capacitor is not initially charged.</a:t>
            </a:r>
          </a:p>
          <a:p>
            <a:pPr marL="457200" indent="-457200">
              <a:buAutoNum type="arabicPeriod"/>
            </a:pPr>
            <a:endParaRPr lang="en-GB" sz="22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39552" y="1686226"/>
            <a:ext cx="2963637" cy="1997894"/>
            <a:chOff x="539552" y="1686226"/>
            <a:chExt cx="2963637" cy="1997894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1686226"/>
              <a:ext cx="2963637" cy="1958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1633740" y="3314788"/>
              <a:ext cx="979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Figure-1</a:t>
              </a:r>
              <a:endParaRPr lang="en-GB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1403648" y="5435501"/>
          <a:ext cx="62007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Equation" r:id="rId5" imgW="2146300" imgH="203200" progId="Equation.3">
                  <p:embed/>
                </p:oleObj>
              </mc:Choice>
              <mc:Fallback>
                <p:oleObj name="Equation" r:id="rId5" imgW="21463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5435501"/>
                        <a:ext cx="6200775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7504" y="4077072"/>
            <a:ext cx="89644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200" dirty="0" smtClean="0">
                <a:latin typeface="Times New Roman" panose="02020603050405020304" pitchFamily="18" charset="0"/>
              </a:rPr>
              <a:t>2. </a:t>
            </a:r>
            <a:r>
              <a:rPr lang="en-GB" sz="2200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u(t)</a:t>
            </a:r>
            <a:r>
              <a:rPr lang="en-GB" sz="2200" dirty="0" smtClean="0">
                <a:latin typeface="Times New Roman" panose="02020603050405020304" pitchFamily="18" charset="0"/>
              </a:rPr>
              <a:t> and </a:t>
            </a:r>
            <a:r>
              <a:rPr lang="en-GB" sz="2200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y(t)</a:t>
            </a:r>
            <a:r>
              <a:rPr lang="en-GB" sz="2200" dirty="0" smtClean="0">
                <a:latin typeface="Times New Roman" panose="02020603050405020304" pitchFamily="18" charset="0"/>
              </a:rPr>
              <a:t> are the input and output respectively of a system defined by following ODE. Determine the Transfer Function. Assume there is no any energy stored in the system. </a:t>
            </a:r>
            <a:endParaRPr lang="en-GB" sz="2200" dirty="0">
              <a:latin typeface="Times New Roman" panose="02020603050405020304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03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GB" sz="2600" dirty="0" smtClean="0"/>
              <a:t>In general</a:t>
            </a:r>
          </a:p>
          <a:p>
            <a:endParaRPr lang="en-GB" sz="2600" dirty="0" smtClean="0"/>
          </a:p>
          <a:p>
            <a:endParaRPr lang="en-GB" sz="2600" dirty="0" smtClean="0"/>
          </a:p>
          <a:p>
            <a:endParaRPr lang="en-GB" sz="2600" dirty="0" smtClean="0"/>
          </a:p>
          <a:p>
            <a:endParaRPr lang="en-GB" sz="2600" dirty="0" smtClean="0"/>
          </a:p>
          <a:p>
            <a:pPr algn="just"/>
            <a:r>
              <a:rPr lang="en-GB" sz="2600" dirty="0" smtClean="0"/>
              <a:t>Where </a:t>
            </a:r>
            <a:r>
              <a:rPr lang="en-GB" sz="2600" i="1" dirty="0" smtClean="0">
                <a:solidFill>
                  <a:srgbClr val="C00000"/>
                </a:solidFill>
              </a:rPr>
              <a:t>x</a:t>
            </a:r>
            <a:r>
              <a:rPr lang="en-GB" sz="2600" dirty="0" smtClean="0"/>
              <a:t> is the input of the system and </a:t>
            </a:r>
            <a:r>
              <a:rPr lang="en-GB" sz="2600" i="1" dirty="0" smtClean="0">
                <a:solidFill>
                  <a:srgbClr val="C00000"/>
                </a:solidFill>
              </a:rPr>
              <a:t>y</a:t>
            </a:r>
            <a:r>
              <a:rPr lang="en-GB" sz="2600" dirty="0" smtClean="0"/>
              <a:t> is the output of the system.</a:t>
            </a:r>
            <a:endParaRPr lang="en-GB" sz="2600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84905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093" y="4653136"/>
            <a:ext cx="803437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80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525963"/>
          </a:xfrm>
        </p:spPr>
        <p:txBody>
          <a:bodyPr>
            <a:normAutofit/>
          </a:bodyPr>
          <a:lstStyle/>
          <a:p>
            <a:endParaRPr lang="en-GB" sz="2600" dirty="0" smtClean="0"/>
          </a:p>
          <a:p>
            <a:endParaRPr lang="en-GB" sz="2600" dirty="0" smtClean="0"/>
          </a:p>
          <a:p>
            <a:endParaRPr lang="en-GB" sz="2600" dirty="0" smtClean="0"/>
          </a:p>
          <a:p>
            <a:endParaRPr lang="en-GB" sz="2600" dirty="0" smtClean="0"/>
          </a:p>
          <a:p>
            <a:r>
              <a:rPr lang="en-GB" sz="2600" dirty="0" smtClean="0"/>
              <a:t>When order of the denominator polynomial is greater than the numerator polynomial the transfer function is said to be ‘</a:t>
            </a:r>
            <a:r>
              <a:rPr lang="en-GB" sz="2600" dirty="0" smtClean="0">
                <a:solidFill>
                  <a:srgbClr val="C00000"/>
                </a:solidFill>
              </a:rPr>
              <a:t>proper</a:t>
            </a:r>
            <a:r>
              <a:rPr lang="en-GB" sz="2600" dirty="0" smtClean="0"/>
              <a:t>’.</a:t>
            </a:r>
          </a:p>
          <a:p>
            <a:endParaRPr lang="en-GB" sz="2600" dirty="0" smtClean="0"/>
          </a:p>
          <a:p>
            <a:r>
              <a:rPr lang="en-GB" sz="2600" dirty="0" smtClean="0"/>
              <a:t>Otherwise ‘</a:t>
            </a:r>
            <a:r>
              <a:rPr lang="en-GB" sz="2600" dirty="0" smtClean="0">
                <a:solidFill>
                  <a:srgbClr val="C00000"/>
                </a:solidFill>
              </a:rPr>
              <a:t>improper</a:t>
            </a:r>
            <a:r>
              <a:rPr lang="en-GB" sz="2600" dirty="0" smtClean="0"/>
              <a:t>’</a:t>
            </a:r>
            <a:endParaRPr lang="en-GB" sz="2600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 l="85442" t="63158"/>
          <a:stretch>
            <a:fillRect/>
          </a:stretch>
        </p:blipFill>
        <p:spPr bwMode="auto">
          <a:xfrm>
            <a:off x="7380312" y="2089023"/>
            <a:ext cx="1080120" cy="42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 l="31636" t="50000"/>
          <a:stretch>
            <a:fillRect/>
          </a:stretch>
        </p:blipFill>
        <p:spPr bwMode="auto">
          <a:xfrm>
            <a:off x="1547664" y="1844824"/>
            <a:ext cx="549263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38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Control System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Natural Control System</a:t>
            </a:r>
          </a:p>
          <a:p>
            <a:pPr lvl="1"/>
            <a:r>
              <a:rPr lang="en-GB" dirty="0" smtClean="0"/>
              <a:t>Universe</a:t>
            </a:r>
          </a:p>
          <a:p>
            <a:pPr lvl="1"/>
            <a:r>
              <a:rPr lang="en-GB" dirty="0" smtClean="0"/>
              <a:t>Human Body</a:t>
            </a:r>
          </a:p>
          <a:p>
            <a:r>
              <a:rPr lang="en-GB" dirty="0" smtClean="0"/>
              <a:t>Manmade Control System</a:t>
            </a:r>
          </a:p>
          <a:p>
            <a:pPr lvl="1"/>
            <a:r>
              <a:rPr lang="en-GB" dirty="0" smtClean="0"/>
              <a:t>Vehicles</a:t>
            </a:r>
          </a:p>
          <a:p>
            <a:pPr lvl="1"/>
            <a:r>
              <a:rPr lang="en-GB" dirty="0" smtClean="0"/>
              <a:t>Aeroplanes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532859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GB" sz="2800" dirty="0" smtClean="0"/>
              <a:t>Transfer function helps us to check</a:t>
            </a:r>
          </a:p>
          <a:p>
            <a:pPr lvl="1" algn="just">
              <a:lnSpc>
                <a:spcPct val="200000"/>
              </a:lnSpc>
            </a:pPr>
            <a:r>
              <a:rPr lang="en-GB" sz="2400" dirty="0" smtClean="0"/>
              <a:t>The stability of the system</a:t>
            </a:r>
          </a:p>
          <a:p>
            <a:pPr lvl="1" algn="just">
              <a:lnSpc>
                <a:spcPct val="200000"/>
              </a:lnSpc>
            </a:pPr>
            <a:r>
              <a:rPr lang="en-GB" sz="2400" dirty="0" smtClean="0"/>
              <a:t>Time domain and frequency domain characteristics of the system </a:t>
            </a:r>
          </a:p>
          <a:p>
            <a:pPr lvl="1" algn="just">
              <a:lnSpc>
                <a:spcPct val="200000"/>
              </a:lnSpc>
            </a:pPr>
            <a:r>
              <a:rPr lang="en-GB" sz="2400" dirty="0" smtClean="0"/>
              <a:t>Response of the system for any given input</a:t>
            </a:r>
            <a:endParaRPr lang="en-GB" sz="24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97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Stability of Control 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36504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There are several meanings of stability, in general there are two kinds of stability definitions in control system study. </a:t>
            </a:r>
          </a:p>
          <a:p>
            <a:pPr algn="just"/>
            <a:endParaRPr lang="en-GB" sz="2800" dirty="0" smtClean="0"/>
          </a:p>
          <a:p>
            <a:pPr lvl="1" algn="just">
              <a:lnSpc>
                <a:spcPct val="200000"/>
              </a:lnSpc>
            </a:pPr>
            <a:r>
              <a:rPr lang="en-GB" sz="2400" dirty="0" smtClean="0"/>
              <a:t>Absolute Stability</a:t>
            </a:r>
          </a:p>
          <a:p>
            <a:pPr lvl="1" algn="just">
              <a:lnSpc>
                <a:spcPct val="200000"/>
              </a:lnSpc>
            </a:pPr>
            <a:r>
              <a:rPr lang="en-GB" sz="2400" dirty="0" smtClean="0"/>
              <a:t>Relative Stability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3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Stability of Control 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/>
          <a:lstStyle/>
          <a:p>
            <a:r>
              <a:rPr lang="en-GB" dirty="0" smtClean="0"/>
              <a:t>Roots of denominator polynomial of a transfer function are called ‘</a:t>
            </a:r>
            <a:r>
              <a:rPr lang="en-GB" dirty="0" smtClean="0">
                <a:solidFill>
                  <a:srgbClr val="C00000"/>
                </a:solidFill>
              </a:rPr>
              <a:t>poles</a:t>
            </a:r>
            <a:r>
              <a:rPr lang="en-GB" dirty="0" smtClean="0"/>
              <a:t>’.</a:t>
            </a:r>
          </a:p>
          <a:p>
            <a:endParaRPr lang="en-GB" dirty="0" smtClean="0"/>
          </a:p>
          <a:p>
            <a:r>
              <a:rPr lang="en-GB" dirty="0" smtClean="0"/>
              <a:t>And the roots of numerator polynomials of a transfer function are called ‘</a:t>
            </a:r>
            <a:r>
              <a:rPr lang="en-GB" dirty="0" smtClean="0">
                <a:solidFill>
                  <a:srgbClr val="C00000"/>
                </a:solidFill>
              </a:rPr>
              <a:t>zeros</a:t>
            </a:r>
            <a:r>
              <a:rPr lang="en-GB" dirty="0" smtClean="0"/>
              <a:t>’.</a:t>
            </a:r>
            <a:endParaRPr lang="en-GB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31636" t="50000"/>
          <a:stretch>
            <a:fillRect/>
          </a:stretch>
        </p:blipFill>
        <p:spPr bwMode="auto">
          <a:xfrm>
            <a:off x="2051720" y="1484784"/>
            <a:ext cx="549263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34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Stability of Control 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561259"/>
          </a:xfrm>
        </p:spPr>
        <p:txBody>
          <a:bodyPr/>
          <a:lstStyle/>
          <a:p>
            <a:pPr algn="just"/>
            <a:r>
              <a:rPr lang="en-GB" dirty="0" smtClean="0"/>
              <a:t>Poles of the system are represented by ‘</a:t>
            </a:r>
            <a:r>
              <a:rPr lang="en-GB" dirty="0" smtClean="0">
                <a:solidFill>
                  <a:srgbClr val="C00000"/>
                </a:solidFill>
              </a:rPr>
              <a:t>x</a:t>
            </a:r>
            <a:r>
              <a:rPr lang="en-GB" dirty="0" smtClean="0"/>
              <a:t>’ and zeros of the system are represented by ‘</a:t>
            </a:r>
            <a:r>
              <a:rPr lang="en-GB" dirty="0" smtClean="0">
                <a:solidFill>
                  <a:srgbClr val="C00000"/>
                </a:solidFill>
              </a:rPr>
              <a:t>o</a:t>
            </a:r>
            <a:r>
              <a:rPr lang="en-GB" dirty="0" smtClean="0"/>
              <a:t>’.</a:t>
            </a:r>
          </a:p>
          <a:p>
            <a:pPr algn="just"/>
            <a:r>
              <a:rPr lang="en-GB" dirty="0" smtClean="0"/>
              <a:t>System order is always equal to number of poles of the transfer function.</a:t>
            </a:r>
          </a:p>
          <a:p>
            <a:pPr algn="just"/>
            <a:r>
              <a:rPr lang="en-GB" dirty="0" smtClean="0"/>
              <a:t>Following transfer function represents </a:t>
            </a:r>
            <a:r>
              <a:rPr lang="en-GB" dirty="0" smtClean="0">
                <a:solidFill>
                  <a:srgbClr val="C00000"/>
                </a:solidFill>
              </a:rPr>
              <a:t>n</a:t>
            </a:r>
            <a:r>
              <a:rPr lang="en-GB" baseline="30000" dirty="0" smtClean="0">
                <a:solidFill>
                  <a:srgbClr val="C00000"/>
                </a:solidFill>
              </a:rPr>
              <a:t>th</a:t>
            </a:r>
            <a:r>
              <a:rPr lang="en-GB" dirty="0" smtClean="0"/>
              <a:t> order plant.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31636" t="50000"/>
          <a:stretch>
            <a:fillRect/>
          </a:stretch>
        </p:blipFill>
        <p:spPr bwMode="auto">
          <a:xfrm>
            <a:off x="1717987" y="5157192"/>
            <a:ext cx="595035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41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Stability of Control 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Poles is also defined as “it is the frequency at which system becomes infinite”. Hence the name pole where field is infinite.</a:t>
            </a:r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r>
              <a:rPr lang="en-GB" sz="2800" dirty="0" smtClean="0"/>
              <a:t>And zero is the frequency at which system becomes 0.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31636" t="50000"/>
          <a:stretch>
            <a:fillRect/>
          </a:stretch>
        </p:blipFill>
        <p:spPr bwMode="auto">
          <a:xfrm>
            <a:off x="1717987" y="3284984"/>
            <a:ext cx="595035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22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Stability of Control System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5256584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Poles is also defined as “it is the frequency at which system becomes infinite”. </a:t>
            </a:r>
          </a:p>
          <a:p>
            <a:pPr algn="just"/>
            <a:r>
              <a:rPr lang="en-GB" sz="2800" dirty="0" smtClean="0"/>
              <a:t>Like a magnetic pole or black hole.</a:t>
            </a:r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l="31636" t="50000"/>
          <a:stretch>
            <a:fillRect/>
          </a:stretch>
        </p:blipFill>
        <p:spPr bwMode="auto">
          <a:xfrm>
            <a:off x="1619672" y="2636912"/>
            <a:ext cx="5950357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45</a:t>
            </a:fld>
            <a:endParaRPr lang="en-GB"/>
          </a:p>
        </p:txBody>
      </p:sp>
      <p:pic>
        <p:nvPicPr>
          <p:cNvPr id="7" name="Picture 6" descr="galactic_black_ho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645024"/>
            <a:ext cx="4572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64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500" dirty="0" smtClean="0"/>
              <a:t>Relation b/w poles and zeros and frequency response of the system</a:t>
            </a:r>
            <a:endParaRPr lang="en-GB" sz="35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5496" y="1495325"/>
            <a:ext cx="8928992" cy="4525963"/>
          </a:xfrm>
        </p:spPr>
        <p:txBody>
          <a:bodyPr>
            <a:normAutofit/>
          </a:bodyPr>
          <a:lstStyle/>
          <a:p>
            <a:pPr algn="just"/>
            <a:r>
              <a:rPr lang="en-GB" sz="2400" dirty="0" smtClean="0"/>
              <a:t>The relationship between poles and zeros and the frequency response of a system comes alive with this </a:t>
            </a:r>
            <a:r>
              <a:rPr lang="en-GB" sz="2400" dirty="0" err="1" smtClean="0"/>
              <a:t>3D</a:t>
            </a:r>
            <a:r>
              <a:rPr lang="en-GB" sz="2400" dirty="0" smtClean="0"/>
              <a:t> pole-zero plot.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46</a:t>
            </a:fld>
            <a:endParaRPr lang="en-GB"/>
          </a:p>
        </p:txBody>
      </p:sp>
      <p:pic>
        <p:nvPicPr>
          <p:cNvPr id="8" name="Picture 7" descr="3d_single_pole.gif"/>
          <p:cNvPicPr>
            <a:picLocks noChangeAspect="1"/>
          </p:cNvPicPr>
          <p:nvPr/>
        </p:nvPicPr>
        <p:blipFill>
          <a:blip r:embed="rId2" cstate="print"/>
          <a:srcRect l="4208" t="2113" r="1820" b="7848"/>
          <a:stretch>
            <a:fillRect/>
          </a:stretch>
        </p:blipFill>
        <p:spPr>
          <a:xfrm>
            <a:off x="2195736" y="2511167"/>
            <a:ext cx="5256584" cy="415819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79512" y="4211796"/>
            <a:ext cx="19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Single pole system </a:t>
            </a:r>
            <a:endParaRPr lang="en-GB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53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500" dirty="0" smtClean="0"/>
              <a:t>Relation b/w poles and zeros and frequency response of the system</a:t>
            </a:r>
            <a:endParaRPr lang="en-GB" sz="35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800" dirty="0" err="1" smtClean="0"/>
              <a:t>3D</a:t>
            </a:r>
            <a:r>
              <a:rPr lang="en-GB" sz="2800" dirty="0" smtClean="0"/>
              <a:t> pole-zero plot</a:t>
            </a:r>
          </a:p>
          <a:p>
            <a:pPr lvl="1" algn="just"/>
            <a:r>
              <a:rPr lang="en-GB" sz="2400" dirty="0" smtClean="0"/>
              <a:t>System has 1 ‘zero’ and 2 ‘poles’.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47</a:t>
            </a:fld>
            <a:endParaRPr lang="en-GB"/>
          </a:p>
        </p:txBody>
      </p:sp>
      <p:pic>
        <p:nvPicPr>
          <p:cNvPr id="7" name="Picture 6" descr="z2freq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663050"/>
            <a:ext cx="5598393" cy="400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3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640960" cy="1143000"/>
          </a:xfrm>
        </p:spPr>
        <p:txBody>
          <a:bodyPr>
            <a:noAutofit/>
          </a:bodyPr>
          <a:lstStyle/>
          <a:p>
            <a:r>
              <a:rPr lang="en-GB" sz="3500" dirty="0" smtClean="0"/>
              <a:t>Relation b/w poles and zeros and frequency response of the system</a:t>
            </a:r>
            <a:endParaRPr lang="en-GB" sz="3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48</a:t>
            </a:fld>
            <a:endParaRPr lang="en-GB"/>
          </a:p>
        </p:txBody>
      </p:sp>
      <p:pic>
        <p:nvPicPr>
          <p:cNvPr id="5" name="Picture 4" descr="cauer5examp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268759"/>
            <a:ext cx="7416824" cy="54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6584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Consider the Transfer function calculated in previous slides.</a:t>
            </a:r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endParaRPr lang="en-GB" sz="2800" dirty="0" smtClean="0"/>
          </a:p>
          <a:p>
            <a:pPr algn="just"/>
            <a:r>
              <a:rPr lang="en-GB" sz="2800" dirty="0" smtClean="0"/>
              <a:t>The only pole of the system 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49</a:t>
            </a:fld>
            <a:endParaRPr lang="en-GB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2887663" y="2327151"/>
          <a:ext cx="303530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1" name="Equation" r:id="rId3" imgW="1218671" imgH="355446" progId="Equation.3">
                  <p:embed/>
                </p:oleObj>
              </mc:Choice>
              <mc:Fallback>
                <p:oleObj name="Equation" r:id="rId3" imgW="1218671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7663" y="2327151"/>
                        <a:ext cx="303530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7" name="Object 3"/>
          <p:cNvGraphicFramePr>
            <a:graphicFrameLocks noChangeAspect="1"/>
          </p:cNvGraphicFramePr>
          <p:nvPr/>
        </p:nvGraphicFramePr>
        <p:xfrm>
          <a:off x="755576" y="3573016"/>
          <a:ext cx="65436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2" name="Equation" r:id="rId5" imgW="2628900" imgH="190500" progId="Equation.3">
                  <p:embed/>
                </p:oleObj>
              </mc:Choice>
              <mc:Fallback>
                <p:oleObj name="Equation" r:id="rId5" imgW="2628900" imgH="190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3573016"/>
                        <a:ext cx="65436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8" name="Object 4"/>
          <p:cNvGraphicFramePr>
            <a:graphicFrameLocks noChangeAspect="1"/>
          </p:cNvGraphicFramePr>
          <p:nvPr/>
        </p:nvGraphicFramePr>
        <p:xfrm>
          <a:off x="4211960" y="5157192"/>
          <a:ext cx="110648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3" name="Equation" r:id="rId7" imgW="444307" imgH="342751" progId="Equation.3">
                  <p:embed/>
                </p:oleObj>
              </mc:Choice>
              <mc:Fallback>
                <p:oleObj name="Equation" r:id="rId7" imgW="444307" imgH="34275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5157192"/>
                        <a:ext cx="1106488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101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Control System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Manual Control Systems</a:t>
            </a:r>
          </a:p>
          <a:p>
            <a:pPr lvl="1"/>
            <a:r>
              <a:rPr lang="en-GB" dirty="0" smtClean="0"/>
              <a:t>Room Temperature regulation Via Electric Fan</a:t>
            </a:r>
          </a:p>
          <a:p>
            <a:pPr lvl="1"/>
            <a:r>
              <a:rPr lang="en-GB" dirty="0" smtClean="0"/>
              <a:t>Water Level Control</a:t>
            </a:r>
          </a:p>
          <a:p>
            <a:endParaRPr lang="en-GB" dirty="0" smtClean="0"/>
          </a:p>
          <a:p>
            <a:endParaRPr lang="en-GB" sz="1000" dirty="0" smtClean="0"/>
          </a:p>
          <a:p>
            <a:r>
              <a:rPr lang="en-GB" dirty="0" smtClean="0"/>
              <a:t>Automatic Control System</a:t>
            </a:r>
          </a:p>
          <a:p>
            <a:pPr lvl="1"/>
            <a:r>
              <a:rPr lang="en-GB" dirty="0" smtClean="0"/>
              <a:t>Room Temperature regulation Via A.C</a:t>
            </a:r>
          </a:p>
          <a:p>
            <a:pPr lvl="1"/>
            <a:r>
              <a:rPr lang="en-GB" dirty="0" smtClean="0"/>
              <a:t>Human Body Temperature Control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9787" r="21700" b="19141"/>
          <a:stretch>
            <a:fillRect/>
          </a:stretch>
        </p:blipFill>
        <p:spPr bwMode="auto">
          <a:xfrm>
            <a:off x="4716016" y="2636912"/>
            <a:ext cx="1728192" cy="13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 smtClean="0"/>
              <a:t>Examples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229600" cy="5256584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Consider the following transfer functions.</a:t>
            </a:r>
          </a:p>
          <a:p>
            <a:pPr lvl="1" algn="just"/>
            <a:r>
              <a:rPr lang="en-GB" sz="2400" dirty="0" smtClean="0"/>
              <a:t>Determine</a:t>
            </a:r>
          </a:p>
          <a:p>
            <a:pPr lvl="2" algn="just"/>
            <a:r>
              <a:rPr lang="en-GB" sz="2000" dirty="0" smtClean="0"/>
              <a:t>Whether the transfer function is proper or improper</a:t>
            </a:r>
          </a:p>
          <a:p>
            <a:pPr lvl="2" algn="just"/>
            <a:r>
              <a:rPr lang="en-GB" sz="2000" dirty="0" smtClean="0"/>
              <a:t>Poles of the system</a:t>
            </a:r>
          </a:p>
          <a:p>
            <a:pPr lvl="2" algn="just"/>
            <a:r>
              <a:rPr lang="en-GB" sz="2000" dirty="0" smtClean="0"/>
              <a:t>zeros of the system</a:t>
            </a:r>
          </a:p>
          <a:p>
            <a:pPr lvl="2" algn="just"/>
            <a:r>
              <a:rPr lang="en-GB" sz="2000" dirty="0" smtClean="0"/>
              <a:t>Order of the system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50</a:t>
            </a:fld>
            <a:endParaRPr lang="en-GB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900262" y="3767311"/>
          <a:ext cx="2087562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0" name="Equation" r:id="rId3" imgW="837836" imgH="355446" progId="Equation.3">
                  <p:embed/>
                </p:oleObj>
              </mc:Choice>
              <mc:Fallback>
                <p:oleObj name="Equation" r:id="rId3" imgW="837836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262" y="3767311"/>
                        <a:ext cx="2087562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Object 2"/>
          <p:cNvGraphicFramePr>
            <a:graphicFrameLocks noChangeAspect="1"/>
          </p:cNvGraphicFramePr>
          <p:nvPr/>
        </p:nvGraphicFramePr>
        <p:xfrm>
          <a:off x="5317430" y="3717032"/>
          <a:ext cx="35750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1" name="Equation" r:id="rId5" imgW="1434477" imgH="355446" progId="Equation.3">
                  <p:embed/>
                </p:oleObj>
              </mc:Choice>
              <mc:Fallback>
                <p:oleObj name="Equation" r:id="rId5" imgW="1434477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7430" y="3717032"/>
                        <a:ext cx="35750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4" name="Object 2"/>
          <p:cNvGraphicFramePr>
            <a:graphicFrameLocks noChangeAspect="1"/>
          </p:cNvGraphicFramePr>
          <p:nvPr/>
        </p:nvGraphicFramePr>
        <p:xfrm>
          <a:off x="944389" y="5229200"/>
          <a:ext cx="24034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2" name="Equation" r:id="rId7" imgW="965200" imgH="393700" progId="Equation.3">
                  <p:embed/>
                </p:oleObj>
              </mc:Choice>
              <mc:Fallback>
                <p:oleObj name="Equation" r:id="rId7" imgW="965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389" y="5229200"/>
                        <a:ext cx="24034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5" name="Object 2"/>
          <p:cNvGraphicFramePr>
            <a:graphicFrameLocks noChangeAspect="1"/>
          </p:cNvGraphicFramePr>
          <p:nvPr/>
        </p:nvGraphicFramePr>
        <p:xfrm>
          <a:off x="5364088" y="5229200"/>
          <a:ext cx="22129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3" name="Equation" r:id="rId9" imgW="888614" imgH="380835" progId="Equation.3">
                  <p:embed/>
                </p:oleObj>
              </mc:Choice>
              <mc:Fallback>
                <p:oleObj name="Equation" r:id="rId9" imgW="888614" imgH="38083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5229200"/>
                        <a:ext cx="2212975" cy="94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1188" y="399766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i</a:t>
            </a:r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3087" y="3933056"/>
            <a:ext cx="389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ii)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0496" y="551723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iii)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6918" y="55079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iv)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Stability of Control Systems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600" dirty="0" smtClean="0"/>
              <a:t>The poles and zeros of the system are plotted in </a:t>
            </a:r>
            <a:r>
              <a:rPr lang="en-GB" sz="2600" dirty="0" smtClean="0">
                <a:solidFill>
                  <a:srgbClr val="C00000"/>
                </a:solidFill>
              </a:rPr>
              <a:t>s-plane </a:t>
            </a:r>
            <a:r>
              <a:rPr lang="en-GB" sz="2600" dirty="0" smtClean="0"/>
              <a:t>to check the stability of the system.</a:t>
            </a:r>
            <a:endParaRPr lang="en-GB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51</a:t>
            </a:fld>
            <a:endParaRPr lang="en-GB"/>
          </a:p>
        </p:txBody>
      </p:sp>
      <p:grpSp>
        <p:nvGrpSpPr>
          <p:cNvPr id="13" name="Group 12"/>
          <p:cNvGrpSpPr/>
          <p:nvPr/>
        </p:nvGrpSpPr>
        <p:grpSpPr>
          <a:xfrm>
            <a:off x="4430142" y="2716996"/>
            <a:ext cx="4174306" cy="3376300"/>
            <a:chOff x="2411760" y="2924944"/>
            <a:chExt cx="4174306" cy="33763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11760" y="4797152"/>
              <a:ext cx="374441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6200000">
              <a:off x="2709416" y="4771244"/>
              <a:ext cx="3060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2699792" y="5661248"/>
              <a:ext cx="86754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s-plane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699792" y="3707740"/>
              <a:ext cx="6206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LHP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88024" y="3717032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RHP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/>
          </p:nvGraphicFramePr>
          <p:xfrm>
            <a:off x="6228184" y="4653136"/>
            <a:ext cx="357882" cy="2795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79" name="Equation" r:id="rId3" imgW="139518" imgH="126835" progId="Equation.3">
                    <p:embed/>
                  </p:oleObj>
                </mc:Choice>
                <mc:Fallback>
                  <p:oleObj name="Equation" r:id="rId3" imgW="139518" imgH="12683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28184" y="4653136"/>
                          <a:ext cx="357882" cy="27952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275" name="Object 3"/>
            <p:cNvGraphicFramePr>
              <a:graphicFrameLocks noChangeAspect="1"/>
            </p:cNvGraphicFramePr>
            <p:nvPr/>
          </p:nvGraphicFramePr>
          <p:xfrm>
            <a:off x="3995936" y="2924944"/>
            <a:ext cx="522288" cy="390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80" name="Equation" r:id="rId5" imgW="202936" imgH="177569" progId="Equation.3">
                    <p:embed/>
                  </p:oleObj>
                </mc:Choice>
                <mc:Fallback>
                  <p:oleObj name="Equation" r:id="rId5" imgW="202936" imgH="17756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5936" y="2924944"/>
                          <a:ext cx="522288" cy="390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467544" y="4162425"/>
          <a:ext cx="27066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Equation" r:id="rId7" imgW="1054100" imgH="190500" progId="Equation.3">
                  <p:embed/>
                </p:oleObj>
              </mc:Choice>
              <mc:Fallback>
                <p:oleObj name="Equation" r:id="rId7" imgW="1054100" imgH="190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162425"/>
                        <a:ext cx="2706687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076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Stability of Control Systems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sz="2600" dirty="0" smtClean="0"/>
              <a:t>If all the poles of the system lie in left half plane the system is said to be </a:t>
            </a:r>
            <a:r>
              <a:rPr lang="en-GB" sz="2600" dirty="0" smtClean="0">
                <a:solidFill>
                  <a:srgbClr val="FF0000"/>
                </a:solidFill>
              </a:rPr>
              <a:t>Stable</a:t>
            </a:r>
            <a:r>
              <a:rPr lang="en-GB" sz="2600" dirty="0" smtClean="0"/>
              <a:t>.</a:t>
            </a:r>
          </a:p>
          <a:p>
            <a:pPr algn="just"/>
            <a:r>
              <a:rPr lang="en-GB" sz="2600" dirty="0" smtClean="0"/>
              <a:t>If any of the poles lie in right half plane the system is said to be </a:t>
            </a:r>
            <a:r>
              <a:rPr lang="en-GB" sz="2600" dirty="0" smtClean="0">
                <a:solidFill>
                  <a:srgbClr val="FF0000"/>
                </a:solidFill>
              </a:rPr>
              <a:t>unstable</a:t>
            </a:r>
            <a:r>
              <a:rPr lang="en-GB" sz="2600" dirty="0" smtClean="0"/>
              <a:t>.</a:t>
            </a:r>
          </a:p>
          <a:p>
            <a:pPr algn="just"/>
            <a:r>
              <a:rPr lang="en-GB" sz="2600" dirty="0" smtClean="0"/>
              <a:t>If pole(s) lie on imaginary axis the system is said to be </a:t>
            </a:r>
            <a:r>
              <a:rPr lang="en-GB" sz="2600" dirty="0" smtClean="0">
                <a:solidFill>
                  <a:srgbClr val="FF0000"/>
                </a:solidFill>
              </a:rPr>
              <a:t>marginally stable</a:t>
            </a:r>
            <a:r>
              <a:rPr lang="en-GB" sz="2600" dirty="0" smtClean="0"/>
              <a:t>. </a:t>
            </a:r>
          </a:p>
          <a:p>
            <a:pPr algn="just"/>
            <a:endParaRPr lang="en-GB" sz="2600" dirty="0" smtClean="0"/>
          </a:p>
          <a:p>
            <a:pPr algn="just"/>
            <a:endParaRPr lang="en-GB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52</a:t>
            </a:fld>
            <a:endParaRPr lang="en-GB"/>
          </a:p>
        </p:txBody>
      </p:sp>
      <p:grpSp>
        <p:nvGrpSpPr>
          <p:cNvPr id="5" name="Group 12"/>
          <p:cNvGrpSpPr/>
          <p:nvPr/>
        </p:nvGrpSpPr>
        <p:grpSpPr>
          <a:xfrm>
            <a:off x="5148064" y="3933056"/>
            <a:ext cx="3528392" cy="2592288"/>
            <a:chOff x="2411760" y="2924944"/>
            <a:chExt cx="4174306" cy="33763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411760" y="4797152"/>
              <a:ext cx="374441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6200000">
              <a:off x="2709416" y="4771244"/>
              <a:ext cx="30600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2699792" y="5661248"/>
              <a:ext cx="1007395" cy="4810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s-plane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699792" y="3707740"/>
              <a:ext cx="734306" cy="4810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LHP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88024" y="3717032"/>
              <a:ext cx="749478" cy="4810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RHP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/>
          </p:nvGraphicFramePr>
          <p:xfrm>
            <a:off x="6228184" y="4653136"/>
            <a:ext cx="357882" cy="2795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8" name="Equation" r:id="rId3" imgW="139518" imgH="126835" progId="Equation.3">
                    <p:embed/>
                  </p:oleObj>
                </mc:Choice>
                <mc:Fallback>
                  <p:oleObj name="Equation" r:id="rId3" imgW="139518" imgH="12683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28184" y="4653136"/>
                          <a:ext cx="357882" cy="27952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275" name="Object 3"/>
            <p:cNvGraphicFramePr>
              <a:graphicFrameLocks noChangeAspect="1"/>
            </p:cNvGraphicFramePr>
            <p:nvPr/>
          </p:nvGraphicFramePr>
          <p:xfrm>
            <a:off x="3995936" y="2924944"/>
            <a:ext cx="522288" cy="390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9" name="Equation" r:id="rId5" imgW="202936" imgH="177569" progId="Equation.3">
                    <p:embed/>
                  </p:oleObj>
                </mc:Choice>
                <mc:Fallback>
                  <p:oleObj name="Equation" r:id="rId5" imgW="202936" imgH="17756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5936" y="2924944"/>
                          <a:ext cx="522288" cy="390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Rectangle 13"/>
          <p:cNvSpPr/>
          <p:nvPr/>
        </p:nvSpPr>
        <p:spPr>
          <a:xfrm>
            <a:off x="452796" y="4248852"/>
            <a:ext cx="411920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9725" indent="-339725" algn="just">
              <a:buFont typeface="Arial" pitchFamily="34" charset="0"/>
              <a:buChar char="•"/>
            </a:pPr>
            <a:r>
              <a:rPr lang="en-GB" sz="26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Absolute stability does not depend on location of zeros of the transfer function</a:t>
            </a:r>
            <a:endParaRPr lang="en-GB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43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53</a:t>
            </a:fld>
            <a:endParaRPr lang="en-GB"/>
          </a:p>
        </p:txBody>
      </p:sp>
      <p:pic>
        <p:nvPicPr>
          <p:cNvPr id="77870" name="Picture 4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" t="5214" r="7828"/>
          <a:stretch/>
        </p:blipFill>
        <p:spPr bwMode="auto">
          <a:xfrm>
            <a:off x="1691680" y="1628800"/>
            <a:ext cx="5935749" cy="462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40" name="TextBox 77839"/>
          <p:cNvSpPr txBox="1"/>
          <p:nvPr/>
        </p:nvSpPr>
        <p:spPr>
          <a:xfrm>
            <a:off x="2771800" y="2708920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0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8" t="6564" r="8458"/>
          <a:stretch/>
        </p:blipFill>
        <p:spPr bwMode="auto">
          <a:xfrm>
            <a:off x="1120238" y="1340768"/>
            <a:ext cx="6844360" cy="5301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54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2699792" y="2204864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66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4744"/>
            <a:ext cx="7246852" cy="506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55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2699792" y="2204864"/>
            <a:ext cx="990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unstable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26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412776"/>
            <a:ext cx="7312161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56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2699792" y="2581550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63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3321"/>
            <a:ext cx="7616938" cy="5325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57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2267744" y="2426963"/>
            <a:ext cx="1788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Marginally 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37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315572"/>
            <a:ext cx="7105758" cy="4968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58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2267744" y="2221028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06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009894" cy="4901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59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2267744" y="2221028"/>
            <a:ext cx="1788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Marginally 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33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51520" y="1507431"/>
            <a:ext cx="83529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latin typeface="Times New Roman" panose="02020603050405020304" pitchFamily="18" charset="0"/>
              </a:rPr>
              <a:t>Open-Loop Control Systems</a:t>
            </a:r>
            <a:r>
              <a:rPr lang="en-US" sz="2200" dirty="0">
                <a:latin typeface="Times New Roman" panose="02020603050405020304" pitchFamily="18" charset="0"/>
              </a:rPr>
              <a:t> utilize a controller or control actuator to obtain the desired response</a:t>
            </a:r>
            <a:r>
              <a:rPr lang="en-US" sz="2200" dirty="0" smtClean="0">
                <a:latin typeface="Times New Roman" panose="02020603050405020304" pitchFamily="18" charset="0"/>
              </a:rPr>
              <a:t>.</a:t>
            </a:r>
          </a:p>
          <a:p>
            <a:pPr marL="7175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	Output has no effect on the control action.</a:t>
            </a:r>
          </a:p>
          <a:p>
            <a:pPr marL="717550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  In other words output is neither measured nor fed back.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195736" y="3849166"/>
            <a:ext cx="5005283" cy="1884090"/>
            <a:chOff x="4895309" y="1124744"/>
            <a:chExt cx="4141187" cy="1452042"/>
          </a:xfrm>
        </p:grpSpPr>
        <p:pic>
          <p:nvPicPr>
            <p:cNvPr id="4104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50296" y="2060848"/>
              <a:ext cx="3886200" cy="515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0" name="Group 19"/>
            <p:cNvGrpSpPr/>
            <p:nvPr/>
          </p:nvGrpSpPr>
          <p:grpSpPr>
            <a:xfrm>
              <a:off x="4895309" y="1124744"/>
              <a:ext cx="3963114" cy="864096"/>
              <a:chOff x="4895309" y="1124744"/>
              <a:chExt cx="3963114" cy="864096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5652120" y="1124744"/>
                <a:ext cx="1080120" cy="86409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b="1" dirty="0" smtClean="0">
                    <a:latin typeface="Times New Roman" panose="02020603050405020304" pitchFamily="18" charset="0"/>
                  </a:rPr>
                  <a:t>Controller</a:t>
                </a:r>
                <a:endParaRPr lang="en-GB" b="1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>
                <a:off x="5026052" y="1556792"/>
                <a:ext cx="612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8028384" y="1556792"/>
                <a:ext cx="576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8175131" y="1198420"/>
                <a:ext cx="683292" cy="284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Times New Roman" panose="02020603050405020304" pitchFamily="18" charset="0"/>
                  </a:rPr>
                  <a:t>Output</a:t>
                </a:r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895309" y="1196752"/>
                <a:ext cx="555971" cy="2846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 smtClean="0">
                    <a:latin typeface="Times New Roman" panose="02020603050405020304" pitchFamily="18" charset="0"/>
                  </a:rPr>
                  <a:t>Input</a:t>
                </a:r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092280" y="1124744"/>
                <a:ext cx="1008112" cy="86409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000" b="1" dirty="0" smtClean="0">
                    <a:latin typeface="Times New Roman" panose="02020603050405020304" pitchFamily="18" charset="0"/>
                  </a:rPr>
                  <a:t>Process</a:t>
                </a:r>
                <a:endParaRPr lang="en-GB" sz="2000" b="1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19" name="Straight Arrow Connector 18"/>
              <p:cNvCxnSpPr/>
              <p:nvPr/>
            </p:nvCxnSpPr>
            <p:spPr>
              <a:xfrm>
                <a:off x="6718212" y="1556792"/>
                <a:ext cx="360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23528" y="5878433"/>
            <a:ext cx="83529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b="1" dirty="0" smtClean="0">
                <a:latin typeface="Times New Roman" panose="02020603050405020304" pitchFamily="18" charset="0"/>
              </a:rPr>
              <a:t>Examples:- Washing Machine, Toaster, Electric Fan 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2627783" y="980728"/>
            <a:ext cx="457323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latin typeface="Times New Roman" panose="02020603050405020304" pitchFamily="18" charset="0"/>
              </a:rPr>
              <a:t>Open-Loop Control </a:t>
            </a:r>
            <a:r>
              <a:rPr lang="en-US" sz="2200" b="1" dirty="0" smtClean="0">
                <a:latin typeface="Times New Roman" panose="02020603050405020304" pitchFamily="18" charset="0"/>
              </a:rPr>
              <a:t>Systems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" t="5214" r="7828"/>
          <a:stretch/>
        </p:blipFill>
        <p:spPr bwMode="auto">
          <a:xfrm>
            <a:off x="107504" y="2348880"/>
            <a:ext cx="4495589" cy="350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60</a:t>
            </a:fld>
            <a:endParaRPr lang="en-GB"/>
          </a:p>
        </p:txBody>
      </p:sp>
      <p:sp>
        <p:nvSpPr>
          <p:cNvPr id="77840" name="TextBox 77839"/>
          <p:cNvSpPr txBox="1"/>
          <p:nvPr/>
        </p:nvSpPr>
        <p:spPr>
          <a:xfrm>
            <a:off x="853553" y="2852936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7" t="5514" r="7256"/>
          <a:stretch/>
        </p:blipFill>
        <p:spPr bwMode="auto">
          <a:xfrm>
            <a:off x="4606193" y="2348880"/>
            <a:ext cx="4430303" cy="350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292080" y="2849601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066" y="1412776"/>
            <a:ext cx="25523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200" b="1" dirty="0" smtClean="0">
                <a:latin typeface="Times New Roman" panose="02020603050405020304" pitchFamily="18" charset="0"/>
              </a:rPr>
              <a:t>Relative Stability</a:t>
            </a:r>
            <a:endParaRPr lang="en-US" sz="22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07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GB" dirty="0" smtClean="0"/>
              <a:t>Stability of Control Systems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GB" sz="2600" dirty="0" smtClean="0"/>
              <a:t>For  example</a:t>
            </a:r>
          </a:p>
          <a:p>
            <a:pPr algn="just"/>
            <a:endParaRPr lang="en-GB" sz="2600" dirty="0" smtClean="0"/>
          </a:p>
          <a:p>
            <a:pPr algn="just"/>
            <a:endParaRPr lang="en-GB" sz="2600" dirty="0" smtClean="0"/>
          </a:p>
          <a:p>
            <a:pPr algn="just"/>
            <a:r>
              <a:rPr lang="en-GB" sz="2600" dirty="0" smtClean="0"/>
              <a:t>Then the only pole of the system lie at</a:t>
            </a:r>
            <a:endParaRPr lang="en-GB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61</a:t>
            </a:fld>
            <a:endParaRPr lang="en-GB"/>
          </a:p>
        </p:txBody>
      </p:sp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1619672" y="1700808"/>
          <a:ext cx="5848351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2" name="Equation" r:id="rId3" imgW="2349500" imgH="355600" progId="Equation.3">
                  <p:embed/>
                </p:oleObj>
              </mc:Choice>
              <mc:Fallback>
                <p:oleObj name="Equation" r:id="rId3" imgW="2349500" imgH="35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700808"/>
                        <a:ext cx="5848351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1619672" y="3356992"/>
          <a:ext cx="13906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3" name="Equation" r:id="rId5" imgW="558800" imgH="190500" progId="Equation.3">
                  <p:embed/>
                </p:oleObj>
              </mc:Choice>
              <mc:Fallback>
                <p:oleObj name="Equation" r:id="rId5" imgW="558800" imgH="190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3356992"/>
                        <a:ext cx="139065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2555776" y="3789040"/>
            <a:ext cx="3744416" cy="2808312"/>
            <a:chOff x="2555776" y="3789040"/>
            <a:chExt cx="3744416" cy="2808312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555776" y="5346290"/>
              <a:ext cx="335879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6200000">
              <a:off x="2922600" y="5324741"/>
              <a:ext cx="254522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2814145" y="6065021"/>
              <a:ext cx="8515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s-plane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4145" y="4440148"/>
              <a:ext cx="6206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LHP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87321" y="4447877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err="1" smtClean="0">
                  <a:latin typeface="Times New Roman" panose="02020603050405020304" pitchFamily="18" charset="0"/>
                </a:rPr>
                <a:t>RHP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/>
          </p:nvGraphicFramePr>
          <p:xfrm>
            <a:off x="5979166" y="5226502"/>
            <a:ext cx="321026" cy="232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4" name="Equation" r:id="rId7" imgW="139518" imgH="126835" progId="Equation.3">
                    <p:embed/>
                  </p:oleObj>
                </mc:Choice>
                <mc:Fallback>
                  <p:oleObj name="Equation" r:id="rId7" imgW="139518" imgH="126835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979166" y="5226502"/>
                          <a:ext cx="321026" cy="2325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275" name="Object 3"/>
            <p:cNvGraphicFramePr>
              <a:graphicFrameLocks noChangeAspect="1"/>
            </p:cNvGraphicFramePr>
            <p:nvPr/>
          </p:nvGraphicFramePr>
          <p:xfrm>
            <a:off x="3976806" y="3789040"/>
            <a:ext cx="468500" cy="3248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5" name="Equation" r:id="rId9" imgW="202936" imgH="177569" progId="Equation.3">
                    <p:embed/>
                  </p:oleObj>
                </mc:Choice>
                <mc:Fallback>
                  <p:oleObj name="Equation" r:id="rId9" imgW="202936" imgH="177569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76806" y="3789040"/>
                          <a:ext cx="468500" cy="32482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3277524" y="5157192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latin typeface="Times New Roman" panose="02020603050405020304" pitchFamily="18" charset="0"/>
                </a:rPr>
                <a:t>X</a:t>
              </a:r>
              <a:endParaRPr lang="en-GB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18904" y="5351796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latin typeface="Times New Roman" panose="02020603050405020304" pitchFamily="18" charset="0"/>
                </a:rPr>
                <a:t>-3</a:t>
              </a:r>
              <a:endParaRPr lang="en-GB" b="1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70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 smtClean="0"/>
              <a:t>Examples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229600" cy="5256584"/>
          </a:xfrm>
        </p:spPr>
        <p:txBody>
          <a:bodyPr>
            <a:normAutofit/>
          </a:bodyPr>
          <a:lstStyle/>
          <a:p>
            <a:pPr algn="just"/>
            <a:r>
              <a:rPr lang="en-GB" sz="2800" dirty="0" smtClean="0"/>
              <a:t>Consider the following transfer functions.</a:t>
            </a:r>
          </a:p>
          <a:p>
            <a:pPr lvl="2" algn="just">
              <a:buFont typeface="Wingdings" pitchFamily="2" charset="2"/>
              <a:buChar char="§"/>
            </a:pPr>
            <a:r>
              <a:rPr lang="en-GB" sz="2000" dirty="0" smtClean="0"/>
              <a:t>Determine whether the transfer function is proper or improper</a:t>
            </a:r>
          </a:p>
          <a:p>
            <a:pPr lvl="2" algn="just">
              <a:buFont typeface="Wingdings" pitchFamily="2" charset="2"/>
              <a:buChar char="§"/>
            </a:pPr>
            <a:r>
              <a:rPr lang="en-GB" sz="2000" dirty="0" smtClean="0"/>
              <a:t>Calculate the Poles and zeros of the system</a:t>
            </a:r>
          </a:p>
          <a:p>
            <a:pPr lvl="2" algn="just">
              <a:buFont typeface="Wingdings" pitchFamily="2" charset="2"/>
              <a:buChar char="§"/>
            </a:pPr>
            <a:r>
              <a:rPr lang="en-GB" sz="2000" dirty="0" smtClean="0"/>
              <a:t>Determine the order of the system</a:t>
            </a:r>
          </a:p>
          <a:p>
            <a:pPr lvl="2" algn="just">
              <a:buFont typeface="Wingdings" pitchFamily="2" charset="2"/>
              <a:buChar char="§"/>
            </a:pPr>
            <a:r>
              <a:rPr lang="en-GB" sz="2000" dirty="0" smtClean="0"/>
              <a:t>Draw the pole-zero map</a:t>
            </a:r>
          </a:p>
          <a:p>
            <a:pPr lvl="2" algn="just">
              <a:buFont typeface="Wingdings" pitchFamily="2" charset="2"/>
              <a:buChar char="§"/>
            </a:pPr>
            <a:r>
              <a:rPr lang="en-GB" sz="2000" dirty="0" smtClean="0"/>
              <a:t>Determine the Stability of the system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62</a:t>
            </a:fld>
            <a:endParaRPr lang="en-GB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900262" y="3767311"/>
          <a:ext cx="2087562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6" name="Equation" r:id="rId3" imgW="837836" imgH="355446" progId="Equation.3">
                  <p:embed/>
                </p:oleObj>
              </mc:Choice>
              <mc:Fallback>
                <p:oleObj name="Equation" r:id="rId3" imgW="837836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262" y="3767311"/>
                        <a:ext cx="2087562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Object 2"/>
          <p:cNvGraphicFramePr>
            <a:graphicFrameLocks noChangeAspect="1"/>
          </p:cNvGraphicFramePr>
          <p:nvPr/>
        </p:nvGraphicFramePr>
        <p:xfrm>
          <a:off x="5317430" y="3717032"/>
          <a:ext cx="35750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7" name="Equation" r:id="rId5" imgW="1434477" imgH="355446" progId="Equation.3">
                  <p:embed/>
                </p:oleObj>
              </mc:Choice>
              <mc:Fallback>
                <p:oleObj name="Equation" r:id="rId5" imgW="1434477" imgH="3554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7430" y="3717032"/>
                        <a:ext cx="35750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4" name="Object 2"/>
          <p:cNvGraphicFramePr>
            <a:graphicFrameLocks noChangeAspect="1"/>
          </p:cNvGraphicFramePr>
          <p:nvPr/>
        </p:nvGraphicFramePr>
        <p:xfrm>
          <a:off x="944389" y="5229200"/>
          <a:ext cx="24034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8" name="Equation" r:id="rId7" imgW="965200" imgH="393700" progId="Equation.3">
                  <p:embed/>
                </p:oleObj>
              </mc:Choice>
              <mc:Fallback>
                <p:oleObj name="Equation" r:id="rId7" imgW="9652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389" y="5229200"/>
                        <a:ext cx="24034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5" name="Object 2"/>
          <p:cNvGraphicFramePr>
            <a:graphicFrameLocks noChangeAspect="1"/>
          </p:cNvGraphicFramePr>
          <p:nvPr/>
        </p:nvGraphicFramePr>
        <p:xfrm>
          <a:off x="5364088" y="5229200"/>
          <a:ext cx="22129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9" name="Equation" r:id="rId9" imgW="888614" imgH="380835" progId="Equation.3">
                  <p:embed/>
                </p:oleObj>
              </mc:Choice>
              <mc:Fallback>
                <p:oleObj name="Equation" r:id="rId9" imgW="888614" imgH="38083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5229200"/>
                        <a:ext cx="2212975" cy="94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1188" y="3997668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err="1" smtClean="0">
                <a:solidFill>
                  <a:srgbClr val="C00000"/>
                </a:solidFill>
                <a:latin typeface="Times New Roman" panose="02020603050405020304" pitchFamily="18" charset="0"/>
              </a:rPr>
              <a:t>i</a:t>
            </a:r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3087" y="3933056"/>
            <a:ext cx="389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ii)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0496" y="5517232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iii)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06918" y="550794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GB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iv)</a:t>
            </a:r>
            <a:endParaRPr lang="en-GB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3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Another definition of Stability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algn="just"/>
            <a:r>
              <a:rPr lang="en-GB" sz="3000" dirty="0" smtClean="0"/>
              <a:t>The system is said to be stable if for any bounded input the output of the system is also bounded (BIBO). </a:t>
            </a:r>
          </a:p>
          <a:p>
            <a:pPr algn="just"/>
            <a:r>
              <a:rPr lang="en-GB" sz="3000" dirty="0" smtClean="0"/>
              <a:t>Thus the for any bounded input the output either remain constant or decrease with time.</a:t>
            </a:r>
            <a:endParaRPr lang="en-GB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63</a:t>
            </a:fld>
            <a:endParaRPr lang="en-GB"/>
          </a:p>
        </p:txBody>
      </p:sp>
      <p:grpSp>
        <p:nvGrpSpPr>
          <p:cNvPr id="28" name="Group 27"/>
          <p:cNvGrpSpPr/>
          <p:nvPr/>
        </p:nvGrpSpPr>
        <p:grpSpPr>
          <a:xfrm>
            <a:off x="959449" y="4200642"/>
            <a:ext cx="7601424" cy="2252694"/>
            <a:chOff x="959449" y="4200642"/>
            <a:chExt cx="7601424" cy="2252694"/>
          </a:xfrm>
        </p:grpSpPr>
        <p:grpSp>
          <p:nvGrpSpPr>
            <p:cNvPr id="16" name="Group 15"/>
            <p:cNvGrpSpPr/>
            <p:nvPr/>
          </p:nvGrpSpPr>
          <p:grpSpPr>
            <a:xfrm>
              <a:off x="959449" y="4200642"/>
              <a:ext cx="2349169" cy="2036670"/>
              <a:chOff x="959449" y="3921902"/>
              <a:chExt cx="2349169" cy="2036670"/>
            </a:xfrm>
          </p:grpSpPr>
          <p:cxnSp>
            <p:nvCxnSpPr>
              <p:cNvPr id="6" name="Straight Arrow Connector 5"/>
              <p:cNvCxnSpPr/>
              <p:nvPr/>
            </p:nvCxnSpPr>
            <p:spPr>
              <a:xfrm>
                <a:off x="1043608" y="5301208"/>
                <a:ext cx="20162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 flipV="1">
                <a:off x="1475656" y="4077072"/>
                <a:ext cx="0" cy="151216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475656" y="4725144"/>
                <a:ext cx="108012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959449" y="3921902"/>
                <a:ext cx="5309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u(t)</a:t>
                </a:r>
                <a:endParaRPr lang="en-US" b="1" i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059832" y="5116542"/>
                <a:ext cx="2487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t</a:t>
                </a:r>
                <a:endParaRPr lang="en-US" b="1" i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225548" y="448234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b="1" i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260462" y="5589240"/>
                <a:ext cx="17235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Unit Step Input</a:t>
                </a:r>
                <a:endParaRPr lang="en-US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3419872" y="4761080"/>
              <a:ext cx="2520280" cy="1291566"/>
              <a:chOff x="3419872" y="4482340"/>
              <a:chExt cx="2520280" cy="1291566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3923928" y="4482340"/>
                <a:ext cx="1512168" cy="129156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latin typeface="Times New Roman" panose="02020603050405020304" pitchFamily="18" charset="0"/>
                  </a:rPr>
                  <a:t>Plant</a:t>
                </a:r>
                <a:endParaRPr lang="en-US" sz="2000" b="1" dirty="0">
                  <a:latin typeface="Times New Roman" panose="02020603050405020304" pitchFamily="18" charset="0"/>
                </a:endParaRPr>
              </a:p>
            </p:txBody>
          </p:sp>
          <p:cxnSp>
            <p:nvCxnSpPr>
              <p:cNvPr id="22" name="Straight Arrow Connector 21"/>
              <p:cNvCxnSpPr>
                <a:endCxn id="15" idx="1"/>
              </p:cNvCxnSpPr>
              <p:nvPr/>
            </p:nvCxnSpPr>
            <p:spPr>
              <a:xfrm>
                <a:off x="3419872" y="5128123"/>
                <a:ext cx="50405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Arrow Connector 22"/>
              <p:cNvCxnSpPr/>
              <p:nvPr/>
            </p:nvCxnSpPr>
            <p:spPr>
              <a:xfrm>
                <a:off x="5436096" y="5137668"/>
                <a:ext cx="50405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oup 25"/>
            <p:cNvGrpSpPr/>
            <p:nvPr/>
          </p:nvGrpSpPr>
          <p:grpSpPr>
            <a:xfrm>
              <a:off x="6211704" y="4416666"/>
              <a:ext cx="2349169" cy="2036670"/>
              <a:chOff x="6211704" y="4137926"/>
              <a:chExt cx="2349169" cy="2036670"/>
            </a:xfrm>
          </p:grpSpPr>
          <p:cxnSp>
            <p:nvCxnSpPr>
              <p:cNvPr id="17" name="Straight Arrow Connector 16"/>
              <p:cNvCxnSpPr/>
              <p:nvPr/>
            </p:nvCxnSpPr>
            <p:spPr>
              <a:xfrm>
                <a:off x="6295863" y="5517232"/>
                <a:ext cx="20162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V="1">
                <a:off x="6727911" y="4293096"/>
                <a:ext cx="0" cy="1512168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6211704" y="4137926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y(t)</a:t>
                </a:r>
                <a:endParaRPr lang="en-US" b="1" i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8312087" y="5332566"/>
                <a:ext cx="2487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t</a:t>
                </a:r>
                <a:endParaRPr lang="en-US" b="1" i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6740013" y="4536368"/>
                <a:ext cx="1519084" cy="979529"/>
              </a:xfrm>
              <a:custGeom>
                <a:avLst/>
                <a:gdLst>
                  <a:gd name="connsiteX0" fmla="*/ 0 w 1519084"/>
                  <a:gd name="connsiteY0" fmla="*/ 979529 h 979529"/>
                  <a:gd name="connsiteX1" fmla="*/ 132735 w 1519084"/>
                  <a:gd name="connsiteY1" fmla="*/ 197864 h 979529"/>
                  <a:gd name="connsiteX2" fmla="*/ 575187 w 1519084"/>
                  <a:gd name="connsiteY2" fmla="*/ 20884 h 979529"/>
                  <a:gd name="connsiteX3" fmla="*/ 737419 w 1519084"/>
                  <a:gd name="connsiteY3" fmla="*/ 566574 h 979529"/>
                  <a:gd name="connsiteX4" fmla="*/ 1519084 w 1519084"/>
                  <a:gd name="connsiteY4" fmla="*/ 714058 h 97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9084" h="979529">
                    <a:moveTo>
                      <a:pt x="0" y="979529"/>
                    </a:moveTo>
                    <a:cubicBezTo>
                      <a:pt x="18435" y="668583"/>
                      <a:pt x="36871" y="357638"/>
                      <a:pt x="132735" y="197864"/>
                    </a:cubicBezTo>
                    <a:cubicBezTo>
                      <a:pt x="228600" y="38090"/>
                      <a:pt x="474406" y="-40568"/>
                      <a:pt x="575187" y="20884"/>
                    </a:cubicBezTo>
                    <a:cubicBezTo>
                      <a:pt x="675968" y="82336"/>
                      <a:pt x="580103" y="451045"/>
                      <a:pt x="737419" y="566574"/>
                    </a:cubicBezTo>
                    <a:cubicBezTo>
                      <a:pt x="894735" y="682103"/>
                      <a:pt x="1206909" y="698080"/>
                      <a:pt x="1519084" y="714058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7021443" y="5805264"/>
                <a:ext cx="9028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</a:rPr>
                  <a:t>Output</a:t>
                </a:r>
                <a:endParaRPr lang="en-US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6418176" y="51727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endParaRPr lang="en-US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687996" y="5373216"/>
            <a:ext cx="914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7303975" y="4112154"/>
            <a:ext cx="1531234" cy="648926"/>
            <a:chOff x="7303975" y="4112154"/>
            <a:chExt cx="1531234" cy="648926"/>
          </a:xfrm>
        </p:grpSpPr>
        <p:cxnSp>
          <p:nvCxnSpPr>
            <p:cNvPr id="35" name="Straight Arrow Connector 34"/>
            <p:cNvCxnSpPr/>
            <p:nvPr/>
          </p:nvCxnSpPr>
          <p:spPr>
            <a:xfrm flipH="1">
              <a:off x="7303975" y="4355812"/>
              <a:ext cx="436377" cy="4052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684766" y="4112154"/>
              <a:ext cx="1150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overshoot</a:t>
              </a:r>
              <a:endParaRPr lang="en-US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09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Another definition of Stability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algn="just"/>
            <a:r>
              <a:rPr lang="en-GB" dirty="0" smtClean="0"/>
              <a:t>If for any bounded input the output is not bounded the system is said to be unstable.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64</a:t>
            </a:fld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959449" y="3921902"/>
            <a:ext cx="2349169" cy="2036670"/>
            <a:chOff x="959449" y="3921902"/>
            <a:chExt cx="2349169" cy="2036670"/>
          </a:xfrm>
        </p:grpSpPr>
        <p:cxnSp>
          <p:nvCxnSpPr>
            <p:cNvPr id="6" name="Straight Arrow Connector 5"/>
            <p:cNvCxnSpPr/>
            <p:nvPr/>
          </p:nvCxnSpPr>
          <p:spPr>
            <a:xfrm>
              <a:off x="1043608" y="5301208"/>
              <a:ext cx="201622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1475656" y="4077072"/>
              <a:ext cx="0" cy="15121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475656" y="4725144"/>
              <a:ext cx="10801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959449" y="3921902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u(t)</a:t>
              </a:r>
              <a:endParaRPr lang="en-US" b="1" i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59832" y="5116542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t</a:t>
              </a:r>
              <a:endParaRPr lang="en-US" b="1" i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25548" y="448234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1</a:t>
              </a:r>
              <a:endParaRPr lang="en-US" b="1" i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60462" y="5589240"/>
              <a:ext cx="17235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latin typeface="Times New Roman" panose="02020603050405020304" pitchFamily="18" charset="0"/>
                </a:rPr>
                <a:t>Unit Step Input</a:t>
              </a:r>
              <a:endParaRPr lang="en-US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3923928" y="4482340"/>
            <a:ext cx="1512168" cy="12915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</a:rPr>
              <a:t>Plant</a:t>
            </a:r>
            <a:endParaRPr lang="en-US" sz="2000" b="1" dirty="0">
              <a:latin typeface="Times New Roman" panose="02020603050405020304" pitchFamily="18" charset="0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6295863" y="5517232"/>
            <a:ext cx="20162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727911" y="4293096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211704" y="4137926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y(t)</a:t>
            </a:r>
            <a:endParaRPr lang="en-US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12087" y="5332566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t</a:t>
            </a:r>
            <a:endParaRPr lang="en-US" b="1" i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22" name="Straight Arrow Connector 21"/>
          <p:cNvCxnSpPr>
            <a:endCxn id="15" idx="1"/>
          </p:cNvCxnSpPr>
          <p:nvPr/>
        </p:nvCxnSpPr>
        <p:spPr>
          <a:xfrm>
            <a:off x="3419872" y="5128123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436096" y="5137668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021443" y="5805264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Output</a:t>
            </a:r>
            <a:endParaRPr lang="en-US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Arc 4"/>
          <p:cNvSpPr/>
          <p:nvPr/>
        </p:nvSpPr>
        <p:spPr>
          <a:xfrm rot="5400000">
            <a:off x="5879225" y="3940213"/>
            <a:ext cx="1717340" cy="1444489"/>
          </a:xfrm>
          <a:prstGeom prst="arc">
            <a:avLst>
              <a:gd name="adj1" fmla="val 15941041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53574"/>
              </p:ext>
            </p:extLst>
          </p:nvPr>
        </p:nvGraphicFramePr>
        <p:xfrm>
          <a:off x="7551997" y="4572793"/>
          <a:ext cx="476387" cy="47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Equation" r:id="rId3" imgW="203040" imgH="203040" progId="Equation.3">
                  <p:embed/>
                </p:oleObj>
              </mc:Choice>
              <mc:Fallback>
                <p:oleObj name="Equation" r:id="rId3" imgW="2030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1997" y="4572793"/>
                        <a:ext cx="476387" cy="47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897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BIBO </a:t>
            </a:r>
            <a:r>
              <a:rPr lang="en-GB" dirty="0" err="1" smtClean="0"/>
              <a:t>vs</a:t>
            </a:r>
            <a:r>
              <a:rPr lang="en-GB" dirty="0" smtClean="0"/>
              <a:t> 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algn="just"/>
            <a:r>
              <a:rPr lang="en-GB" dirty="0" smtClean="0"/>
              <a:t>For example</a:t>
            </a:r>
            <a:endParaRPr lang="en-GB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929373"/>
              </p:ext>
            </p:extLst>
          </p:nvPr>
        </p:nvGraphicFramePr>
        <p:xfrm>
          <a:off x="623888" y="2349500"/>
          <a:ext cx="2816225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4" name="Equation" r:id="rId3" imgW="1282680" imgH="419040" progId="Equation.3">
                  <p:embed/>
                </p:oleObj>
              </mc:Choice>
              <mc:Fallback>
                <p:oleObj name="Equation" r:id="rId3" imgW="1282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2349500"/>
                        <a:ext cx="2816225" cy="919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557957"/>
              </p:ext>
            </p:extLst>
          </p:nvPr>
        </p:nvGraphicFramePr>
        <p:xfrm>
          <a:off x="5462588" y="2349500"/>
          <a:ext cx="2843212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5" name="Equation" r:id="rId5" imgW="1295280" imgH="419040" progId="Equation.3">
                  <p:embed/>
                </p:oleObj>
              </mc:Choice>
              <mc:Fallback>
                <p:oleObj name="Equation" r:id="rId5" imgW="129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2588" y="2349500"/>
                        <a:ext cx="2843212" cy="919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7047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4" t="5362" r="6927"/>
          <a:stretch/>
        </p:blipFill>
        <p:spPr bwMode="auto">
          <a:xfrm>
            <a:off x="398206" y="3429000"/>
            <a:ext cx="3093674" cy="3256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48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5362" r="7449"/>
          <a:stretch/>
        </p:blipFill>
        <p:spPr bwMode="auto">
          <a:xfrm>
            <a:off x="5508104" y="3428999"/>
            <a:ext cx="3096344" cy="3259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097869" y="3861048"/>
            <a:ext cx="746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56176" y="3707740"/>
            <a:ext cx="9903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unstable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7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BIBO </a:t>
            </a:r>
            <a:r>
              <a:rPr lang="en-GB" dirty="0" err="1" smtClean="0"/>
              <a:t>vs</a:t>
            </a:r>
            <a:r>
              <a:rPr lang="en-GB" dirty="0" smtClean="0"/>
              <a:t> 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algn="just"/>
            <a:r>
              <a:rPr lang="en-GB" dirty="0" smtClean="0"/>
              <a:t>For example</a:t>
            </a:r>
            <a:endParaRPr lang="en-GB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293820"/>
              </p:ext>
            </p:extLst>
          </p:nvPr>
        </p:nvGraphicFramePr>
        <p:xfrm>
          <a:off x="623888" y="2349500"/>
          <a:ext cx="2816225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8" name="Equation" r:id="rId3" imgW="1282680" imgH="419040" progId="Equation.3">
                  <p:embed/>
                </p:oleObj>
              </mc:Choice>
              <mc:Fallback>
                <p:oleObj name="Equation" r:id="rId3" imgW="12826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2349500"/>
                        <a:ext cx="2816225" cy="919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314659"/>
              </p:ext>
            </p:extLst>
          </p:nvPr>
        </p:nvGraphicFramePr>
        <p:xfrm>
          <a:off x="5462588" y="2349500"/>
          <a:ext cx="2843212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9" name="Equation" r:id="rId5" imgW="1295280" imgH="419040" progId="Equation.3">
                  <p:embed/>
                </p:oleObj>
              </mc:Choice>
              <mc:Fallback>
                <p:oleObj name="Equation" r:id="rId5" imgW="129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2588" y="2349500"/>
                        <a:ext cx="2843212" cy="919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986379"/>
              </p:ext>
            </p:extLst>
          </p:nvPr>
        </p:nvGraphicFramePr>
        <p:xfrm>
          <a:off x="270768" y="3789040"/>
          <a:ext cx="4013200" cy="150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0" name="Equation" r:id="rId7" imgW="1828800" imgH="685800" progId="Equation.3">
                  <p:embed/>
                </p:oleObj>
              </mc:Choice>
              <mc:Fallback>
                <p:oleObj name="Equation" r:id="rId7" imgW="182880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768" y="3789040"/>
                        <a:ext cx="4013200" cy="1503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028210"/>
              </p:ext>
            </p:extLst>
          </p:nvPr>
        </p:nvGraphicFramePr>
        <p:xfrm>
          <a:off x="4773613" y="3860800"/>
          <a:ext cx="4041775" cy="150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1" name="Equation" r:id="rId9" imgW="1841400" imgH="685800" progId="Equation.3">
                  <p:embed/>
                </p:oleObj>
              </mc:Choice>
              <mc:Fallback>
                <p:oleObj name="Equation" r:id="rId9" imgW="184140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3613" y="3860800"/>
                        <a:ext cx="4041775" cy="1503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348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BIBO </a:t>
            </a:r>
            <a:r>
              <a:rPr lang="en-GB" dirty="0" err="1" smtClean="0"/>
              <a:t>vs</a:t>
            </a:r>
            <a:r>
              <a:rPr lang="en-GB" dirty="0" smtClean="0"/>
              <a:t> 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algn="just"/>
            <a:r>
              <a:rPr lang="en-GB" dirty="0" smtClean="0"/>
              <a:t>For example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052576"/>
              </p:ext>
            </p:extLst>
          </p:nvPr>
        </p:nvGraphicFramePr>
        <p:xfrm>
          <a:off x="1187624" y="2492896"/>
          <a:ext cx="1922463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2" name="Equation" r:id="rId3" imgW="876240" imgH="228600" progId="Equation.3">
                  <p:embed/>
                </p:oleObj>
              </mc:Choice>
              <mc:Fallback>
                <p:oleObj name="Equation" r:id="rId3" imgW="8762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492896"/>
                        <a:ext cx="1922463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985738"/>
              </p:ext>
            </p:extLst>
          </p:nvPr>
        </p:nvGraphicFramePr>
        <p:xfrm>
          <a:off x="5580112" y="2420888"/>
          <a:ext cx="18113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3" name="Equation" r:id="rId5" imgW="825480" imgH="228600" progId="Equation.3">
                  <p:embed/>
                </p:oleObj>
              </mc:Choice>
              <mc:Fallback>
                <p:oleObj name="Equation" r:id="rId5" imgW="8254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420888"/>
                        <a:ext cx="1811337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909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96224"/>
            <a:ext cx="3723592" cy="3652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096225"/>
            <a:ext cx="3744416" cy="367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84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BIBO </a:t>
            </a:r>
            <a:r>
              <a:rPr lang="en-GB" dirty="0" err="1" smtClean="0"/>
              <a:t>vs</a:t>
            </a:r>
            <a:r>
              <a:rPr lang="en-GB" dirty="0" smtClean="0"/>
              <a:t> Transfer Function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/>
          <a:lstStyle/>
          <a:p>
            <a:pPr algn="just"/>
            <a:r>
              <a:rPr lang="en-GB" dirty="0" smtClean="0"/>
              <a:t>Whenever one or more than one poles are in </a:t>
            </a:r>
            <a:r>
              <a:rPr lang="en-GB" dirty="0" err="1" smtClean="0"/>
              <a:t>RHP</a:t>
            </a:r>
            <a:r>
              <a:rPr lang="en-GB" dirty="0" smtClean="0"/>
              <a:t> the solution of dynamic equations contains increasing exponential terms. </a:t>
            </a:r>
          </a:p>
          <a:p>
            <a:pPr algn="just"/>
            <a:r>
              <a:rPr lang="en-GB" dirty="0" smtClean="0"/>
              <a:t>Such as       .</a:t>
            </a:r>
          </a:p>
          <a:p>
            <a:pPr algn="just"/>
            <a:r>
              <a:rPr lang="en-GB" dirty="0" smtClean="0"/>
              <a:t>That makes the response of the system unbounded and hence the overall response of the system is unstable. 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190199"/>
              </p:ext>
            </p:extLst>
          </p:nvPr>
        </p:nvGraphicFramePr>
        <p:xfrm>
          <a:off x="2195736" y="3212976"/>
          <a:ext cx="41751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1" name="Equation" r:id="rId3" imgW="190440" imgH="190440" progId="Equation.3">
                  <p:embed/>
                </p:oleObj>
              </mc:Choice>
              <mc:Fallback>
                <p:oleObj name="Equation" r:id="rId3" imgW="19044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3212976"/>
                        <a:ext cx="417512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162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Systems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1313" algn="just"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b="1" dirty="0" smtClean="0">
                <a:solidFill>
                  <a:srgbClr val="0070C0"/>
                </a:solidFill>
              </a:rPr>
              <a:t>Static System: </a:t>
            </a:r>
            <a:r>
              <a:rPr lang="en-US" dirty="0" smtClean="0">
                <a:solidFill>
                  <a:srgbClr val="000000"/>
                </a:solidFill>
              </a:rPr>
              <a:t>If a system does not change with time, it is called a static system.</a:t>
            </a:r>
          </a:p>
          <a:p>
            <a:pPr indent="-341313" algn="just"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b="1" dirty="0" smtClean="0">
                <a:solidFill>
                  <a:srgbClr val="0070C0"/>
                </a:solidFill>
              </a:rPr>
              <a:t>Dynamic System: </a:t>
            </a:r>
            <a:r>
              <a:rPr lang="en-US" dirty="0" smtClean="0">
                <a:solidFill>
                  <a:srgbClr val="000000"/>
                </a:solidFill>
              </a:rPr>
              <a:t>If a system changes with time, it is called a dynamic system. </a:t>
            </a:r>
          </a:p>
          <a:p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33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627784" y="980728"/>
            <a:ext cx="35283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latin typeface="Times New Roman" panose="02020603050405020304" pitchFamily="18" charset="0"/>
              </a:rPr>
              <a:t>Open-Loop Control </a:t>
            </a:r>
            <a:r>
              <a:rPr lang="en-US" sz="2200" b="1" dirty="0" smtClean="0">
                <a:latin typeface="Times New Roman" panose="02020603050405020304" pitchFamily="18" charset="0"/>
              </a:rPr>
              <a:t>Systems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51520" y="1844824"/>
            <a:ext cx="86409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365125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</a:rPr>
              <a:t>Since in open loop control systems reference input is not compared with measured output, for each reference input there is fixed operating condition. </a:t>
            </a:r>
          </a:p>
          <a:p>
            <a:pPr marL="365125" indent="-365125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</a:rPr>
              <a:t>Therefore, the accuracy of the system depends on calibration.</a:t>
            </a:r>
          </a:p>
          <a:p>
            <a:pPr marL="365125" indent="-365125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</a:rPr>
              <a:t>The performance of open loop system is severely affected by the presence of disturbances, or variation in operating/ environmental  conditions.  </a:t>
            </a:r>
            <a:endParaRPr 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6632"/>
            <a:ext cx="7772400" cy="1143000"/>
          </a:xfrm>
        </p:spPr>
        <p:txBody>
          <a:bodyPr/>
          <a:lstStyle/>
          <a:p>
            <a:r>
              <a:rPr lang="en-US" sz="3600" dirty="0"/>
              <a:t>Dynamic Systems</a:t>
            </a:r>
            <a:endParaRPr lang="en-US" sz="3600" dirty="0">
              <a:sym typeface="Symbol" pitchFamily="18" charset="2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467544" y="1168876"/>
            <a:ext cx="8280920" cy="1224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63525" indent="-263525" algn="just">
              <a:buFont typeface="Arial" pitchFamily="34" charset="0"/>
              <a:buChar char="•"/>
            </a:pPr>
            <a:r>
              <a:rPr lang="en-US" sz="2200" dirty="0">
                <a:latin typeface="Times New Roman" panose="02020603050405020304" pitchFamily="18" charset="0"/>
              </a:rPr>
              <a:t>A system is said to be dynamic  if its  current output  may depend on  the past history as well as the present values of the input variables. </a:t>
            </a:r>
            <a:endParaRPr lang="en-US" sz="2200" dirty="0" smtClean="0">
              <a:latin typeface="Times New Roman" panose="02020603050405020304" pitchFamily="18" charset="0"/>
            </a:endParaRPr>
          </a:p>
          <a:p>
            <a:pPr marL="263525" indent="-263525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200" dirty="0" smtClean="0">
                <a:latin typeface="Times New Roman" panose="02020603050405020304" pitchFamily="18" charset="0"/>
              </a:rPr>
              <a:t>Mathematically</a:t>
            </a:r>
            <a:r>
              <a:rPr lang="en-US" sz="2200" dirty="0">
                <a:latin typeface="Times New Roman" panose="02020603050405020304" pitchFamily="18" charset="0"/>
              </a:rPr>
              <a:t>,</a:t>
            </a:r>
          </a:p>
        </p:txBody>
      </p:sp>
      <p:graphicFrame>
        <p:nvGraphicFramePr>
          <p:cNvPr id="176128" name="Object 0"/>
          <p:cNvGraphicFramePr>
            <a:graphicFrameLocks noChangeAspect="1"/>
          </p:cNvGraphicFramePr>
          <p:nvPr/>
        </p:nvGraphicFramePr>
        <p:xfrm>
          <a:off x="3203848" y="2708920"/>
          <a:ext cx="3390139" cy="945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6" name="Equation" r:id="rId3" imgW="1244520" imgH="393480" progId="Equation.3">
                  <p:embed/>
                </p:oleObj>
              </mc:Choice>
              <mc:Fallback>
                <p:oleObj name="Equation" r:id="rId3" imgW="1244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708920"/>
                        <a:ext cx="3390139" cy="9456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611560" y="3789040"/>
            <a:ext cx="7772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200" b="1" u="sng" dirty="0">
                <a:latin typeface="Times New Roman" panose="02020603050405020304" pitchFamily="18" charset="0"/>
              </a:rPr>
              <a:t>Example</a:t>
            </a:r>
            <a:r>
              <a:rPr lang="en-US" sz="2200" dirty="0">
                <a:latin typeface="Times New Roman" panose="02020603050405020304" pitchFamily="18" charset="0"/>
              </a:rPr>
              <a:t>: A moving mass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228184" y="4077072"/>
            <a:ext cx="2181225" cy="1571625"/>
            <a:chOff x="4092" y="2688"/>
            <a:chExt cx="1374" cy="990"/>
          </a:xfrm>
        </p:grpSpPr>
        <p:sp>
          <p:nvSpPr>
            <p:cNvPr id="60424" name="Rectangle 8"/>
            <p:cNvSpPr>
              <a:spLocks noChangeArrowheads="1"/>
            </p:cNvSpPr>
            <p:nvPr/>
          </p:nvSpPr>
          <p:spPr bwMode="auto">
            <a:xfrm>
              <a:off x="4518" y="3054"/>
              <a:ext cx="756" cy="52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426" name="Oval 10"/>
            <p:cNvSpPr>
              <a:spLocks noChangeArrowheads="1"/>
            </p:cNvSpPr>
            <p:nvPr/>
          </p:nvSpPr>
          <p:spPr bwMode="auto">
            <a:xfrm>
              <a:off x="4620" y="3588"/>
              <a:ext cx="84" cy="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427" name="Oval 11"/>
            <p:cNvSpPr>
              <a:spLocks noChangeArrowheads="1"/>
            </p:cNvSpPr>
            <p:nvPr/>
          </p:nvSpPr>
          <p:spPr bwMode="auto">
            <a:xfrm>
              <a:off x="5130" y="3588"/>
              <a:ext cx="84" cy="8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428" name="Line 12"/>
            <p:cNvSpPr>
              <a:spLocks noChangeShapeType="1"/>
            </p:cNvSpPr>
            <p:nvPr/>
          </p:nvSpPr>
          <p:spPr bwMode="auto">
            <a:xfrm>
              <a:off x="4272" y="3678"/>
              <a:ext cx="119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429" name="Text Box 13"/>
            <p:cNvSpPr txBox="1">
              <a:spLocks noChangeArrowheads="1"/>
            </p:cNvSpPr>
            <p:nvPr/>
          </p:nvSpPr>
          <p:spPr bwMode="auto">
            <a:xfrm>
              <a:off x="4704" y="3162"/>
              <a:ext cx="45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60431" name="Freeform 15"/>
            <p:cNvSpPr>
              <a:spLocks/>
            </p:cNvSpPr>
            <p:nvPr/>
          </p:nvSpPr>
          <p:spPr bwMode="auto">
            <a:xfrm>
              <a:off x="4806" y="2868"/>
              <a:ext cx="282" cy="180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0" y="6"/>
                </a:cxn>
                <a:cxn ang="0">
                  <a:pos x="174" y="0"/>
                </a:cxn>
              </a:cxnLst>
              <a:rect l="0" t="0" r="r" b="b"/>
              <a:pathLst>
                <a:path w="174" h="156">
                  <a:moveTo>
                    <a:pt x="0" y="156"/>
                  </a:moveTo>
                  <a:lnTo>
                    <a:pt x="0" y="6"/>
                  </a:lnTo>
                  <a:lnTo>
                    <a:pt x="174" y="0"/>
                  </a:ln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432" name="Text Box 16"/>
            <p:cNvSpPr txBox="1">
              <a:spLocks noChangeArrowheads="1"/>
            </p:cNvSpPr>
            <p:nvPr/>
          </p:nvSpPr>
          <p:spPr bwMode="auto">
            <a:xfrm>
              <a:off x="5136" y="2688"/>
              <a:ext cx="27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latin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60433" name="Line 17"/>
            <p:cNvSpPr>
              <a:spLocks noChangeShapeType="1"/>
            </p:cNvSpPr>
            <p:nvPr/>
          </p:nvSpPr>
          <p:spPr bwMode="auto">
            <a:xfrm>
              <a:off x="4146" y="3324"/>
              <a:ext cx="360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60434" name="Text Box 18"/>
            <p:cNvSpPr txBox="1">
              <a:spLocks noChangeArrowheads="1"/>
            </p:cNvSpPr>
            <p:nvPr/>
          </p:nvSpPr>
          <p:spPr bwMode="auto">
            <a:xfrm>
              <a:off x="4092" y="2922"/>
              <a:ext cx="25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</p:grp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752475" y="4914900"/>
            <a:ext cx="52673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u="sng" dirty="0">
                <a:latin typeface="Times New Roman" panose="02020603050405020304" pitchFamily="18" charset="0"/>
              </a:rPr>
              <a:t>Model</a:t>
            </a:r>
            <a:r>
              <a:rPr lang="en-US" sz="2200" dirty="0">
                <a:latin typeface="Times New Roman" panose="02020603050405020304" pitchFamily="18" charset="0"/>
              </a:rPr>
              <a:t>: Force=Mass x Acceleration</a:t>
            </a:r>
          </a:p>
        </p:txBody>
      </p:sp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2725738" y="5592763"/>
          <a:ext cx="1567072" cy="500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7" name="Equation" r:id="rId5" imgW="419040" imgH="177480" progId="Equation.3">
                  <p:embed/>
                </p:oleObj>
              </mc:Choice>
              <mc:Fallback>
                <p:oleObj name="Equation" r:id="rId5" imgW="41904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5738" y="5592763"/>
                        <a:ext cx="1567072" cy="5005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184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4624"/>
            <a:ext cx="8229600" cy="6397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dirty="0" smtClean="0">
                <a:solidFill>
                  <a:srgbClr val="C00000"/>
                </a:solidFill>
              </a:rPr>
              <a:t>Ways to Study a System</a:t>
            </a: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71</a:t>
            </a:fld>
            <a:endParaRPr lang="en-GB"/>
          </a:p>
        </p:txBody>
      </p:sp>
      <p:sp>
        <p:nvSpPr>
          <p:cNvPr id="13315" name="Oval 2"/>
          <p:cNvSpPr>
            <a:spLocks noChangeArrowheads="1"/>
          </p:cNvSpPr>
          <p:nvPr/>
        </p:nvSpPr>
        <p:spPr bwMode="auto">
          <a:xfrm>
            <a:off x="2699792" y="1012200"/>
            <a:ext cx="1868764" cy="579933"/>
          </a:xfrm>
          <a:prstGeom prst="ellipse">
            <a:avLst/>
          </a:prstGeom>
          <a:gradFill rotWithShape="0">
            <a:gsLst>
              <a:gs pos="0">
                <a:srgbClr val="A4C1FF"/>
              </a:gs>
              <a:gs pos="100000">
                <a:srgbClr val="E5EFFF"/>
              </a:gs>
            </a:gsLst>
            <a:lin ang="16200000" scaled="1"/>
          </a:gradFill>
          <a:ln w="9360">
            <a:solidFill>
              <a:srgbClr val="4A7EB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System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3743876" y="1863857"/>
            <a:ext cx="3204388" cy="608567"/>
            <a:chOff x="3743876" y="1863857"/>
            <a:chExt cx="3204388" cy="608567"/>
          </a:xfrm>
        </p:grpSpPr>
        <p:sp>
          <p:nvSpPr>
            <p:cNvPr id="13316" name="Rectangle 4"/>
            <p:cNvSpPr>
              <a:spLocks noChangeArrowheads="1"/>
            </p:cNvSpPr>
            <p:nvPr/>
          </p:nvSpPr>
          <p:spPr bwMode="auto">
            <a:xfrm>
              <a:off x="4974574" y="1863857"/>
              <a:ext cx="1973690" cy="608567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Experiment with a model of the System</a:t>
              </a:r>
            </a:p>
          </p:txBody>
        </p:sp>
        <p:cxnSp>
          <p:nvCxnSpPr>
            <p:cNvPr id="13322" name="AutoShape 10"/>
            <p:cNvCxnSpPr>
              <a:cxnSpLocks noChangeShapeType="1"/>
            </p:cNvCxnSpPr>
            <p:nvPr/>
          </p:nvCxnSpPr>
          <p:spPr bwMode="auto">
            <a:xfrm>
              <a:off x="3743876" y="1943676"/>
              <a:ext cx="1224000" cy="218945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/>
              <a:tailEnd type="triangle" w="med" len="med"/>
            </a:ln>
          </p:spPr>
        </p:cxnSp>
      </p:grp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519814" y="6605087"/>
            <a:ext cx="1782688" cy="20828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sz="1500" dirty="0">
              <a:latin typeface="Times New Roman" panose="02020603050405020304" pitchFamily="18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250182" y="1592133"/>
            <a:ext cx="3492664" cy="894359"/>
            <a:chOff x="250182" y="1592133"/>
            <a:chExt cx="3492664" cy="894359"/>
          </a:xfrm>
        </p:grpSpPr>
        <p:sp>
          <p:nvSpPr>
            <p:cNvPr id="2" name="Rectangle 3"/>
            <p:cNvSpPr>
              <a:spLocks noChangeArrowheads="1"/>
            </p:cNvSpPr>
            <p:nvPr/>
          </p:nvSpPr>
          <p:spPr bwMode="auto">
            <a:xfrm>
              <a:off x="250182" y="1877925"/>
              <a:ext cx="1973690" cy="608567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Experiment with actual System</a:t>
              </a:r>
            </a:p>
          </p:txBody>
        </p:sp>
        <p:cxnSp>
          <p:nvCxnSpPr>
            <p:cNvPr id="13321" name="AutoShape 9"/>
            <p:cNvCxnSpPr>
              <a:cxnSpLocks noChangeShapeType="1"/>
            </p:cNvCxnSpPr>
            <p:nvPr/>
          </p:nvCxnSpPr>
          <p:spPr bwMode="auto">
            <a:xfrm rot="10800000" flipV="1">
              <a:off x="2209804" y="1935865"/>
              <a:ext cx="1533042" cy="226756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/>
              <a:tailEnd type="triangle" w="med" len="med"/>
            </a:ln>
          </p:spPr>
        </p:cxnSp>
        <p:cxnSp>
          <p:nvCxnSpPr>
            <p:cNvPr id="36" name="Straight Arrow Connector 35"/>
            <p:cNvCxnSpPr>
              <a:stCxn id="13315" idx="4"/>
            </p:cNvCxnSpPr>
            <p:nvPr/>
          </p:nvCxnSpPr>
          <p:spPr>
            <a:xfrm>
              <a:off x="3634174" y="1592133"/>
              <a:ext cx="0" cy="360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3230646" y="2494525"/>
            <a:ext cx="5517818" cy="692919"/>
            <a:chOff x="3230646" y="2494525"/>
            <a:chExt cx="5517818" cy="692919"/>
          </a:xfrm>
        </p:grpSpPr>
        <p:sp>
          <p:nvSpPr>
            <p:cNvPr id="13317" name="Rectangle 5"/>
            <p:cNvSpPr>
              <a:spLocks noChangeArrowheads="1"/>
            </p:cNvSpPr>
            <p:nvPr/>
          </p:nvSpPr>
          <p:spPr bwMode="auto">
            <a:xfrm>
              <a:off x="3230646" y="2752753"/>
              <a:ext cx="1973690" cy="434691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Physical Model</a:t>
              </a:r>
            </a:p>
          </p:txBody>
        </p:sp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6774774" y="2696481"/>
              <a:ext cx="1973690" cy="434691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Mathematical Model</a:t>
              </a: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5184160" y="2494525"/>
              <a:ext cx="1595123" cy="461852"/>
              <a:chOff x="5041482" y="2104720"/>
              <a:chExt cx="1595123" cy="461852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5041482" y="2350572"/>
                <a:ext cx="1595123" cy="216000"/>
                <a:chOff x="5271574" y="2364640"/>
                <a:chExt cx="1595123" cy="216000"/>
              </a:xfrm>
            </p:grpSpPr>
            <p:cxnSp>
              <p:nvCxnSpPr>
                <p:cNvPr id="13323" name="AutoShape 11"/>
                <p:cNvCxnSpPr>
                  <a:cxnSpLocks noChangeShapeType="1"/>
                </p:cNvCxnSpPr>
                <p:nvPr/>
              </p:nvCxnSpPr>
              <p:spPr bwMode="auto">
                <a:xfrm>
                  <a:off x="5911686" y="2369620"/>
                  <a:ext cx="955011" cy="173876"/>
                </a:xfrm>
                <a:prstGeom prst="bentConnector3">
                  <a:avLst>
                    <a:gd name="adj1" fmla="val 50000"/>
                  </a:avLst>
                </a:prstGeom>
                <a:noFill/>
                <a:ln w="9360">
                  <a:solidFill>
                    <a:srgbClr val="4A7EBB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3324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271574" y="2364640"/>
                  <a:ext cx="828000" cy="216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360">
                  <a:solidFill>
                    <a:srgbClr val="4A7EBB"/>
                  </a:solidFill>
                  <a:round/>
                  <a:headEnd/>
                  <a:tailEnd type="triangle" w="med" len="med"/>
                </a:ln>
              </p:spPr>
            </p:cxnSp>
          </p:grpSp>
          <p:cxnSp>
            <p:nvCxnSpPr>
              <p:cNvPr id="37" name="Straight Arrow Connector 36"/>
              <p:cNvCxnSpPr/>
              <p:nvPr/>
            </p:nvCxnSpPr>
            <p:spPr>
              <a:xfrm>
                <a:off x="5813210" y="2104720"/>
                <a:ext cx="0" cy="24192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oup 32"/>
          <p:cNvGrpSpPr/>
          <p:nvPr/>
        </p:nvGrpSpPr>
        <p:grpSpPr>
          <a:xfrm>
            <a:off x="4988642" y="3142597"/>
            <a:ext cx="3569542" cy="1268177"/>
            <a:chOff x="4988642" y="3142597"/>
            <a:chExt cx="3569542" cy="1268177"/>
          </a:xfrm>
        </p:grpSpPr>
        <p:sp>
          <p:nvSpPr>
            <p:cNvPr id="13319" name="Rectangle 7"/>
            <p:cNvSpPr>
              <a:spLocks noChangeArrowheads="1"/>
            </p:cNvSpPr>
            <p:nvPr/>
          </p:nvSpPr>
          <p:spPr bwMode="auto">
            <a:xfrm>
              <a:off x="4988642" y="3360289"/>
              <a:ext cx="1901682" cy="464551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Analytical Solution </a:t>
              </a:r>
            </a:p>
          </p:txBody>
        </p:sp>
        <p:sp>
          <p:nvSpPr>
            <p:cNvPr id="13320" name="Rectangle 8"/>
            <p:cNvSpPr>
              <a:spLocks noChangeArrowheads="1"/>
            </p:cNvSpPr>
            <p:nvPr/>
          </p:nvSpPr>
          <p:spPr bwMode="auto">
            <a:xfrm>
              <a:off x="6872526" y="4033161"/>
              <a:ext cx="1685658" cy="377613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Simulation</a:t>
              </a:r>
            </a:p>
          </p:txBody>
        </p:sp>
        <p:cxnSp>
          <p:nvCxnSpPr>
            <p:cNvPr id="53" name="AutoShape 12"/>
            <p:cNvCxnSpPr>
              <a:cxnSpLocks noChangeShapeType="1"/>
            </p:cNvCxnSpPr>
            <p:nvPr/>
          </p:nvCxnSpPr>
          <p:spPr bwMode="auto">
            <a:xfrm rot="10800000" flipV="1">
              <a:off x="6885650" y="3402517"/>
              <a:ext cx="828000" cy="216000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/>
              <a:tailEnd type="triangle" w="med" len="med"/>
            </a:ln>
          </p:spPr>
        </p:cxnSp>
        <p:cxnSp>
          <p:nvCxnSpPr>
            <p:cNvPr id="51" name="Straight Arrow Connector 50"/>
            <p:cNvCxnSpPr/>
            <p:nvPr/>
          </p:nvCxnSpPr>
          <p:spPr>
            <a:xfrm>
              <a:off x="7713650" y="3142597"/>
              <a:ext cx="0" cy="86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272362" y="4394869"/>
            <a:ext cx="7432230" cy="1224136"/>
            <a:chOff x="1272362" y="4394869"/>
            <a:chExt cx="7432230" cy="1224136"/>
          </a:xfrm>
        </p:grpSpPr>
        <p:sp>
          <p:nvSpPr>
            <p:cNvPr id="13328" name="Rectangle 16"/>
            <p:cNvSpPr>
              <a:spLocks noChangeArrowheads="1"/>
            </p:cNvSpPr>
            <p:nvPr/>
          </p:nvSpPr>
          <p:spPr bwMode="auto">
            <a:xfrm>
              <a:off x="1272362" y="5271252"/>
              <a:ext cx="1973690" cy="347753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Frequency Domain</a:t>
              </a:r>
            </a:p>
          </p:txBody>
        </p:sp>
        <p:sp>
          <p:nvSpPr>
            <p:cNvPr id="13329" name="Rectangle 17"/>
            <p:cNvSpPr>
              <a:spLocks noChangeArrowheads="1"/>
            </p:cNvSpPr>
            <p:nvPr/>
          </p:nvSpPr>
          <p:spPr bwMode="auto">
            <a:xfrm>
              <a:off x="4109140" y="5258965"/>
              <a:ext cx="1973690" cy="347753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Time Domain</a:t>
              </a:r>
            </a:p>
          </p:txBody>
        </p:sp>
        <p:sp>
          <p:nvSpPr>
            <p:cNvPr id="13330" name="Rectangle 18"/>
            <p:cNvSpPr>
              <a:spLocks noChangeArrowheads="1"/>
            </p:cNvSpPr>
            <p:nvPr/>
          </p:nvSpPr>
          <p:spPr bwMode="auto">
            <a:xfrm>
              <a:off x="6730902" y="5258965"/>
              <a:ext cx="1973690" cy="347753"/>
            </a:xfrm>
            <a:prstGeom prst="rect">
              <a:avLst/>
            </a:prstGeom>
            <a:gradFill rotWithShape="0">
              <a:gsLst>
                <a:gs pos="0">
                  <a:srgbClr val="A4C1FF"/>
                </a:gs>
                <a:gs pos="100000">
                  <a:srgbClr val="E5EFFF"/>
                </a:gs>
              </a:gsLst>
              <a:lin ang="16200000" scaled="1"/>
            </a:gradFill>
            <a:ln w="9360">
              <a:solidFill>
                <a:srgbClr val="4A7EBB"/>
              </a:solidFill>
              <a:round/>
              <a:headEnd/>
              <a:tailEnd/>
            </a:ln>
          </p:spPr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  <a:tab pos="2171700" algn="l"/>
                </a:tabLst>
              </a:pPr>
              <a:r>
                <a:rPr lang="en-US" sz="15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Hybrid Domain</a:t>
              </a:r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>
              <a:off x="7737346" y="4394869"/>
              <a:ext cx="0" cy="86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>
              <a:off x="2266406" y="4754909"/>
              <a:ext cx="547260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2266406" y="4754909"/>
              <a:ext cx="0" cy="5040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5074718" y="4754909"/>
              <a:ext cx="0" cy="5040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59359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dirty="0" smtClean="0"/>
              <a:t>Model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57200" y="990600"/>
            <a:ext cx="8229600" cy="5135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3200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is a simplified representation or abstraction of reality. </a:t>
            </a:r>
          </a:p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Reality is generally too complex to copy 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exactly. </a:t>
            </a:r>
            <a:endParaRPr lang="en-US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Much of the complexity is actually </a:t>
            </a:r>
            <a:r>
              <a:rPr lang="en-US" sz="32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irrelevant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in problem solving.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03798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87402"/>
            <a:ext cx="8229600" cy="6397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dirty="0" smtClean="0"/>
              <a:t>Types of Models</a:t>
            </a: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810856" y="1539530"/>
            <a:ext cx="15240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Model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77988" y="3339730"/>
            <a:ext cx="15240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</a:rPr>
              <a:t>Physical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390068" y="3336394"/>
            <a:ext cx="2366444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</a:rPr>
              <a:t>Mathematical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7178064" y="3350066"/>
            <a:ext cx="1874168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5000" rIns="90000" bIns="45000"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</a:tabLst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</a:rPr>
              <a:t>Computer</a:t>
            </a:r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73</a:t>
            </a:fld>
            <a:endParaRPr lang="en-GB"/>
          </a:p>
        </p:txBody>
      </p:sp>
      <p:grpSp>
        <p:nvGrpSpPr>
          <p:cNvPr id="40" name="Group 39"/>
          <p:cNvGrpSpPr/>
          <p:nvPr/>
        </p:nvGrpSpPr>
        <p:grpSpPr>
          <a:xfrm>
            <a:off x="1029540" y="2146600"/>
            <a:ext cx="7070851" cy="1193130"/>
            <a:chOff x="1741024" y="1515791"/>
            <a:chExt cx="5818664" cy="617809"/>
          </a:xfrm>
        </p:grpSpPr>
        <p:cxnSp>
          <p:nvCxnSpPr>
            <p:cNvPr id="15378" name="AutoShape 18"/>
            <p:cNvCxnSpPr>
              <a:cxnSpLocks noChangeShapeType="1"/>
            </p:cNvCxnSpPr>
            <p:nvPr/>
          </p:nvCxnSpPr>
          <p:spPr bwMode="auto">
            <a:xfrm>
              <a:off x="4648200" y="1515791"/>
              <a:ext cx="0" cy="615153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/>
              <a:tailEnd type="triangle" w="med" len="med"/>
            </a:ln>
          </p:spPr>
        </p:cxnSp>
        <p:cxnSp>
          <p:nvCxnSpPr>
            <p:cNvPr id="36" name="Straight Connector 35"/>
            <p:cNvCxnSpPr/>
            <p:nvPr/>
          </p:nvCxnSpPr>
          <p:spPr>
            <a:xfrm flipH="1">
              <a:off x="1763688" y="1700808"/>
              <a:ext cx="579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1741024" y="1700808"/>
              <a:ext cx="0" cy="4327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>
              <a:off x="7557056" y="1700808"/>
              <a:ext cx="0" cy="4327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91768" y="3972066"/>
            <a:ext cx="8873696" cy="1113118"/>
            <a:chOff x="91768" y="3972066"/>
            <a:chExt cx="8873696" cy="1113118"/>
          </a:xfrm>
        </p:grpSpPr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91768" y="4618294"/>
              <a:ext cx="1008112" cy="4288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</a:tabLst>
              </a:pPr>
              <a:r>
                <a:rPr lang="en-US" sz="22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Static</a:t>
              </a:r>
              <a:endParaRPr lang="en-US" sz="22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68" name="Rectangle 8"/>
            <p:cNvSpPr>
              <a:spLocks noChangeArrowheads="1"/>
            </p:cNvSpPr>
            <p:nvPr/>
          </p:nvSpPr>
          <p:spPr bwMode="auto">
            <a:xfrm>
              <a:off x="1464924" y="4618294"/>
              <a:ext cx="1224136" cy="44295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22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Dynamic</a:t>
              </a:r>
            </a:p>
          </p:txBody>
        </p:sp>
        <p:cxnSp>
          <p:nvCxnSpPr>
            <p:cNvPr id="42" name="AutoShape 18"/>
            <p:cNvCxnSpPr>
              <a:cxnSpLocks noChangeShapeType="1"/>
            </p:cNvCxnSpPr>
            <p:nvPr/>
          </p:nvCxnSpPr>
          <p:spPr bwMode="auto">
            <a:xfrm>
              <a:off x="1366309" y="3972066"/>
              <a:ext cx="577" cy="288000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 type="none" w="med" len="med"/>
              <a:tailEnd type="none" w="med" len="med"/>
            </a:ln>
          </p:spPr>
        </p:cxnSp>
        <p:cxnSp>
          <p:nvCxnSpPr>
            <p:cNvPr id="43" name="Straight Connector 42"/>
            <p:cNvCxnSpPr/>
            <p:nvPr/>
          </p:nvCxnSpPr>
          <p:spPr>
            <a:xfrm flipH="1">
              <a:off x="599852" y="4251900"/>
              <a:ext cx="147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595824" y="4237832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2078378" y="4237832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>
              <a:off x="6368172" y="4642228"/>
              <a:ext cx="1008112" cy="4288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</a:tabLst>
              </a:pPr>
              <a:r>
                <a:rPr lang="en-US" sz="22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Static</a:t>
              </a:r>
              <a:endParaRPr lang="en-US" sz="22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7741328" y="4642228"/>
              <a:ext cx="1224136" cy="44295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22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Dynamic</a:t>
              </a:r>
            </a:p>
          </p:txBody>
        </p:sp>
        <p:cxnSp>
          <p:nvCxnSpPr>
            <p:cNvPr id="64" name="AutoShape 18"/>
            <p:cNvCxnSpPr>
              <a:cxnSpLocks noChangeShapeType="1"/>
            </p:cNvCxnSpPr>
            <p:nvPr/>
          </p:nvCxnSpPr>
          <p:spPr bwMode="auto">
            <a:xfrm>
              <a:off x="7642713" y="3996000"/>
              <a:ext cx="577" cy="288000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 type="none" w="med" len="med"/>
              <a:tailEnd type="none" w="med" len="med"/>
            </a:ln>
          </p:spPr>
        </p:cxnSp>
        <p:cxnSp>
          <p:nvCxnSpPr>
            <p:cNvPr id="65" name="Straight Connector 64"/>
            <p:cNvCxnSpPr/>
            <p:nvPr/>
          </p:nvCxnSpPr>
          <p:spPr>
            <a:xfrm flipH="1">
              <a:off x="6876256" y="4275834"/>
              <a:ext cx="147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flipH="1">
              <a:off x="6872228" y="4261766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>
              <a:off x="8354782" y="4261766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7"/>
            <p:cNvSpPr>
              <a:spLocks noChangeArrowheads="1"/>
            </p:cNvSpPr>
            <p:nvPr/>
          </p:nvSpPr>
          <p:spPr bwMode="auto">
            <a:xfrm>
              <a:off x="3271828" y="4642228"/>
              <a:ext cx="1008112" cy="42888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</a:tabLst>
              </a:pPr>
              <a:r>
                <a:rPr lang="en-US" sz="22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Static</a:t>
              </a:r>
              <a:endParaRPr lang="en-US" sz="22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" name="Rectangle 8"/>
            <p:cNvSpPr>
              <a:spLocks noChangeArrowheads="1"/>
            </p:cNvSpPr>
            <p:nvPr/>
          </p:nvSpPr>
          <p:spPr bwMode="auto">
            <a:xfrm>
              <a:off x="4644984" y="4642228"/>
              <a:ext cx="1224136" cy="442956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90000" tIns="45000" rIns="90000" bIns="45000" anchor="ctr"/>
            <a:lstStyle/>
            <a:p>
              <a:pPr algn="ctr" hangingPunct="1">
                <a:lnSpc>
                  <a:spcPct val="100000"/>
                </a:lnSpc>
                <a:tabLst>
                  <a:tab pos="723900" algn="l"/>
                  <a:tab pos="1447800" algn="l"/>
                </a:tabLst>
              </a:pPr>
              <a:r>
                <a:rPr lang="en-US" sz="22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Dynamic</a:t>
              </a:r>
            </a:p>
          </p:txBody>
        </p:sp>
        <p:cxnSp>
          <p:nvCxnSpPr>
            <p:cNvPr id="70" name="AutoShape 18"/>
            <p:cNvCxnSpPr>
              <a:cxnSpLocks noChangeShapeType="1"/>
            </p:cNvCxnSpPr>
            <p:nvPr/>
          </p:nvCxnSpPr>
          <p:spPr bwMode="auto">
            <a:xfrm>
              <a:off x="4546369" y="3996000"/>
              <a:ext cx="577" cy="288000"/>
            </a:xfrm>
            <a:prstGeom prst="bentConnector3">
              <a:avLst>
                <a:gd name="adj1" fmla="val 50000"/>
              </a:avLst>
            </a:prstGeom>
            <a:noFill/>
            <a:ln w="9360">
              <a:solidFill>
                <a:srgbClr val="4A7EBB"/>
              </a:solidFill>
              <a:round/>
              <a:headEnd type="none" w="med" len="med"/>
              <a:tailEnd type="none" w="med" len="med"/>
            </a:ln>
          </p:spPr>
        </p:cxnSp>
        <p:cxnSp>
          <p:nvCxnSpPr>
            <p:cNvPr id="71" name="Straight Connector 70"/>
            <p:cNvCxnSpPr/>
            <p:nvPr/>
          </p:nvCxnSpPr>
          <p:spPr>
            <a:xfrm flipH="1">
              <a:off x="3779912" y="4275834"/>
              <a:ext cx="147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>
              <a:off x="3775884" y="4261766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 flipH="1">
              <a:off x="5258438" y="4261766"/>
              <a:ext cx="0" cy="39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19926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What is Mathematical Model?</a:t>
            </a:r>
          </a:p>
        </p:txBody>
      </p:sp>
      <p:sp>
        <p:nvSpPr>
          <p:cNvPr id="79879" name="Rectangle 2055"/>
          <p:cNvSpPr>
            <a:spLocks noChangeArrowheads="1"/>
          </p:cNvSpPr>
          <p:nvPr/>
        </p:nvSpPr>
        <p:spPr bwMode="auto">
          <a:xfrm>
            <a:off x="539552" y="1556792"/>
            <a:ext cx="78359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</a:rPr>
              <a:t>A set of mathematical equations (e.g., differential </a:t>
            </a:r>
            <a:r>
              <a:rPr lang="en-US" sz="2200" dirty="0" err="1">
                <a:latin typeface="Times New Roman" panose="02020603050405020304" pitchFamily="18" charset="0"/>
              </a:rPr>
              <a:t>eqs</a:t>
            </a:r>
            <a:r>
              <a:rPr lang="en-US" sz="2200" dirty="0">
                <a:latin typeface="Times New Roman" panose="02020603050405020304" pitchFamily="18" charset="0"/>
              </a:rPr>
              <a:t>.) that describes the input-output behavior of a system.</a:t>
            </a:r>
          </a:p>
        </p:txBody>
      </p:sp>
      <p:sp>
        <p:nvSpPr>
          <p:cNvPr id="79880" name="Text Box 2056"/>
          <p:cNvSpPr txBox="1">
            <a:spLocks noChangeArrowheads="1"/>
          </p:cNvSpPr>
          <p:nvPr/>
        </p:nvSpPr>
        <p:spPr bwMode="auto">
          <a:xfrm>
            <a:off x="1057275" y="3003550"/>
            <a:ext cx="42767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imes New Roman" panose="02020603050405020304" pitchFamily="18" charset="0"/>
              </a:rPr>
              <a:t>What is a model  used for?</a:t>
            </a:r>
          </a:p>
        </p:txBody>
      </p:sp>
      <p:sp>
        <p:nvSpPr>
          <p:cNvPr id="79882" name="Text Box 2058"/>
          <p:cNvSpPr txBox="1">
            <a:spLocks noChangeArrowheads="1"/>
          </p:cNvSpPr>
          <p:nvPr/>
        </p:nvSpPr>
        <p:spPr bwMode="auto">
          <a:xfrm>
            <a:off x="1114425" y="3581400"/>
            <a:ext cx="60007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anose="02020603050405020304" pitchFamily="18" charset="0"/>
              </a:rPr>
              <a:t>Simulation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anose="02020603050405020304" pitchFamily="18" charset="0"/>
              </a:rPr>
              <a:t>Prediction/Forecasting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anose="02020603050405020304" pitchFamily="18" charset="0"/>
              </a:rPr>
              <a:t>Prognostics/Diagnostics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anose="02020603050405020304" pitchFamily="18" charset="0"/>
              </a:rPr>
              <a:t>Design/Performance Evaluation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anose="02020603050405020304" pitchFamily="18" charset="0"/>
              </a:rPr>
              <a:t>Control System Design</a:t>
            </a:r>
          </a:p>
        </p:txBody>
      </p:sp>
    </p:spTree>
    <p:extLst>
      <p:ext uri="{BB962C8B-B14F-4D97-AF65-F5344CB8AC3E}">
        <p14:creationId xmlns:p14="http://schemas.microsoft.com/office/powerpoint/2010/main" val="173839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 autoUpdateAnimBg="0"/>
      <p:bldP spid="79880" grpId="0" autoUpdateAnimBg="0"/>
      <p:bldP spid="79882" grpId="0" autoUpdateAnimBg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dirty="0" smtClean="0"/>
              <a:t>Classification of Mathematical Models</a:t>
            </a: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457200" y="1173757"/>
            <a:ext cx="8229600" cy="5135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41313" hangingPunct="1">
              <a:lnSpc>
                <a:spcPct val="15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Linear vs. Non-linear</a:t>
            </a:r>
          </a:p>
          <a:p>
            <a:pPr marL="342900" indent="-341313" hangingPunct="1">
              <a:lnSpc>
                <a:spcPct val="15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Deterministic vs. 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Probabilistic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(Stochastic)</a:t>
            </a:r>
          </a:p>
          <a:p>
            <a:pPr marL="342900" indent="-341313" hangingPunct="1">
              <a:lnSpc>
                <a:spcPct val="15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Static vs. Dynamic</a:t>
            </a:r>
          </a:p>
          <a:p>
            <a:pPr marL="342900" indent="-341313" hangingPunct="1">
              <a:lnSpc>
                <a:spcPct val="15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Discrete vs. Continuous</a:t>
            </a:r>
          </a:p>
          <a:p>
            <a:pPr marL="342900" indent="-341313" hangingPunct="1">
              <a:lnSpc>
                <a:spcPct val="15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White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box, black box and gray box</a:t>
            </a:r>
          </a:p>
          <a:p>
            <a:pPr marL="342900" indent="-341313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1517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Black Box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 smtClean="0"/>
              <a:t>When only input and output are known.</a:t>
            </a:r>
          </a:p>
          <a:p>
            <a:pPr algn="just"/>
            <a:r>
              <a:rPr lang="en-GB" dirty="0" smtClean="0"/>
              <a:t>Internal dynamics are either too complex or unknown.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Easy to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76</a:t>
            </a:fld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1771459" y="3717032"/>
            <a:ext cx="5608853" cy="1080120"/>
            <a:chOff x="1475656" y="3717032"/>
            <a:chExt cx="5608853" cy="1080120"/>
          </a:xfrm>
        </p:grpSpPr>
        <p:grpSp>
          <p:nvGrpSpPr>
            <p:cNvPr id="8" name="Group 7"/>
            <p:cNvGrpSpPr/>
            <p:nvPr/>
          </p:nvGrpSpPr>
          <p:grpSpPr>
            <a:xfrm>
              <a:off x="2195736" y="3717032"/>
              <a:ext cx="3974508" cy="1080120"/>
              <a:chOff x="2195736" y="3861048"/>
              <a:chExt cx="3974508" cy="108012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347864" y="3861048"/>
                <a:ext cx="1656184" cy="1080120"/>
              </a:xfrm>
              <a:prstGeom prst="rect">
                <a:avLst/>
              </a:prstGeom>
            </p:spPr>
            <p:style>
              <a:lnRef idx="0">
                <a:schemeClr val="dk1"/>
              </a:lnRef>
              <a:fillRef idx="3">
                <a:schemeClr val="dk1"/>
              </a:fillRef>
              <a:effectRef idx="3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219573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>
                <a:off x="501811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1475656" y="4077072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Input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28184" y="4077072"/>
              <a:ext cx="856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Output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510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 smtClean="0"/>
              <a:t>Black Box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525963"/>
          </a:xfrm>
        </p:spPr>
        <p:txBody>
          <a:bodyPr/>
          <a:lstStyle/>
          <a:p>
            <a:pPr algn="just"/>
            <a:r>
              <a:rPr lang="en-GB" dirty="0" smtClean="0"/>
              <a:t>Consider the example of a heat radiating system.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77</a:t>
            </a:fld>
            <a:endParaRPr lang="en-GB"/>
          </a:p>
        </p:txBody>
      </p:sp>
      <p:pic>
        <p:nvPicPr>
          <p:cNvPr id="14" name="Picture 13" descr="room-radiators-261x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420888"/>
            <a:ext cx="3528392" cy="4055623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347864" y="3311376"/>
            <a:ext cx="5688632" cy="2493888"/>
            <a:chOff x="3347864" y="3311376"/>
            <a:chExt cx="5688632" cy="2493888"/>
          </a:xfrm>
        </p:grpSpPr>
        <p:pic>
          <p:nvPicPr>
            <p:cNvPr id="13" name="Picture 12" descr="trv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79553" y="3311376"/>
              <a:ext cx="3256943" cy="2493888"/>
            </a:xfrm>
            <a:prstGeom prst="rect">
              <a:avLst/>
            </a:prstGeom>
          </p:spPr>
        </p:pic>
        <p:sp>
          <p:nvSpPr>
            <p:cNvPr id="15" name="Freeform 14"/>
            <p:cNvSpPr/>
            <p:nvPr/>
          </p:nvSpPr>
          <p:spPr>
            <a:xfrm>
              <a:off x="4272134" y="4890655"/>
              <a:ext cx="1468582" cy="429490"/>
            </a:xfrm>
            <a:custGeom>
              <a:avLst/>
              <a:gdLst>
                <a:gd name="connsiteX0" fmla="*/ 0 w 1468582"/>
                <a:gd name="connsiteY0" fmla="*/ 429490 h 429490"/>
                <a:gd name="connsiteX1" fmla="*/ 900545 w 1468582"/>
                <a:gd name="connsiteY1" fmla="*/ 332509 h 429490"/>
                <a:gd name="connsiteX2" fmla="*/ 1468582 w 1468582"/>
                <a:gd name="connsiteY2" fmla="*/ 0 h 42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8582" h="429490">
                  <a:moveTo>
                    <a:pt x="0" y="429490"/>
                  </a:moveTo>
                  <a:cubicBezTo>
                    <a:pt x="327890" y="416790"/>
                    <a:pt x="655781" y="404091"/>
                    <a:pt x="900545" y="332509"/>
                  </a:cubicBezTo>
                  <a:cubicBezTo>
                    <a:pt x="1145309" y="260927"/>
                    <a:pt x="1306945" y="130463"/>
                    <a:pt x="1468582" y="0"/>
                  </a:cubicBezTo>
                </a:path>
              </a:pathLst>
            </a:cu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3347864" y="4797152"/>
              <a:ext cx="936104" cy="93610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876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GB" dirty="0" smtClean="0"/>
              <a:t>Black Box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4525963"/>
          </a:xfrm>
        </p:spPr>
        <p:txBody>
          <a:bodyPr/>
          <a:lstStyle/>
          <a:p>
            <a:pPr algn="just"/>
            <a:r>
              <a:rPr lang="en-GB" dirty="0" smtClean="0"/>
              <a:t>Consider the example of a heat radiating system.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78</a:t>
            </a:fld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323528" y="2276872"/>
          <a:ext cx="2952328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Valve</a:t>
                      </a:r>
                      <a:r>
                        <a:rPr lang="en-GB" sz="2200" baseline="0" dirty="0" smtClean="0">
                          <a:latin typeface="Times New Roman" panose="02020603050405020304" pitchFamily="18" charset="0"/>
                        </a:rPr>
                        <a:t> Position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Room Temperature (</a:t>
                      </a:r>
                      <a:r>
                        <a:rPr lang="en-GB" sz="2200" baseline="30000" dirty="0" err="1" smtClean="0">
                          <a:latin typeface="Times New Roman" panose="02020603050405020304" pitchFamily="18" charset="0"/>
                        </a:rPr>
                        <a:t>o</a:t>
                      </a:r>
                      <a:r>
                        <a:rPr lang="en-GB" sz="2200" dirty="0" err="1" smtClean="0"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)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0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0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2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3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4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6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6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12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8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20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10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Times New Roman" panose="02020603050405020304" pitchFamily="18" charset="0"/>
                        </a:rPr>
                        <a:t>33</a:t>
                      </a:r>
                      <a:endParaRPr lang="en-GB" sz="2200" dirty="0">
                        <a:latin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204864"/>
            <a:ext cx="5040560" cy="3860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Group 17"/>
          <p:cNvGrpSpPr/>
          <p:nvPr/>
        </p:nvGrpSpPr>
        <p:grpSpPr>
          <a:xfrm>
            <a:off x="3433727" y="2116268"/>
            <a:ext cx="5364354" cy="4068357"/>
            <a:chOff x="3586132" y="2116268"/>
            <a:chExt cx="5364354" cy="4068357"/>
          </a:xfrm>
        </p:grpSpPr>
        <p:sp>
          <p:nvSpPr>
            <p:cNvPr id="17" name="Rectangle 16"/>
            <p:cNvSpPr/>
            <p:nvPr/>
          </p:nvSpPr>
          <p:spPr>
            <a:xfrm>
              <a:off x="3586132" y="2116268"/>
              <a:ext cx="5256584" cy="39604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imes New Roman" panose="02020603050405020304" pitchFamily="18" charset="0"/>
              </a:endParaRPr>
            </a:p>
          </p:txBody>
        </p:sp>
        <p:pic>
          <p:nvPicPr>
            <p:cNvPr id="14643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2276872"/>
              <a:ext cx="5170574" cy="3907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73146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Grey Box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 smtClean="0"/>
              <a:t>When input and output and some information about the internal dynamics of the system is known.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Easier than white box Modelling.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79</a:t>
            </a:fld>
            <a:endParaRPr lang="en-GB"/>
          </a:p>
        </p:txBody>
      </p:sp>
      <p:grpSp>
        <p:nvGrpSpPr>
          <p:cNvPr id="8" name="Group 10"/>
          <p:cNvGrpSpPr/>
          <p:nvPr/>
        </p:nvGrpSpPr>
        <p:grpSpPr>
          <a:xfrm>
            <a:off x="2563547" y="3573016"/>
            <a:ext cx="4107270" cy="1080120"/>
            <a:chOff x="2123728" y="3717032"/>
            <a:chExt cx="4107270" cy="1080120"/>
          </a:xfrm>
        </p:grpSpPr>
        <p:grpSp>
          <p:nvGrpSpPr>
            <p:cNvPr id="11" name="Group 7"/>
            <p:cNvGrpSpPr/>
            <p:nvPr/>
          </p:nvGrpSpPr>
          <p:grpSpPr>
            <a:xfrm>
              <a:off x="2195736" y="3717032"/>
              <a:ext cx="3974508" cy="1080120"/>
              <a:chOff x="2195736" y="3861048"/>
              <a:chExt cx="3974508" cy="108012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3347864" y="3861048"/>
                <a:ext cx="1656184" cy="1080120"/>
              </a:xfrm>
              <a:prstGeom prst="rect">
                <a:avLst/>
              </a:prstGeom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" name="Right Arrow 5"/>
              <p:cNvSpPr/>
              <p:nvPr/>
            </p:nvSpPr>
            <p:spPr>
              <a:xfrm>
                <a:off x="219573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>
                <a:off x="5018116" y="4293096"/>
                <a:ext cx="1152128" cy="216024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123728" y="3717032"/>
              <a:ext cx="5245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u(t)</a:t>
              </a:r>
              <a:endParaRPr lang="en-GB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724128" y="3717032"/>
              <a:ext cx="506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>
                  <a:latin typeface="Times New Roman" panose="02020603050405020304" pitchFamily="18" charset="0"/>
                </a:rPr>
                <a:t>y(t)</a:t>
              </a:r>
              <a:endParaRPr lang="en-GB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211960" y="3933056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latin typeface="Times New Roman" panose="02020603050405020304" pitchFamily="18" charset="0"/>
              </a:rPr>
              <a:t>y[u(t), t]</a:t>
            </a:r>
            <a:endParaRPr lang="en-GB" i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9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23528" y="1579439"/>
            <a:ext cx="835292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b="1" dirty="0">
                <a:latin typeface="Times New Roman" panose="02020603050405020304" pitchFamily="18" charset="0"/>
              </a:rPr>
              <a:t>Closed-Loop Control Systems</a:t>
            </a:r>
            <a:r>
              <a:rPr lang="en-US" sz="2200" dirty="0">
                <a:latin typeface="Times New Roman" panose="02020603050405020304" pitchFamily="18" charset="0"/>
              </a:rPr>
              <a:t> utilizes feedback to compare the actual output to the desired output response.</a:t>
            </a: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323528" y="5662409"/>
            <a:ext cx="83529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en-US" sz="2200" b="1" dirty="0" smtClean="0">
                <a:latin typeface="Times New Roman" panose="02020603050405020304" pitchFamily="18" charset="0"/>
              </a:rPr>
              <a:t>Examples:-  Refrigerator, Iron 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457200" y="11663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2483768" y="836712"/>
            <a:ext cx="38884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200" b="1" dirty="0" smtClean="0">
                <a:latin typeface="Times New Roman" panose="02020603050405020304" pitchFamily="18" charset="0"/>
              </a:rPr>
              <a:t>Closed-Loop </a:t>
            </a:r>
            <a:r>
              <a:rPr lang="en-US" sz="2200" b="1" dirty="0">
                <a:latin typeface="Times New Roman" panose="02020603050405020304" pitchFamily="18" charset="0"/>
              </a:rPr>
              <a:t>Control </a:t>
            </a:r>
            <a:r>
              <a:rPr lang="en-US" sz="2200" b="1" dirty="0" smtClean="0">
                <a:latin typeface="Times New Roman" panose="02020603050405020304" pitchFamily="18" charset="0"/>
              </a:rPr>
              <a:t>Systems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grpSp>
        <p:nvGrpSpPr>
          <p:cNvPr id="35" name="Group 39"/>
          <p:cNvGrpSpPr/>
          <p:nvPr/>
        </p:nvGrpSpPr>
        <p:grpSpPr>
          <a:xfrm>
            <a:off x="1691680" y="2708920"/>
            <a:ext cx="5867334" cy="2232248"/>
            <a:chOff x="3635896" y="2924944"/>
            <a:chExt cx="5372499" cy="1944216"/>
          </a:xfrm>
        </p:grpSpPr>
        <p:pic>
          <p:nvPicPr>
            <p:cNvPr id="37" name="Picture 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55472" y="4392910"/>
              <a:ext cx="4648200" cy="47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0" name="Rectangle 39"/>
            <p:cNvSpPr/>
            <p:nvPr/>
          </p:nvSpPr>
          <p:spPr>
            <a:xfrm>
              <a:off x="5729168" y="2924944"/>
              <a:ext cx="1080120" cy="86409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latin typeface="Times New Roman" panose="02020603050405020304" pitchFamily="18" charset="0"/>
                </a:rPr>
                <a:t>Controller</a:t>
              </a:r>
              <a:endParaRPr lang="en-GB" sz="1600" b="1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>
              <a:off x="5439500" y="3356992"/>
              <a:ext cx="288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8105432" y="3356992"/>
              <a:ext cx="576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8252179" y="2998620"/>
              <a:ext cx="756216" cy="321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Output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635896" y="2987660"/>
              <a:ext cx="615306" cy="321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Input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7169328" y="2924944"/>
              <a:ext cx="1008112" cy="86409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latin typeface="Times New Roman" panose="02020603050405020304" pitchFamily="18" charset="0"/>
                </a:rPr>
                <a:t>Process</a:t>
              </a:r>
              <a:endParaRPr lang="en-GB" sz="1600" b="1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>
              <a:off x="6795260" y="3356992"/>
              <a:ext cx="360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4272867" y="3189616"/>
              <a:ext cx="1068860" cy="29487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GB" sz="1600" dirty="0" smtClean="0">
                  <a:latin typeface="Times New Roman" panose="02020603050405020304" pitchFamily="18" charset="0"/>
                </a:rPr>
                <a:t>Comparator</a:t>
              </a:r>
              <a:endParaRPr lang="en-GB" sz="1600" dirty="0">
                <a:latin typeface="Times New Roman" panose="02020603050405020304" pitchFamily="18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233224" y="3981704"/>
              <a:ext cx="1319855" cy="321676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Measurement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49" name="Straight Arrow Connector 48"/>
            <p:cNvCxnSpPr/>
            <p:nvPr/>
          </p:nvCxnSpPr>
          <p:spPr>
            <a:xfrm flipV="1">
              <a:off x="4864472" y="3528170"/>
              <a:ext cx="600" cy="648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4879140" y="4177216"/>
              <a:ext cx="13681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8393464" y="3356992"/>
              <a:ext cx="0" cy="828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 flipV="1">
              <a:off x="7799358" y="4194506"/>
              <a:ext cx="59410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3923928" y="3356992"/>
              <a:ext cx="3600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White Box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GB" dirty="0" smtClean="0"/>
              <a:t>When input and output and internal dynamics of the system is known.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algn="just"/>
            <a:r>
              <a:rPr lang="en-GB" dirty="0" smtClean="0"/>
              <a:t>One should know have complete knowledge of the system to derive a white box 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80</a:t>
            </a:fld>
            <a:endParaRPr lang="en-GB"/>
          </a:p>
        </p:txBody>
      </p:sp>
      <p:grpSp>
        <p:nvGrpSpPr>
          <p:cNvPr id="14" name="Group 13"/>
          <p:cNvGrpSpPr/>
          <p:nvPr/>
        </p:nvGrpSpPr>
        <p:grpSpPr>
          <a:xfrm>
            <a:off x="1115616" y="3356992"/>
            <a:ext cx="6769963" cy="1080120"/>
            <a:chOff x="1115616" y="3501008"/>
            <a:chExt cx="6769963" cy="1080120"/>
          </a:xfrm>
        </p:grpSpPr>
        <p:grpSp>
          <p:nvGrpSpPr>
            <p:cNvPr id="8" name="Group 10"/>
            <p:cNvGrpSpPr/>
            <p:nvPr/>
          </p:nvGrpSpPr>
          <p:grpSpPr>
            <a:xfrm>
              <a:off x="1115616" y="3501008"/>
              <a:ext cx="6769963" cy="1080120"/>
              <a:chOff x="1599159" y="3717032"/>
              <a:chExt cx="5005411" cy="1080120"/>
            </a:xfrm>
          </p:grpSpPr>
          <p:grpSp>
            <p:nvGrpSpPr>
              <p:cNvPr id="11" name="Group 7"/>
              <p:cNvGrpSpPr/>
              <p:nvPr/>
            </p:nvGrpSpPr>
            <p:grpSpPr>
              <a:xfrm>
                <a:off x="2195736" y="3717032"/>
                <a:ext cx="3974508" cy="1080120"/>
                <a:chOff x="2195736" y="3861048"/>
                <a:chExt cx="3974508" cy="1080120"/>
              </a:xfrm>
            </p:grpSpPr>
            <p:sp>
              <p:nvSpPr>
                <p:cNvPr id="5" name="Rectangle 4"/>
                <p:cNvSpPr/>
                <p:nvPr/>
              </p:nvSpPr>
              <p:spPr>
                <a:xfrm>
                  <a:off x="3347864" y="3861048"/>
                  <a:ext cx="1656184" cy="1080120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" name="Right Arrow 5"/>
                <p:cNvSpPr/>
                <p:nvPr/>
              </p:nvSpPr>
              <p:spPr>
                <a:xfrm>
                  <a:off x="2195736" y="4293096"/>
                  <a:ext cx="1152128" cy="216024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" name="Right Arrow 6"/>
                <p:cNvSpPr/>
                <p:nvPr/>
              </p:nvSpPr>
              <p:spPr>
                <a:xfrm>
                  <a:off x="5018116" y="4293096"/>
                  <a:ext cx="1152128" cy="216024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" name="TextBox 8"/>
              <p:cNvSpPr txBox="1"/>
              <p:nvPr/>
            </p:nvSpPr>
            <p:spPr>
              <a:xfrm>
                <a:off x="1599159" y="4077072"/>
                <a:ext cx="3830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i="1" dirty="0" smtClean="0">
                    <a:latin typeface="Times New Roman" panose="02020603050405020304" pitchFamily="18" charset="0"/>
                  </a:rPr>
                  <a:t>u(t)</a:t>
                </a:r>
                <a:endParaRPr lang="en-GB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230998" y="4077072"/>
                <a:ext cx="373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i="1" dirty="0" smtClean="0">
                    <a:latin typeface="Times New Roman" panose="02020603050405020304" pitchFamily="18" charset="0"/>
                  </a:rPr>
                  <a:t>y(t)</a:t>
                </a:r>
                <a:endParaRPr lang="en-GB" i="1" dirty="0"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13" name="Object 12"/>
            <p:cNvGraphicFramePr>
              <a:graphicFrameLocks noChangeAspect="1"/>
            </p:cNvGraphicFramePr>
            <p:nvPr/>
          </p:nvGraphicFramePr>
          <p:xfrm>
            <a:off x="3553303" y="3717032"/>
            <a:ext cx="2109851" cy="628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87" name="Equation" r:id="rId3" imgW="1320480" imgH="393480" progId="Equation.3">
                    <p:embed/>
                  </p:oleObj>
                </mc:Choice>
                <mc:Fallback>
                  <p:oleObj name="Equation" r:id="rId3" imgW="13204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53303" y="3717032"/>
                          <a:ext cx="2109851" cy="6288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30554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Mathematical </a:t>
            </a:r>
            <a:r>
              <a:rPr lang="en-US" sz="3600" dirty="0" smtClean="0"/>
              <a:t>Modelling </a:t>
            </a:r>
            <a:r>
              <a:rPr lang="en-US" sz="3600" dirty="0"/>
              <a:t>Basics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395536" y="1628800"/>
            <a:ext cx="83884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200" dirty="0">
                <a:latin typeface="Times New Roman" panose="02020603050405020304" pitchFamily="18" charset="0"/>
              </a:rPr>
              <a:t>Mathematical model of a real world system is derived using a combination of </a:t>
            </a:r>
            <a:r>
              <a:rPr lang="en-US" sz="2200" i="1" dirty="0">
                <a:solidFill>
                  <a:srgbClr val="C00000"/>
                </a:solidFill>
                <a:latin typeface="Times New Roman" panose="02020603050405020304" pitchFamily="18" charset="0"/>
              </a:rPr>
              <a:t>physical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</a:rPr>
              <a:t> </a:t>
            </a:r>
            <a:r>
              <a:rPr lang="en-US" sz="22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laws </a:t>
            </a:r>
            <a:r>
              <a:rPr lang="en-US" sz="2200" dirty="0">
                <a:latin typeface="Times New Roman" panose="02020603050405020304" pitchFamily="18" charset="0"/>
              </a:rPr>
              <a:t>and/or </a:t>
            </a:r>
            <a:r>
              <a:rPr lang="en-US" sz="2200" i="1" dirty="0">
                <a:solidFill>
                  <a:srgbClr val="C00000"/>
                </a:solidFill>
                <a:latin typeface="Times New Roman" panose="02020603050405020304" pitchFamily="18" charset="0"/>
              </a:rPr>
              <a:t>experimental</a:t>
            </a:r>
            <a:r>
              <a:rPr lang="en-US" sz="2200" dirty="0">
                <a:latin typeface="Times New Roman" panose="02020603050405020304" pitchFamily="18" charset="0"/>
              </a:rPr>
              <a:t> means</a:t>
            </a: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683568" y="3003550"/>
            <a:ext cx="7959725" cy="266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>
              <a:spcBef>
                <a:spcPct val="30000"/>
              </a:spcBef>
              <a:buFontTx/>
              <a:buChar char="•"/>
            </a:pPr>
            <a:r>
              <a:rPr lang="en-US" sz="2200" dirty="0">
                <a:latin typeface="Times New Roman" panose="02020603050405020304" pitchFamily="18" charset="0"/>
              </a:rPr>
              <a:t>Physical laws are used to determine the model structure (linear or nonlinear) and order.</a:t>
            </a:r>
          </a:p>
          <a:p>
            <a:pPr marL="342900" indent="-342900" algn="just">
              <a:spcBef>
                <a:spcPct val="30000"/>
              </a:spcBef>
              <a:buFontTx/>
              <a:buChar char="•"/>
            </a:pPr>
            <a:r>
              <a:rPr lang="en-US" sz="2200" dirty="0">
                <a:latin typeface="Times New Roman" panose="02020603050405020304" pitchFamily="18" charset="0"/>
              </a:rPr>
              <a:t>The parameters of the model are often estimated and/or validated experimentally.</a:t>
            </a:r>
          </a:p>
          <a:p>
            <a:pPr marL="342900" indent="-342900" algn="just">
              <a:spcBef>
                <a:spcPct val="30000"/>
              </a:spcBef>
              <a:buFontTx/>
              <a:buChar char="•"/>
            </a:pPr>
            <a:r>
              <a:rPr lang="en-US" sz="2200" dirty="0">
                <a:latin typeface="Times New Roman" panose="02020603050405020304" pitchFamily="18" charset="0"/>
              </a:rPr>
              <a:t>Mathematical model of a dynamic system can often be expressed as a system of differential (difference in the case of discrete-time systems) equations</a:t>
            </a:r>
          </a:p>
        </p:txBody>
      </p:sp>
    </p:spTree>
    <p:extLst>
      <p:ext uri="{BB962C8B-B14F-4D97-AF65-F5344CB8AC3E}">
        <p14:creationId xmlns:p14="http://schemas.microsoft.com/office/powerpoint/2010/main" val="396029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276225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/>
              <a:t>Different Types of Lumped-Parameter Models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4536132" y="2771636"/>
            <a:ext cx="460786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imes New Roman" panose="02020603050405020304" pitchFamily="18" charset="0"/>
              </a:rPr>
              <a:t>Input-output differential </a:t>
            </a:r>
            <a:r>
              <a:rPr lang="en-US" sz="2200" dirty="0" smtClean="0">
                <a:latin typeface="Times New Roman" panose="02020603050405020304" pitchFamily="18" charset="0"/>
              </a:rPr>
              <a:t>equation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4499992" y="3638550"/>
            <a:ext cx="336996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</a:rPr>
              <a:t>State </a:t>
            </a:r>
            <a:r>
              <a:rPr lang="en-US" sz="2200" dirty="0" smtClean="0">
                <a:latin typeface="Times New Roman" panose="02020603050405020304" pitchFamily="18" charset="0"/>
              </a:rPr>
              <a:t>equations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88074" name="Rectangle 10"/>
          <p:cNvSpPr>
            <a:spLocks noChangeArrowheads="1"/>
          </p:cNvSpPr>
          <p:nvPr/>
        </p:nvSpPr>
        <p:spPr bwMode="auto">
          <a:xfrm>
            <a:off x="4371975" y="4848225"/>
            <a:ext cx="212500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</a:rPr>
              <a:t>Transfer function</a:t>
            </a: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1476375" y="2733675"/>
            <a:ext cx="22764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imes New Roman" panose="02020603050405020304" pitchFamily="18" charset="0"/>
              </a:rPr>
              <a:t>Nonlinear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1514475" y="3609975"/>
            <a:ext cx="1447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imes New Roman" panose="02020603050405020304" pitchFamily="18" charset="0"/>
              </a:rPr>
              <a:t>Linear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1485900" y="4638675"/>
            <a:ext cx="23336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dirty="0">
                <a:latin typeface="Times New Roman" panose="02020603050405020304" pitchFamily="18" charset="0"/>
              </a:rPr>
              <a:t>Linear Time Invariant</a:t>
            </a:r>
          </a:p>
        </p:txBody>
      </p:sp>
      <p:sp>
        <p:nvSpPr>
          <p:cNvPr id="88078" name="Line 14"/>
          <p:cNvSpPr>
            <a:spLocks noChangeShapeType="1"/>
          </p:cNvSpPr>
          <p:nvPr/>
        </p:nvSpPr>
        <p:spPr bwMode="auto">
          <a:xfrm flipV="1">
            <a:off x="2990850" y="2981325"/>
            <a:ext cx="1304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88079" name="Line 15"/>
          <p:cNvSpPr>
            <a:spLocks noChangeShapeType="1"/>
          </p:cNvSpPr>
          <p:nvPr/>
        </p:nvSpPr>
        <p:spPr bwMode="auto">
          <a:xfrm>
            <a:off x="2867025" y="3028950"/>
            <a:ext cx="1457325" cy="923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88080" name="Line 16"/>
          <p:cNvSpPr>
            <a:spLocks noChangeShapeType="1"/>
          </p:cNvSpPr>
          <p:nvPr/>
        </p:nvSpPr>
        <p:spPr bwMode="auto">
          <a:xfrm flipV="1">
            <a:off x="2628900" y="3086100"/>
            <a:ext cx="1552575" cy="819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88081" name="Line 17"/>
          <p:cNvSpPr>
            <a:spLocks noChangeShapeType="1"/>
          </p:cNvSpPr>
          <p:nvPr/>
        </p:nvSpPr>
        <p:spPr bwMode="auto">
          <a:xfrm flipV="1">
            <a:off x="2676525" y="3962400"/>
            <a:ext cx="158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88082" name="Line 18"/>
          <p:cNvSpPr>
            <a:spLocks noChangeShapeType="1"/>
          </p:cNvSpPr>
          <p:nvPr/>
        </p:nvSpPr>
        <p:spPr bwMode="auto">
          <a:xfrm>
            <a:off x="3209925" y="5095875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GB" dirty="0">
              <a:latin typeface="Times New Roman" panose="02020603050405020304" pitchFamily="18" charset="0"/>
            </a:endParaRPr>
          </a:p>
        </p:txBody>
      </p:sp>
      <p:sp>
        <p:nvSpPr>
          <p:cNvPr id="88083" name="Text Box 19"/>
          <p:cNvSpPr txBox="1">
            <a:spLocks noChangeArrowheads="1"/>
          </p:cNvSpPr>
          <p:nvPr/>
        </p:nvSpPr>
        <p:spPr bwMode="auto">
          <a:xfrm>
            <a:off x="1304925" y="1981200"/>
            <a:ext cx="23431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u="sng" dirty="0">
                <a:latin typeface="Times New Roman" panose="02020603050405020304" pitchFamily="18" charset="0"/>
              </a:rPr>
              <a:t>System Type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  <p:sp>
        <p:nvSpPr>
          <p:cNvPr id="88084" name="Text Box 20"/>
          <p:cNvSpPr txBox="1">
            <a:spLocks noChangeArrowheads="1"/>
          </p:cNvSpPr>
          <p:nvPr/>
        </p:nvSpPr>
        <p:spPr bwMode="auto">
          <a:xfrm>
            <a:off x="4800600" y="2028825"/>
            <a:ext cx="19335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u="sng" dirty="0">
                <a:latin typeface="Times New Roman" panose="02020603050405020304" pitchFamily="18" charset="0"/>
              </a:rPr>
              <a:t>Model Type</a:t>
            </a:r>
            <a:endParaRPr lang="en-US" sz="2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31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600" b="1" smtClean="0">
                <a:solidFill>
                  <a:srgbClr val="0000FF"/>
                </a:solidFill>
              </a:rPr>
              <a:t>Approach to dynamic systems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28600" y="1628800"/>
            <a:ext cx="86868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801688" lvl="2" indent="-350838" algn="just" hangingPunct="1">
              <a:lnSpc>
                <a:spcPct val="90000"/>
              </a:lnSpc>
              <a:spcBef>
                <a:spcPts val="488"/>
              </a:spcBef>
              <a:spcAft>
                <a:spcPts val="1425"/>
              </a:spcAft>
              <a:buSzPct val="7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Define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system and its components.</a:t>
            </a:r>
          </a:p>
          <a:p>
            <a:pPr marL="801688" lvl="2" indent="-350838" algn="just" hangingPunct="1">
              <a:lnSpc>
                <a:spcPct val="90000"/>
              </a:lnSpc>
              <a:spcBef>
                <a:spcPts val="488"/>
              </a:spcBef>
              <a:spcAft>
                <a:spcPts val="1425"/>
              </a:spcAft>
              <a:buSzPct val="7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Formulate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mathematical model and list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necessary 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assumptions.</a:t>
            </a:r>
          </a:p>
          <a:p>
            <a:pPr marL="801688" lvl="2" indent="-350838" algn="just" hangingPunct="1">
              <a:lnSpc>
                <a:spcPct val="90000"/>
              </a:lnSpc>
              <a:spcBef>
                <a:spcPts val="488"/>
              </a:spcBef>
              <a:spcAft>
                <a:spcPts val="1425"/>
              </a:spcAft>
              <a:buSzPct val="7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Write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differential equations describing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model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marL="801688" lvl="2" indent="-350838" algn="just" hangingPunct="1">
              <a:lnSpc>
                <a:spcPct val="90000"/>
              </a:lnSpc>
              <a:spcBef>
                <a:spcPts val="488"/>
              </a:spcBef>
              <a:spcAft>
                <a:spcPts val="1425"/>
              </a:spcAft>
              <a:buSzPct val="7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Solve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equations for the desired output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variables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marL="801688" lvl="2" indent="-350838" algn="just" hangingPunct="1">
              <a:lnSpc>
                <a:spcPct val="90000"/>
              </a:lnSpc>
              <a:spcBef>
                <a:spcPts val="488"/>
              </a:spcBef>
              <a:spcAft>
                <a:spcPts val="1425"/>
              </a:spcAft>
              <a:buSzPct val="7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Examine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solutions and the assumptions.</a:t>
            </a:r>
          </a:p>
          <a:p>
            <a:pPr marL="801688" lvl="2" indent="-350838" algn="just" hangingPunct="1">
              <a:lnSpc>
                <a:spcPct val="90000"/>
              </a:lnSpc>
              <a:spcBef>
                <a:spcPts val="488"/>
              </a:spcBef>
              <a:spcAft>
                <a:spcPts val="1425"/>
              </a:spcAft>
              <a:buSzPct val="7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If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necessary, reanalyze or redesign the  system.</a:t>
            </a:r>
          </a:p>
          <a:p>
            <a:pPr algn="just" hangingPunct="1">
              <a:lnSpc>
                <a:spcPct val="90000"/>
              </a:lnSpc>
              <a:spcBef>
                <a:spcPts val="638"/>
              </a:spcBef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7483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b="1" smtClean="0">
                <a:solidFill>
                  <a:srgbClr val="FF0000"/>
                </a:solidFill>
              </a:rPr>
              <a:t>Simulation</a:t>
            </a: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57200" y="1066800"/>
            <a:ext cx="8229600" cy="5059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Computer simulation is the discipline of designing a model of an actual or theoretical physical system, executing the model on a digital computer, and analyzing the execution output. </a:t>
            </a:r>
          </a:p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Simulation embodies the principle of ``learning by doing'' --- to learn about the system we must first build a model of some sort and then operate the model. </a:t>
            </a:r>
          </a:p>
          <a:p>
            <a:pPr marL="342900" indent="-341313" algn="just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6226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sz="4000" dirty="0" smtClean="0">
                <a:solidFill>
                  <a:srgbClr val="003300"/>
                </a:solidFill>
              </a:rPr>
              <a:t>Advantages to Simulation</a:t>
            </a: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04800" y="1163638"/>
            <a:ext cx="8458200" cy="440193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2160" tIns="46080" rIns="92160" bIns="46080">
            <a:spAutoFit/>
          </a:bodyPr>
          <a:lstStyle/>
          <a:p>
            <a:pPr marL="450850" indent="-450850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Can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be used to study existing systems without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disrupting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the ongoing operations.</a:t>
            </a:r>
          </a:p>
          <a:p>
            <a:pPr marL="450850" indent="-450850" algn="just">
              <a:lnSpc>
                <a:spcPct val="100000"/>
              </a:lnSpc>
              <a:buClrTx/>
              <a:buSzTx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pitchFamily="16" charset="0"/>
            </a:endParaRPr>
          </a:p>
          <a:p>
            <a:pPr marL="450850" indent="-450850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Proposed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systems can be “tested” before committing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resources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.</a:t>
            </a:r>
          </a:p>
          <a:p>
            <a:pPr marL="450850" indent="-450850" algn="just">
              <a:lnSpc>
                <a:spcPct val="100000"/>
              </a:lnSpc>
              <a:buClrTx/>
              <a:buSzTx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pitchFamily="16" charset="0"/>
            </a:endParaRPr>
          </a:p>
          <a:p>
            <a:pPr marL="450850" indent="-450850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Allows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us to control time.</a:t>
            </a:r>
          </a:p>
          <a:p>
            <a:pPr marL="450850" indent="-450850" algn="just">
              <a:lnSpc>
                <a:spcPct val="100000"/>
              </a:lnSpc>
              <a:buClrTx/>
              <a:buSzTx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pitchFamily="16" charset="0"/>
            </a:endParaRPr>
          </a:p>
          <a:p>
            <a:pPr marL="450850" indent="-450850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Allows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us to gain insight into which variables are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most    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important to system performance.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073953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940966"/>
          </a:xfrm>
        </p:spPr>
        <p:txBody>
          <a:bodyPr>
            <a:normAutofit/>
          </a:bodyPr>
          <a:lstStyle/>
          <a:p>
            <a:pPr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4000" dirty="0" smtClean="0"/>
              <a:t>      </a:t>
            </a:r>
            <a:r>
              <a:rPr lang="en-US" sz="4000" dirty="0" smtClean="0">
                <a:solidFill>
                  <a:srgbClr val="003300"/>
                </a:solidFill>
              </a:rPr>
              <a:t>Disadvantages to Simulation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5536" y="1219200"/>
            <a:ext cx="8291264" cy="4832819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square" lIns="92160" tIns="46080" rIns="92160" bIns="46080">
            <a:spAutoFit/>
          </a:bodyPr>
          <a:lstStyle/>
          <a:p>
            <a:pPr marL="365125" indent="-365125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Model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building is an art as well as a science.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The quality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of the analysis depends on the quality of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the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model and the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skill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of the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modeler.</a:t>
            </a:r>
          </a:p>
          <a:p>
            <a:pPr marL="365125" indent="-365125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pitchFamily="16" charset="0"/>
            </a:endParaRPr>
          </a:p>
          <a:p>
            <a:pPr marL="365125" indent="-365125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Simulation results are sometimes hard to interpret.</a:t>
            </a:r>
          </a:p>
          <a:p>
            <a:pPr marL="365125" indent="-365125" algn="just">
              <a:lnSpc>
                <a:spcPct val="100000"/>
              </a:lnSpc>
              <a:buClrTx/>
              <a:buSzTx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>
              <a:solidFill>
                <a:srgbClr val="000000"/>
              </a:solidFill>
              <a:latin typeface="Times New Roman" pitchFamily="16" charset="0"/>
            </a:endParaRPr>
          </a:p>
          <a:p>
            <a:pPr marL="365125" indent="-365125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Simulation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analysis can be time consuming and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expensive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. </a:t>
            </a:r>
            <a:endParaRPr lang="en-US" sz="2800" dirty="0" smtClean="0">
              <a:solidFill>
                <a:srgbClr val="000000"/>
              </a:solidFill>
              <a:latin typeface="Times New Roman" pitchFamily="16" charset="0"/>
            </a:endParaRPr>
          </a:p>
          <a:p>
            <a:pPr marL="365125" indent="-365125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sz="2800" dirty="0" smtClean="0">
              <a:solidFill>
                <a:srgbClr val="000000"/>
              </a:solidFill>
              <a:latin typeface="Times New Roman" pitchFamily="16" charset="0"/>
            </a:endParaRPr>
          </a:p>
          <a:p>
            <a:pPr marL="365125" indent="-365125" algn="just">
              <a:lnSpc>
                <a:spcPct val="100000"/>
              </a:lnSpc>
              <a:buSzPct val="45000"/>
              <a:buFont typeface="Wingdings" pitchFamily="2" charset="2"/>
              <a:buChar char="q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Should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not be used when an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analytical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method would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provide 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for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6" charset="0"/>
              </a:rPr>
              <a:t>quicker results</a:t>
            </a:r>
            <a:r>
              <a:rPr lang="en-US" sz="2800" dirty="0">
                <a:solidFill>
                  <a:srgbClr val="000000"/>
                </a:solidFill>
                <a:latin typeface="Times New Roman" pitchFamily="16" charset="0"/>
              </a:rPr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3134793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95536" y="1628800"/>
            <a:ext cx="355417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200" dirty="0">
                <a:latin typeface="Times New Roman" panose="02020603050405020304" pitchFamily="18" charset="0"/>
              </a:rPr>
              <a:t>Multivariable Control System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Types of Control System 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1147831" y="3284984"/>
            <a:ext cx="7096577" cy="1610784"/>
            <a:chOff x="941796" y="3356992"/>
            <a:chExt cx="7096577" cy="1610784"/>
          </a:xfrm>
        </p:grpSpPr>
        <p:sp>
          <p:nvSpPr>
            <p:cNvPr id="8" name="Rectangle 7"/>
            <p:cNvSpPr/>
            <p:nvPr/>
          </p:nvSpPr>
          <p:spPr>
            <a:xfrm>
              <a:off x="3761729" y="3356992"/>
              <a:ext cx="1179605" cy="992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latin typeface="Times New Roman" panose="02020603050405020304" pitchFamily="18" charset="0"/>
                </a:rPr>
                <a:t>Controller</a:t>
              </a:r>
              <a:endParaRPr lang="en-GB" sz="1600" b="1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3445381" y="3853047"/>
              <a:ext cx="31452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6356860" y="3853047"/>
              <a:ext cx="6290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7092280" y="3501008"/>
              <a:ext cx="9460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latin typeface="Times New Roman" panose="02020603050405020304" pitchFamily="18" charset="0"/>
                </a:rPr>
                <a:t>Outputs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84144" y="3518412"/>
              <a:ext cx="5904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latin typeface="Times New Roman" panose="02020603050405020304" pitchFamily="18" charset="0"/>
                </a:rPr>
                <a:t>Temp</a:t>
              </a:r>
              <a:endParaRPr lang="en-GB" sz="1400" dirty="0">
                <a:latin typeface="Times New Roman" panose="020206030504050203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34536" y="3356992"/>
              <a:ext cx="1100964" cy="99211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600" b="1" dirty="0" smtClean="0">
                  <a:latin typeface="Times New Roman" panose="02020603050405020304" pitchFamily="18" charset="0"/>
                </a:rPr>
                <a:t>Process</a:t>
              </a:r>
              <a:endParaRPr lang="en-GB" sz="1600" b="1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4926014" y="3838979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171295" y="3660875"/>
              <a:ext cx="1167307" cy="338554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GB" sz="1600" dirty="0" smtClean="0">
                  <a:latin typeface="Times New Roman" panose="02020603050405020304" pitchFamily="18" charset="0"/>
                </a:rPr>
                <a:t>Comparator</a:t>
              </a:r>
              <a:endParaRPr lang="en-GB" sz="1600" dirty="0">
                <a:latin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83968" y="4598444"/>
              <a:ext cx="1728192" cy="369332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Times New Roman" panose="02020603050405020304" pitchFamily="18" charset="0"/>
                </a:rPr>
                <a:t>Measurements</a:t>
              </a:r>
              <a:endParaRPr lang="en-GB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2831458" y="4049585"/>
              <a:ext cx="655" cy="744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833409" y="4794786"/>
              <a:ext cx="14941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671421" y="3853047"/>
              <a:ext cx="0" cy="9506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 flipV="1">
              <a:off x="6022595" y="4814637"/>
              <a:ext cx="64882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1790217" y="3853047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434168" y="4933118"/>
              <a:ext cx="187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3191492" y="4653136"/>
              <a:ext cx="1116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V="1">
              <a:off x="3189125" y="4077072"/>
              <a:ext cx="655" cy="576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flipV="1">
              <a:off x="2439896" y="4048936"/>
              <a:ext cx="655" cy="900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1773801" y="4005447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1787869" y="3718700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3433940" y="4005447"/>
              <a:ext cx="31452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3457101" y="3732768"/>
              <a:ext cx="31452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4927058" y="4103923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4937734" y="3573016"/>
              <a:ext cx="39315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544352" y="4070948"/>
              <a:ext cx="0" cy="612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6823821" y="3659092"/>
              <a:ext cx="0" cy="1296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 flipV="1">
              <a:off x="6012160" y="4685677"/>
              <a:ext cx="54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 flipV="1">
              <a:off x="6012160" y="4952969"/>
              <a:ext cx="828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959200" y="3674828"/>
              <a:ext cx="8723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latin typeface="Times New Roman" panose="02020603050405020304" pitchFamily="18" charset="0"/>
                </a:rPr>
                <a:t>Humidity</a:t>
              </a:r>
              <a:endParaRPr lang="en-GB" sz="1400" dirty="0">
                <a:latin typeface="Times New Roman" panose="02020603050405020304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41796" y="3890852"/>
              <a:ext cx="813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>
                  <a:latin typeface="Times New Roman" panose="02020603050405020304" pitchFamily="18" charset="0"/>
                </a:rPr>
                <a:t>Pressure</a:t>
              </a:r>
              <a:endParaRPr lang="en-GB" sz="1400" dirty="0">
                <a:latin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>
              <a:off x="6382648" y="3662428"/>
              <a:ext cx="6290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6372200" y="4077072"/>
              <a:ext cx="6290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1801</TotalTime>
  <Words>2629</Words>
  <Application>Microsoft Office PowerPoint</Application>
  <PresentationFormat>On-screen Show (4:3)</PresentationFormat>
  <Paragraphs>623</Paragraphs>
  <Slides>86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93" baseType="lpstr">
      <vt:lpstr>Yu Gothic Medium</vt:lpstr>
      <vt:lpstr>Arial</vt:lpstr>
      <vt:lpstr>Symbol</vt:lpstr>
      <vt:lpstr>Times New Roman</vt:lpstr>
      <vt:lpstr>Wingdings</vt:lpstr>
      <vt:lpstr>Office Theme</vt:lpstr>
      <vt:lpstr>Equation</vt:lpstr>
      <vt:lpstr>Course Outline</vt:lpstr>
      <vt:lpstr>Advanced Control Systems</vt:lpstr>
      <vt:lpstr>What is Control System?</vt:lpstr>
      <vt:lpstr>Types of Control System </vt:lpstr>
      <vt:lpstr>Types of Control System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Control System Adaptive Control System </vt:lpstr>
      <vt:lpstr>Types of Control System Learning Control System </vt:lpstr>
      <vt:lpstr>Classification of Control Systems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Transfer Function</vt:lpstr>
      <vt:lpstr>Transfer Function</vt:lpstr>
      <vt:lpstr>Why Laplace Transform?</vt:lpstr>
      <vt:lpstr>Laplace Transform of Derivatives</vt:lpstr>
      <vt:lpstr>Laplace Transform of Derivatives</vt:lpstr>
      <vt:lpstr>Example: RC Circuit</vt:lpstr>
      <vt:lpstr>Laplace Transform of Integrals</vt:lpstr>
      <vt:lpstr>Calculation of the Transfer Function</vt:lpstr>
      <vt:lpstr>Calculation of the Transfer Function</vt:lpstr>
      <vt:lpstr>Example</vt:lpstr>
      <vt:lpstr>Transfer Function</vt:lpstr>
      <vt:lpstr>Transfer Function</vt:lpstr>
      <vt:lpstr>Transfer Function</vt:lpstr>
      <vt:lpstr>Stability of Control System</vt:lpstr>
      <vt:lpstr>Stability of Control System</vt:lpstr>
      <vt:lpstr>Stability of Control System</vt:lpstr>
      <vt:lpstr>Stability of Control System</vt:lpstr>
      <vt:lpstr>Stability of Control System</vt:lpstr>
      <vt:lpstr>Relation b/w poles and zeros and frequency response of the system</vt:lpstr>
      <vt:lpstr>Relation b/w poles and zeros and frequency response of the system</vt:lpstr>
      <vt:lpstr>Relation b/w poles and zeros and frequency response of the system</vt:lpstr>
      <vt:lpstr>Example</vt:lpstr>
      <vt:lpstr>Examples</vt:lpstr>
      <vt:lpstr>Stability of Control Systems</vt:lpstr>
      <vt:lpstr>Stability of Control Systems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Examples</vt:lpstr>
      <vt:lpstr>Stability of Control Systems</vt:lpstr>
      <vt:lpstr>Examples</vt:lpstr>
      <vt:lpstr>Another definition of Stability</vt:lpstr>
      <vt:lpstr>Another definition of Stability</vt:lpstr>
      <vt:lpstr>BIBO vs Transfer Function</vt:lpstr>
      <vt:lpstr>BIBO vs Transfer Function</vt:lpstr>
      <vt:lpstr>BIBO vs Transfer Function</vt:lpstr>
      <vt:lpstr>BIBO vs Transfer Function</vt:lpstr>
      <vt:lpstr>Types of Systems</vt:lpstr>
      <vt:lpstr>Dynamic Systems</vt:lpstr>
      <vt:lpstr>Ways to Study a System</vt:lpstr>
      <vt:lpstr>Model</vt:lpstr>
      <vt:lpstr>Types of Models</vt:lpstr>
      <vt:lpstr>What is Mathematical Model?</vt:lpstr>
      <vt:lpstr>Classification of Mathematical Models</vt:lpstr>
      <vt:lpstr>Black Box Model</vt:lpstr>
      <vt:lpstr>Black Box Model</vt:lpstr>
      <vt:lpstr>Black Box Model</vt:lpstr>
      <vt:lpstr>Grey Box Model</vt:lpstr>
      <vt:lpstr>White Box Model</vt:lpstr>
      <vt:lpstr>Mathematical Modelling Basics</vt:lpstr>
      <vt:lpstr>Different Types of Lumped-Parameter Models</vt:lpstr>
      <vt:lpstr>Approach to dynamic systems</vt:lpstr>
      <vt:lpstr>Simulation</vt:lpstr>
      <vt:lpstr>Advantages to Simulation</vt:lpstr>
      <vt:lpstr>      Disadvantages to Simulation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Control Systems</dc:title>
  <cp:lastModifiedBy>Lenovo</cp:lastModifiedBy>
  <cp:revision>5</cp:revision>
  <dcterms:created xsi:type="dcterms:W3CDTF">2012-07-01T09:15:58Z</dcterms:created>
  <dcterms:modified xsi:type="dcterms:W3CDTF">2020-11-30T21:01:36Z</dcterms:modified>
</cp:coreProperties>
</file>