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53"/>
  </p:notesMasterIdLst>
  <p:handoutMasterIdLst>
    <p:handoutMasterId r:id="rId54"/>
  </p:handoutMasterIdLst>
  <p:sldIdLst>
    <p:sldId id="256" r:id="rId2"/>
    <p:sldId id="340" r:id="rId3"/>
    <p:sldId id="343" r:id="rId4"/>
    <p:sldId id="363" r:id="rId5"/>
    <p:sldId id="341" r:id="rId6"/>
    <p:sldId id="344" r:id="rId7"/>
    <p:sldId id="342" r:id="rId8"/>
    <p:sldId id="345" r:id="rId9"/>
    <p:sldId id="346" r:id="rId10"/>
    <p:sldId id="355" r:id="rId11"/>
    <p:sldId id="347" r:id="rId12"/>
    <p:sldId id="348" r:id="rId13"/>
    <p:sldId id="349" r:id="rId14"/>
    <p:sldId id="350" r:id="rId15"/>
    <p:sldId id="351" r:id="rId16"/>
    <p:sldId id="352" r:id="rId17"/>
    <p:sldId id="354" r:id="rId18"/>
    <p:sldId id="353" r:id="rId19"/>
    <p:sldId id="356" r:id="rId20"/>
    <p:sldId id="357" r:id="rId21"/>
    <p:sldId id="358" r:id="rId22"/>
    <p:sldId id="360" r:id="rId23"/>
    <p:sldId id="359" r:id="rId24"/>
    <p:sldId id="361" r:id="rId25"/>
    <p:sldId id="362" r:id="rId26"/>
    <p:sldId id="375" r:id="rId27"/>
    <p:sldId id="364" r:id="rId28"/>
    <p:sldId id="376" r:id="rId29"/>
    <p:sldId id="378" r:id="rId30"/>
    <p:sldId id="379" r:id="rId31"/>
    <p:sldId id="382" r:id="rId32"/>
    <p:sldId id="384" r:id="rId33"/>
    <p:sldId id="383" r:id="rId34"/>
    <p:sldId id="380" r:id="rId35"/>
    <p:sldId id="381" r:id="rId36"/>
    <p:sldId id="391" r:id="rId37"/>
    <p:sldId id="365" r:id="rId38"/>
    <p:sldId id="366" r:id="rId39"/>
    <p:sldId id="367" r:id="rId40"/>
    <p:sldId id="368" r:id="rId41"/>
    <p:sldId id="370" r:id="rId42"/>
    <p:sldId id="369" r:id="rId43"/>
    <p:sldId id="371" r:id="rId44"/>
    <p:sldId id="372" r:id="rId45"/>
    <p:sldId id="374" r:id="rId46"/>
    <p:sldId id="385" r:id="rId47"/>
    <p:sldId id="386" r:id="rId48"/>
    <p:sldId id="388" r:id="rId49"/>
    <p:sldId id="389" r:id="rId50"/>
    <p:sldId id="387" r:id="rId51"/>
    <p:sldId id="392" r:id="rId5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809" autoAdjust="0"/>
    <p:restoredTop sz="95027" autoAdjust="0"/>
  </p:normalViewPr>
  <p:slideViewPr>
    <p:cSldViewPr>
      <p:cViewPr varScale="1">
        <p:scale>
          <a:sx n="61" d="100"/>
          <a:sy n="61" d="100"/>
        </p:scale>
        <p:origin x="1360" y="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9978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notesMaster" Target="notesMasters/notesMaster1.xml"/><Relationship Id="rId58" Type="http://schemas.openxmlformats.org/officeDocument/2006/relationships/tableStyles" Target="tableStyles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heme" Target="theme/theme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8.wmf"/><Relationship Id="rId2" Type="http://schemas.openxmlformats.org/officeDocument/2006/relationships/image" Target="../media/image17.wmf"/><Relationship Id="rId1" Type="http://schemas.openxmlformats.org/officeDocument/2006/relationships/image" Target="../media/image16.w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w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w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wmf"/></Relationships>
</file>

<file path=ppt/drawings/_rels/vmlDrawing13.vml.rels><?xml version="1.0" encoding="UTF-8" standalone="yes"?>
<Relationships xmlns="http://schemas.openxmlformats.org/package/2006/relationships"><Relationship Id="rId3" Type="http://schemas.openxmlformats.org/officeDocument/2006/relationships/image" Target="../media/image41.wmf"/><Relationship Id="rId2" Type="http://schemas.openxmlformats.org/officeDocument/2006/relationships/image" Target="../media/image40.wmf"/><Relationship Id="rId1" Type="http://schemas.openxmlformats.org/officeDocument/2006/relationships/image" Target="../media/image39.wmf"/></Relationships>
</file>

<file path=ppt/drawings/_rels/vmlDrawing14.vml.rels><?xml version="1.0" encoding="UTF-8" standalone="yes"?>
<Relationships xmlns="http://schemas.openxmlformats.org/package/2006/relationships"><Relationship Id="rId2" Type="http://schemas.openxmlformats.org/officeDocument/2006/relationships/image" Target="../media/image43.wmf"/><Relationship Id="rId1" Type="http://schemas.openxmlformats.org/officeDocument/2006/relationships/image" Target="../media/image42.wmf"/></Relationships>
</file>

<file path=ppt/drawings/_rels/vmlDrawing15.vml.rels><?xml version="1.0" encoding="UTF-8" standalone="yes"?>
<Relationships xmlns="http://schemas.openxmlformats.org/package/2006/relationships"><Relationship Id="rId2" Type="http://schemas.openxmlformats.org/officeDocument/2006/relationships/image" Target="../media/image43.wmf"/><Relationship Id="rId1" Type="http://schemas.openxmlformats.org/officeDocument/2006/relationships/image" Target="../media/image42.w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5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21.wmf"/><Relationship Id="rId1" Type="http://schemas.openxmlformats.org/officeDocument/2006/relationships/image" Target="../media/image20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24.wmf"/><Relationship Id="rId2" Type="http://schemas.openxmlformats.org/officeDocument/2006/relationships/image" Target="../media/image23.wmf"/><Relationship Id="rId1" Type="http://schemas.openxmlformats.org/officeDocument/2006/relationships/image" Target="../media/image22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27.wmf"/><Relationship Id="rId2" Type="http://schemas.openxmlformats.org/officeDocument/2006/relationships/image" Target="../media/image26.wmf"/><Relationship Id="rId1" Type="http://schemas.openxmlformats.org/officeDocument/2006/relationships/image" Target="../media/image25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30.wmf"/><Relationship Id="rId2" Type="http://schemas.openxmlformats.org/officeDocument/2006/relationships/image" Target="../media/image29.wmf"/><Relationship Id="rId1" Type="http://schemas.openxmlformats.org/officeDocument/2006/relationships/image" Target="../media/image28.wmf"/><Relationship Id="rId5" Type="http://schemas.openxmlformats.org/officeDocument/2006/relationships/image" Target="../media/image32.wmf"/><Relationship Id="rId4" Type="http://schemas.openxmlformats.org/officeDocument/2006/relationships/image" Target="../media/image31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w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A275CD0-BF64-4EDA-A390-EA27F5FF7906}" type="datetimeFigureOut">
              <a:rPr lang="en-GB" smtClean="0"/>
              <a:pPr/>
              <a:t>15/02/2020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6C7654-C7C7-4BC9-B3D0-68A06137D36C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2683000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26B1A4-3534-4875-B1CA-60596223E4A6}" type="datetimeFigureOut">
              <a:rPr lang="en-US" smtClean="0"/>
              <a:pPr/>
              <a:t>2/15/2020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E5BD45-B5A0-4654-B232-F8508C108E1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81794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E5BD45-B5A0-4654-B232-F8508C108E19}" type="slidenum">
              <a:rPr lang="en-US" smtClean="0"/>
              <a:pPr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E5BD45-B5A0-4654-B232-F8508C108E19}" type="slidenum">
              <a:rPr lang="en-US" smtClean="0"/>
              <a:pPr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05189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AC1C23-6816-4F64-AA42-DA5A7CE6EC6F}" type="datetime1">
              <a:rPr lang="en-GB" smtClean="0"/>
              <a:t>15/02/2020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2D2B1C-749D-4C85-A092-2684066BCF29}" type="datetime1">
              <a:rPr lang="en-GB" smtClean="0"/>
              <a:t>15/02/2020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6A4CE-1DA5-4E33-8C8C-EC57A413527B}" type="datetime1">
              <a:rPr lang="en-GB" smtClean="0"/>
              <a:t>15/02/2020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31447A-FBB8-4E63-A35A-DC77EBF62BD8}" type="datetime1">
              <a:rPr lang="en-GB" smtClean="0"/>
              <a:t>15/02/2020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932E8B-215F-4457-84EA-F2572DE210F5}" type="datetime1">
              <a:rPr lang="en-GB" smtClean="0"/>
              <a:t>15/02/2020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A838A5-2281-4ACD-BB31-9CA2ED82934F}" type="datetime1">
              <a:rPr lang="en-GB" smtClean="0"/>
              <a:t>15/02/2020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0C06C4-BF13-4CE9-A935-474DE8A02BF8}" type="datetime1">
              <a:rPr lang="en-GB" smtClean="0"/>
              <a:t>15/02/2020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1CAE6-C953-45E1-BCAA-FBA04522F9EA}" type="datetime1">
              <a:rPr lang="en-GB" smtClean="0"/>
              <a:t>15/02/2020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6DCB1E-4B01-4E35-B77C-43799D8A72F5}" type="datetime1">
              <a:rPr lang="en-GB" smtClean="0"/>
              <a:t>15/02/2020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3CEDDB-9E51-4C6D-8352-7E5B6E15A129}" type="datetime1">
              <a:rPr lang="en-GB" smtClean="0"/>
              <a:t>15/02/2020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BF2630-948A-4DCA-A39E-AB953440285A}" type="datetime1">
              <a:rPr lang="en-GB" smtClean="0"/>
              <a:t>15/02/2020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4F1140-2A09-483B-9CE9-B0B9C9054F78}" type="datetime1">
              <a:rPr lang="en-GB" smtClean="0"/>
              <a:t>15/02/2020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0D5CAB-8BF0-4EA3-BAE4-9835C852A49B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3" Type="http://schemas.openxmlformats.org/officeDocument/2006/relationships/oleObject" Target="../embeddings/oleObject1.bin"/><Relationship Id="rId7" Type="http://schemas.openxmlformats.org/officeDocument/2006/relationships/image" Target="../media/image17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19.png"/><Relationship Id="rId4" Type="http://schemas.openxmlformats.org/officeDocument/2006/relationships/image" Target="../media/image16.wmf"/><Relationship Id="rId9" Type="http://schemas.openxmlformats.org/officeDocument/2006/relationships/image" Target="../media/image18.w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17.wmf"/><Relationship Id="rId4" Type="http://schemas.openxmlformats.org/officeDocument/2006/relationships/oleObject" Target="../embeddings/oleObject4.bin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21.wmf"/><Relationship Id="rId5" Type="http://schemas.openxmlformats.org/officeDocument/2006/relationships/oleObject" Target="../embeddings/oleObject6.bin"/><Relationship Id="rId4" Type="http://schemas.openxmlformats.org/officeDocument/2006/relationships/image" Target="../media/image20.wmf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23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8.bin"/><Relationship Id="rId5" Type="http://schemas.openxmlformats.org/officeDocument/2006/relationships/image" Target="../media/image22.wmf"/><Relationship Id="rId10" Type="http://schemas.openxmlformats.org/officeDocument/2006/relationships/image" Target="../media/image24.wmf"/><Relationship Id="rId4" Type="http://schemas.openxmlformats.org/officeDocument/2006/relationships/oleObject" Target="../embeddings/oleObject7.bin"/><Relationship Id="rId9" Type="http://schemas.openxmlformats.org/officeDocument/2006/relationships/oleObject" Target="../embeddings/oleObject9.bin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wmf"/><Relationship Id="rId3" Type="http://schemas.openxmlformats.org/officeDocument/2006/relationships/oleObject" Target="../embeddings/oleObject10.bin"/><Relationship Id="rId7" Type="http://schemas.openxmlformats.org/officeDocument/2006/relationships/oleObject" Target="../embeddings/oleObject1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26.wmf"/><Relationship Id="rId5" Type="http://schemas.openxmlformats.org/officeDocument/2006/relationships/oleObject" Target="../embeddings/oleObject11.bin"/><Relationship Id="rId4" Type="http://schemas.openxmlformats.org/officeDocument/2006/relationships/image" Target="../media/image25.wmf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wmf"/><Relationship Id="rId3" Type="http://schemas.openxmlformats.org/officeDocument/2006/relationships/oleObject" Target="../embeddings/oleObject13.bin"/><Relationship Id="rId7" Type="http://schemas.openxmlformats.org/officeDocument/2006/relationships/oleObject" Target="../embeddings/oleObject15.bin"/><Relationship Id="rId12" Type="http://schemas.openxmlformats.org/officeDocument/2006/relationships/image" Target="../media/image32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29.wmf"/><Relationship Id="rId11" Type="http://schemas.openxmlformats.org/officeDocument/2006/relationships/oleObject" Target="../embeddings/oleObject17.bin"/><Relationship Id="rId5" Type="http://schemas.openxmlformats.org/officeDocument/2006/relationships/oleObject" Target="../embeddings/oleObject14.bin"/><Relationship Id="rId10" Type="http://schemas.openxmlformats.org/officeDocument/2006/relationships/image" Target="../media/image31.wmf"/><Relationship Id="rId4" Type="http://schemas.openxmlformats.org/officeDocument/2006/relationships/image" Target="../media/image28.wmf"/><Relationship Id="rId9" Type="http://schemas.openxmlformats.org/officeDocument/2006/relationships/oleObject" Target="../embeddings/oleObject16.bin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5" Type="http://schemas.openxmlformats.org/officeDocument/2006/relationships/image" Target="../media/image33.wmf"/><Relationship Id="rId4" Type="http://schemas.openxmlformats.org/officeDocument/2006/relationships/oleObject" Target="../embeddings/oleObject18.bin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5" Type="http://schemas.openxmlformats.org/officeDocument/2006/relationships/image" Target="../media/image33.wmf"/><Relationship Id="rId4" Type="http://schemas.openxmlformats.org/officeDocument/2006/relationships/oleObject" Target="../embeddings/oleObject19.bin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34.png"/><Relationship Id="rId7" Type="http://schemas.openxmlformats.org/officeDocument/2006/relationships/image" Target="../media/image36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35.png"/><Relationship Id="rId5" Type="http://schemas.openxmlformats.org/officeDocument/2006/relationships/image" Target="../media/image33.wmf"/><Relationship Id="rId4" Type="http://schemas.openxmlformats.org/officeDocument/2006/relationships/oleObject" Target="../embeddings/oleObject20.bin"/><Relationship Id="rId9" Type="http://schemas.openxmlformats.org/officeDocument/2006/relationships/image" Target="../media/image38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image" Target="../media/image34.png"/><Relationship Id="rId7" Type="http://schemas.openxmlformats.org/officeDocument/2006/relationships/image" Target="../media/image41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6" Type="http://schemas.openxmlformats.org/officeDocument/2006/relationships/image" Target="../media/image39.png"/><Relationship Id="rId5" Type="http://schemas.openxmlformats.org/officeDocument/2006/relationships/image" Target="../media/image33.wmf"/><Relationship Id="rId4" Type="http://schemas.openxmlformats.org/officeDocument/2006/relationships/oleObject" Target="../embeddings/oleObject21.bin"/><Relationship Id="rId9" Type="http://schemas.openxmlformats.org/officeDocument/2006/relationships/image" Target="../media/image4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emf"/><Relationship Id="rId4" Type="http://schemas.openxmlformats.org/officeDocument/2006/relationships/image" Target="../media/image35.em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2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emf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0.png"/><Relationship Id="rId2" Type="http://schemas.openxmlformats.org/officeDocument/2006/relationships/image" Target="../media/image46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8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4" Type="http://schemas.openxmlformats.org/officeDocument/2006/relationships/image" Target="../media/image38.wmf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Relationship Id="rId5" Type="http://schemas.openxmlformats.org/officeDocument/2006/relationships/image" Target="../media/image49.png"/><Relationship Id="rId4" Type="http://schemas.openxmlformats.org/officeDocument/2006/relationships/image" Target="../media/image38.wmf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wmf"/><Relationship Id="rId3" Type="http://schemas.openxmlformats.org/officeDocument/2006/relationships/oleObject" Target="../embeddings/oleObject24.bin"/><Relationship Id="rId7" Type="http://schemas.openxmlformats.org/officeDocument/2006/relationships/oleObject" Target="../embeddings/oleObject2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Relationship Id="rId6" Type="http://schemas.openxmlformats.org/officeDocument/2006/relationships/image" Target="../media/image40.wmf"/><Relationship Id="rId5" Type="http://schemas.openxmlformats.org/officeDocument/2006/relationships/oleObject" Target="../embeddings/oleObject25.bin"/><Relationship Id="rId4" Type="http://schemas.openxmlformats.org/officeDocument/2006/relationships/image" Target="../media/image39.wmf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0.png"/><Relationship Id="rId7" Type="http://schemas.openxmlformats.org/officeDocument/2006/relationships/image" Target="../media/image43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4.vml"/><Relationship Id="rId6" Type="http://schemas.openxmlformats.org/officeDocument/2006/relationships/oleObject" Target="../embeddings/oleObject28.bin"/><Relationship Id="rId5" Type="http://schemas.openxmlformats.org/officeDocument/2006/relationships/image" Target="../media/image42.wmf"/><Relationship Id="rId4" Type="http://schemas.openxmlformats.org/officeDocument/2006/relationships/oleObject" Target="../embeddings/oleObject27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emf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png"/><Relationship Id="rId3" Type="http://schemas.openxmlformats.org/officeDocument/2006/relationships/oleObject" Target="../embeddings/oleObject29.bin"/><Relationship Id="rId7" Type="http://schemas.openxmlformats.org/officeDocument/2006/relationships/image" Target="../media/image390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5.vml"/><Relationship Id="rId6" Type="http://schemas.openxmlformats.org/officeDocument/2006/relationships/image" Target="../media/image43.wmf"/><Relationship Id="rId5" Type="http://schemas.openxmlformats.org/officeDocument/2006/relationships/oleObject" Target="../embeddings/oleObject30.bin"/><Relationship Id="rId4" Type="http://schemas.openxmlformats.org/officeDocument/2006/relationships/image" Target="../media/image42.wmf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0.png"/><Relationship Id="rId2" Type="http://schemas.openxmlformats.org/officeDocument/2006/relationships/image" Target="../media/image42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50.png"/><Relationship Id="rId4" Type="http://schemas.openxmlformats.org/officeDocument/2006/relationships/image" Target="../media/image440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46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80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0.png"/><Relationship Id="rId2" Type="http://schemas.openxmlformats.org/officeDocument/2006/relationships/image" Target="../media/image490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90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emf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emf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2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6.vml"/><Relationship Id="rId5" Type="http://schemas.openxmlformats.org/officeDocument/2006/relationships/image" Target="../media/image65.wmf"/><Relationship Id="rId4" Type="http://schemas.openxmlformats.org/officeDocument/2006/relationships/oleObject" Target="../embeddings/oleObject31.bin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3.png"/><Relationship Id="rId3" Type="http://schemas.openxmlformats.org/officeDocument/2006/relationships/image" Target="../media/image66.jpeg"/><Relationship Id="rId7" Type="http://schemas.openxmlformats.org/officeDocument/2006/relationships/image" Target="../media/image72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1.png"/><Relationship Id="rId5" Type="http://schemas.openxmlformats.org/officeDocument/2006/relationships/image" Target="../media/image70.png"/><Relationship Id="rId4" Type="http://schemas.openxmlformats.org/officeDocument/2006/relationships/image" Target="../media/image69.png"/><Relationship Id="rId9" Type="http://schemas.openxmlformats.org/officeDocument/2006/relationships/image" Target="../media/image74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0.pn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9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539552" y="692696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en-US" b="1" dirty="0" smtClean="0"/>
              <a:t>Modern </a:t>
            </a:r>
            <a:r>
              <a:rPr lang="en-US" b="1" dirty="0"/>
              <a:t>Control </a:t>
            </a:r>
            <a:r>
              <a:rPr lang="en-US" b="1" dirty="0" smtClean="0"/>
              <a:t>Systems </a:t>
            </a:r>
            <a:endParaRPr lang="en-GB" dirty="0"/>
          </a:p>
        </p:txBody>
      </p:sp>
      <p:sp>
        <p:nvSpPr>
          <p:cNvPr id="6" name="TextBox 5"/>
          <p:cNvSpPr txBox="1"/>
          <p:nvPr/>
        </p:nvSpPr>
        <p:spPr>
          <a:xfrm>
            <a:off x="2688070" y="2996952"/>
            <a:ext cx="389132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3600" dirty="0" smtClean="0"/>
              <a:t>Lecture </a:t>
            </a:r>
            <a:r>
              <a:rPr lang="en-GB" sz="3600" dirty="0" smtClean="0"/>
              <a:t>2</a:t>
            </a:r>
            <a:endParaRPr lang="en-GB" sz="3600" dirty="0" smtClean="0"/>
          </a:p>
          <a:p>
            <a:pPr algn="ctr"/>
            <a:r>
              <a:rPr lang="en-GB" sz="3600" dirty="0" smtClean="0"/>
              <a:t>Lead Compensation</a:t>
            </a:r>
            <a:endParaRPr lang="en-GB" sz="360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77491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Step-2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600200"/>
            <a:ext cx="8686800" cy="4525963"/>
          </a:xfrm>
        </p:spPr>
        <p:txBody>
          <a:bodyPr>
            <a:normAutofit/>
          </a:bodyPr>
          <a:lstStyle/>
          <a:p>
            <a:pPr lvl="1" algn="just">
              <a:buFont typeface="Arial" pitchFamily="34" charset="0"/>
              <a:buChar char="•"/>
            </a:pPr>
            <a:r>
              <a:rPr lang="en-US" dirty="0" smtClean="0"/>
              <a:t>From the performance specifications, determine the desired location for the dominant closed-loop poles.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10</a:t>
            </a:fld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Step-3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00600"/>
          </a:xfrm>
        </p:spPr>
        <p:txBody>
          <a:bodyPr>
            <a:normAutofit fontScale="92500" lnSpcReduction="20000"/>
          </a:bodyPr>
          <a:lstStyle/>
          <a:p>
            <a:pPr algn="just"/>
            <a:r>
              <a:rPr lang="en-US" dirty="0" smtClean="0"/>
              <a:t>From the root-locus plot of the uncompensated system (original system), ascertain whether or not the gain adjustment alone can yield the desired closed loop poles.</a:t>
            </a:r>
          </a:p>
          <a:p>
            <a:pPr algn="just"/>
            <a:endParaRPr lang="en-US" dirty="0" smtClean="0"/>
          </a:p>
          <a:p>
            <a:pPr algn="just"/>
            <a:r>
              <a:rPr lang="en-US" dirty="0" smtClean="0"/>
              <a:t> If not, calculate the angle deficiency. </a:t>
            </a:r>
          </a:p>
          <a:p>
            <a:pPr algn="just"/>
            <a:endParaRPr lang="en-US" dirty="0" smtClean="0"/>
          </a:p>
          <a:p>
            <a:pPr algn="just"/>
            <a:r>
              <a:rPr lang="en-US" dirty="0" smtClean="0"/>
              <a:t>This angle must be contributed by the lead compensator if the new root locus is to pass through the desired locations for the dominant closed-loop poles.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11</a:t>
            </a:fld>
            <a:endParaRPr lang="en-GB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884238"/>
          </a:xfrm>
        </p:spPr>
        <p:txBody>
          <a:bodyPr/>
          <a:lstStyle/>
          <a:p>
            <a:r>
              <a:rPr lang="en-US" b="1" dirty="0" smtClean="0"/>
              <a:t>Step-4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143000"/>
            <a:ext cx="8610600" cy="5486400"/>
          </a:xfrm>
        </p:spPr>
        <p:txBody>
          <a:bodyPr>
            <a:normAutofit/>
          </a:bodyPr>
          <a:lstStyle/>
          <a:p>
            <a:pPr algn="just"/>
            <a:r>
              <a:rPr lang="en-US" dirty="0" smtClean="0"/>
              <a:t>Assume the Lead Compensator to be:</a:t>
            </a:r>
          </a:p>
          <a:p>
            <a:pPr algn="just"/>
            <a:endParaRPr lang="en-US" dirty="0" smtClean="0"/>
          </a:p>
          <a:p>
            <a:pPr algn="just"/>
            <a:endParaRPr lang="en-US" dirty="0" smtClean="0"/>
          </a:p>
          <a:p>
            <a:pPr algn="just"/>
            <a:endParaRPr lang="en-US" dirty="0" smtClean="0"/>
          </a:p>
          <a:p>
            <a:pPr algn="just"/>
            <a:endParaRPr lang="en-US" dirty="0" smtClean="0"/>
          </a:p>
          <a:p>
            <a:pPr algn="just"/>
            <a:r>
              <a:rPr lang="en-US" dirty="0" smtClean="0"/>
              <a:t>Where </a:t>
            </a:r>
            <a:r>
              <a:rPr lang="el-GR" dirty="0" smtClean="0">
                <a:solidFill>
                  <a:srgbClr val="FF0000"/>
                </a:solidFill>
              </a:rPr>
              <a:t>α</a:t>
            </a:r>
            <a:r>
              <a:rPr lang="en-US" dirty="0" smtClean="0"/>
              <a:t> and </a:t>
            </a:r>
            <a:r>
              <a:rPr lang="en-US" dirty="0" smtClean="0">
                <a:solidFill>
                  <a:srgbClr val="FF0000"/>
                </a:solidFill>
              </a:rPr>
              <a:t>T</a:t>
            </a:r>
            <a:r>
              <a:rPr lang="en-US" dirty="0" smtClean="0"/>
              <a:t> are determined from the angle deficiency.</a:t>
            </a:r>
          </a:p>
          <a:p>
            <a:pPr algn="just"/>
            <a:r>
              <a:rPr lang="en-US" dirty="0" err="1" smtClean="0">
                <a:solidFill>
                  <a:srgbClr val="FF0000"/>
                </a:solidFill>
              </a:rPr>
              <a:t>K</a:t>
            </a:r>
            <a:r>
              <a:rPr lang="en-US" baseline="-25000" dirty="0" err="1" smtClean="0">
                <a:solidFill>
                  <a:srgbClr val="FF0000"/>
                </a:solidFill>
              </a:rPr>
              <a:t>c</a:t>
            </a:r>
            <a:r>
              <a:rPr lang="en-US" i="1" dirty="0" smtClean="0"/>
              <a:t> </a:t>
            </a:r>
            <a:r>
              <a:rPr lang="en-US" dirty="0" smtClean="0"/>
              <a:t>is determined from the requirement of the open-loop gain.</a:t>
            </a:r>
            <a:endParaRPr lang="en-US" dirty="0"/>
          </a:p>
        </p:txBody>
      </p:sp>
      <p:pic>
        <p:nvPicPr>
          <p:cNvPr id="16896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14400" y="1881081"/>
            <a:ext cx="7191375" cy="15479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12</a:t>
            </a:fld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884238"/>
          </a:xfrm>
        </p:spPr>
        <p:txBody>
          <a:bodyPr/>
          <a:lstStyle/>
          <a:p>
            <a:r>
              <a:rPr lang="en-US" b="1" dirty="0" smtClean="0"/>
              <a:t>Step-5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219200"/>
            <a:ext cx="8915400" cy="5486400"/>
          </a:xfrm>
        </p:spPr>
        <p:txBody>
          <a:bodyPr>
            <a:normAutofit fontScale="85000" lnSpcReduction="20000"/>
          </a:bodyPr>
          <a:lstStyle/>
          <a:p>
            <a:pPr algn="just"/>
            <a:r>
              <a:rPr lang="en-US" dirty="0" smtClean="0"/>
              <a:t>If static error constants are not specified, determine the location of the pole and zero of the lead compensator so that the lead compensator will contribute the necessary angle.</a:t>
            </a:r>
          </a:p>
          <a:p>
            <a:pPr algn="just"/>
            <a:endParaRPr lang="en-US" dirty="0" smtClean="0"/>
          </a:p>
          <a:p>
            <a:pPr algn="just"/>
            <a:r>
              <a:rPr lang="en-US" dirty="0" smtClean="0"/>
              <a:t>If no other requirements are imposed on the system, try to make the value of </a:t>
            </a:r>
            <a:r>
              <a:rPr lang="el-GR" dirty="0" smtClean="0">
                <a:solidFill>
                  <a:srgbClr val="FF0000"/>
                </a:solidFill>
              </a:rPr>
              <a:t>α</a:t>
            </a:r>
            <a:r>
              <a:rPr lang="en-US" dirty="0" smtClean="0"/>
              <a:t> as large as possible. </a:t>
            </a:r>
          </a:p>
          <a:p>
            <a:pPr algn="just"/>
            <a:endParaRPr lang="en-US" dirty="0" smtClean="0"/>
          </a:p>
          <a:p>
            <a:pPr algn="just"/>
            <a:r>
              <a:rPr lang="en-US" dirty="0" smtClean="0"/>
              <a:t>A larger value of </a:t>
            </a:r>
            <a:r>
              <a:rPr lang="el-GR" dirty="0" smtClean="0">
                <a:solidFill>
                  <a:srgbClr val="FF0000"/>
                </a:solidFill>
              </a:rPr>
              <a:t>α</a:t>
            </a:r>
            <a:r>
              <a:rPr lang="en-US" dirty="0" smtClean="0"/>
              <a:t> generally results in a larger value of </a:t>
            </a:r>
            <a:r>
              <a:rPr lang="en-US" dirty="0" err="1" smtClean="0">
                <a:solidFill>
                  <a:srgbClr val="FF0000"/>
                </a:solidFill>
              </a:rPr>
              <a:t>K</a:t>
            </a:r>
            <a:r>
              <a:rPr lang="en-US" baseline="-25000" dirty="0" err="1" smtClean="0">
                <a:solidFill>
                  <a:srgbClr val="FF0000"/>
                </a:solidFill>
              </a:rPr>
              <a:t>v</a:t>
            </a:r>
            <a:r>
              <a:rPr lang="en-US" dirty="0" smtClean="0"/>
              <a:t>, which is desirable.</a:t>
            </a:r>
          </a:p>
          <a:p>
            <a:pPr algn="just"/>
            <a:endParaRPr lang="en-US" dirty="0" smtClean="0"/>
          </a:p>
          <a:p>
            <a:pPr algn="just"/>
            <a:r>
              <a:rPr lang="en-US" dirty="0" smtClean="0"/>
              <a:t>Larger </a:t>
            </a:r>
            <a:r>
              <a:rPr lang="en-US" dirty="0"/>
              <a:t>value of </a:t>
            </a:r>
            <a:r>
              <a:rPr lang="el-GR" dirty="0">
                <a:solidFill>
                  <a:srgbClr val="FF0000"/>
                </a:solidFill>
              </a:rPr>
              <a:t>α</a:t>
            </a:r>
            <a:r>
              <a:rPr lang="en-US" dirty="0" smtClean="0"/>
              <a:t> </a:t>
            </a:r>
            <a:r>
              <a:rPr lang="en-US" dirty="0"/>
              <a:t>will produce a larger value of </a:t>
            </a:r>
            <a:r>
              <a:rPr lang="en-US" i="1" dirty="0" err="1" smtClean="0">
                <a:solidFill>
                  <a:srgbClr val="FF0000"/>
                </a:solidFill>
              </a:rPr>
              <a:t>K</a:t>
            </a:r>
            <a:r>
              <a:rPr lang="en-US" baseline="-25000" dirty="0" err="1" smtClean="0">
                <a:solidFill>
                  <a:srgbClr val="FF0000"/>
                </a:solidFill>
              </a:rPr>
              <a:t>v</a:t>
            </a:r>
            <a:r>
              <a:rPr lang="en-US" baseline="-25000" dirty="0" smtClean="0">
                <a:solidFill>
                  <a:srgbClr val="FF0000"/>
                </a:solidFill>
              </a:rPr>
              <a:t> </a:t>
            </a:r>
            <a:r>
              <a:rPr lang="en-US" dirty="0" smtClean="0"/>
              <a:t>and in </a:t>
            </a:r>
            <a:r>
              <a:rPr lang="en-US" dirty="0"/>
              <a:t>most cases, the larger the </a:t>
            </a:r>
            <a:r>
              <a:rPr lang="en-US" i="1" dirty="0" err="1">
                <a:solidFill>
                  <a:srgbClr val="FF0000"/>
                </a:solidFill>
              </a:rPr>
              <a:t>K</a:t>
            </a:r>
            <a:r>
              <a:rPr lang="en-US" baseline="-25000" dirty="0" err="1">
                <a:solidFill>
                  <a:srgbClr val="FF0000"/>
                </a:solidFill>
              </a:rPr>
              <a:t>v</a:t>
            </a:r>
            <a:r>
              <a:rPr lang="en-US" dirty="0"/>
              <a:t> is</a:t>
            </a:r>
            <a:r>
              <a:rPr lang="en-US" dirty="0" smtClean="0"/>
              <a:t>, the </a:t>
            </a:r>
            <a:r>
              <a:rPr lang="en-US" dirty="0"/>
              <a:t>better the system </a:t>
            </a:r>
            <a:r>
              <a:rPr lang="en-US" dirty="0" smtClean="0"/>
              <a:t>performance.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13</a:t>
            </a:fld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884238"/>
          </a:xfrm>
        </p:spPr>
        <p:txBody>
          <a:bodyPr/>
          <a:lstStyle/>
          <a:p>
            <a:r>
              <a:rPr lang="en-US" b="1" dirty="0" smtClean="0"/>
              <a:t>Step-6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219200"/>
            <a:ext cx="8686800" cy="4906963"/>
          </a:xfrm>
        </p:spPr>
        <p:txBody>
          <a:bodyPr>
            <a:normAutofit/>
          </a:bodyPr>
          <a:lstStyle/>
          <a:p>
            <a:pPr algn="just"/>
            <a:r>
              <a:rPr lang="en-US" dirty="0" smtClean="0"/>
              <a:t>Determine the value of </a:t>
            </a:r>
            <a:r>
              <a:rPr lang="en-US" dirty="0" err="1" smtClean="0">
                <a:solidFill>
                  <a:srgbClr val="FF0000"/>
                </a:solidFill>
              </a:rPr>
              <a:t>K</a:t>
            </a:r>
            <a:r>
              <a:rPr lang="en-US" baseline="-25000" dirty="0" err="1" smtClean="0">
                <a:solidFill>
                  <a:srgbClr val="FF0000"/>
                </a:solidFill>
              </a:rPr>
              <a:t>c</a:t>
            </a:r>
            <a:r>
              <a:rPr lang="en-US" dirty="0" smtClean="0"/>
              <a:t> of the lead compensator from the magnitude condition.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14</a:t>
            </a:fld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/>
          <a:lstStyle/>
          <a:p>
            <a:r>
              <a:rPr lang="en-US" dirty="0" smtClean="0"/>
              <a:t>Final Design check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just"/>
            <a:r>
              <a:rPr lang="en-US" dirty="0" smtClean="0"/>
              <a:t>Once a compensator has been designed, check to see whether all performance specifications have been met. </a:t>
            </a:r>
          </a:p>
          <a:p>
            <a:pPr algn="just"/>
            <a:endParaRPr lang="en-US" dirty="0" smtClean="0"/>
          </a:p>
          <a:p>
            <a:pPr algn="just"/>
            <a:r>
              <a:rPr lang="en-US" dirty="0" smtClean="0"/>
              <a:t>If the compensated system does not meet the performance specifications, then repeat the design procedure by adjusting the compensator pole and zero until all such specifications are met.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15</a:t>
            </a:fld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/>
          <a:lstStyle/>
          <a:p>
            <a:r>
              <a:rPr lang="en-US" dirty="0" smtClean="0"/>
              <a:t>Final Design check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n-US" dirty="0" smtClean="0"/>
              <a:t>If the selected dominant closed-loop poles are not really dominant, or if the selected dominant closed-loop poles do not yield the desired result, it will be necessary to modify the location of the pair of such selected dominant closed-loop poles.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16</a:t>
            </a:fld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14400"/>
          </a:xfrm>
        </p:spPr>
        <p:txBody>
          <a:bodyPr/>
          <a:lstStyle/>
          <a:p>
            <a:r>
              <a:rPr lang="en-US" dirty="0" smtClean="0"/>
              <a:t>Example-1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990600"/>
            <a:ext cx="9074730" cy="4525963"/>
          </a:xfrm>
        </p:spPr>
        <p:txBody>
          <a:bodyPr>
            <a:normAutofit/>
          </a:bodyPr>
          <a:lstStyle/>
          <a:p>
            <a:pPr algn="just"/>
            <a:r>
              <a:rPr lang="en-US" sz="2800" dirty="0" smtClean="0"/>
              <a:t>Consider the position control system shown in following figure. </a:t>
            </a:r>
          </a:p>
          <a:p>
            <a:pPr algn="just"/>
            <a:endParaRPr lang="en-US" sz="2800" dirty="0" smtClean="0"/>
          </a:p>
          <a:p>
            <a:pPr algn="just"/>
            <a:endParaRPr lang="en-US" sz="2800" dirty="0" smtClean="0"/>
          </a:p>
          <a:p>
            <a:pPr algn="just"/>
            <a:endParaRPr lang="en-US" sz="2800" dirty="0" smtClean="0"/>
          </a:p>
          <a:p>
            <a:pPr algn="just"/>
            <a:endParaRPr lang="en-US" sz="2800" dirty="0" smtClean="0"/>
          </a:p>
          <a:p>
            <a:pPr algn="just"/>
            <a:r>
              <a:rPr lang="en-US" sz="2800" dirty="0" smtClean="0"/>
              <a:t>It is desired to design an Electronic lead compensator </a:t>
            </a:r>
            <a:r>
              <a:rPr lang="en-US" sz="2800" dirty="0" err="1" smtClean="0">
                <a:solidFill>
                  <a:srgbClr val="FF0000"/>
                </a:solidFill>
              </a:rPr>
              <a:t>G</a:t>
            </a:r>
            <a:r>
              <a:rPr lang="en-US" sz="2800" baseline="-25000" dirty="0" err="1" smtClean="0">
                <a:solidFill>
                  <a:srgbClr val="FF0000"/>
                </a:solidFill>
              </a:rPr>
              <a:t>c</a:t>
            </a:r>
            <a:r>
              <a:rPr lang="en-US" sz="2800" dirty="0" smtClean="0">
                <a:solidFill>
                  <a:srgbClr val="FF0000"/>
                </a:solidFill>
              </a:rPr>
              <a:t>(s)</a:t>
            </a:r>
            <a:r>
              <a:rPr lang="en-US" sz="2800" dirty="0" smtClean="0"/>
              <a:t> so that the dominant closed poles have the damping ratio </a:t>
            </a:r>
            <a:r>
              <a:rPr lang="en-US" sz="2800" dirty="0" smtClean="0">
                <a:solidFill>
                  <a:srgbClr val="FF0000"/>
                </a:solidFill>
              </a:rPr>
              <a:t>0.5</a:t>
            </a:r>
            <a:r>
              <a:rPr lang="en-US" sz="2800" dirty="0" smtClean="0"/>
              <a:t> and undamped natural frequency </a:t>
            </a:r>
            <a:r>
              <a:rPr lang="en-US" sz="2800" dirty="0" smtClean="0">
                <a:solidFill>
                  <a:srgbClr val="FF0000"/>
                </a:solidFill>
              </a:rPr>
              <a:t>3 rad/sec</a:t>
            </a:r>
            <a:r>
              <a:rPr lang="en-US" sz="2800" dirty="0" smtClean="0"/>
              <a:t>. </a:t>
            </a:r>
            <a:endParaRPr lang="en-US" sz="2800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28800" y="1905000"/>
            <a:ext cx="4981575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17</a:t>
            </a:fld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14400"/>
          </a:xfrm>
        </p:spPr>
        <p:txBody>
          <a:bodyPr/>
          <a:lstStyle/>
          <a:p>
            <a:r>
              <a:rPr lang="en-US" dirty="0" smtClean="0"/>
              <a:t>Step-1 (Example-1)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270" y="1018290"/>
            <a:ext cx="9074730" cy="4525963"/>
          </a:xfrm>
        </p:spPr>
        <p:txBody>
          <a:bodyPr>
            <a:normAutofit/>
          </a:bodyPr>
          <a:lstStyle/>
          <a:p>
            <a:pPr algn="just"/>
            <a:r>
              <a:rPr lang="en-US" sz="2800" dirty="0" smtClean="0"/>
              <a:t>Draw the root Locus plot of the given system.</a:t>
            </a: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/>
        </p:nvGraphicFramePr>
        <p:xfrm>
          <a:off x="1371600" y="1828800"/>
          <a:ext cx="2433638" cy="819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97" name="Equation" r:id="rId3" imgW="1244520" imgH="419040" progId="Equation.3">
                  <p:embed/>
                </p:oleObj>
              </mc:Choice>
              <mc:Fallback>
                <p:oleObj name="Equation" r:id="rId3" imgW="1244520" imgH="41904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71600" y="1828800"/>
                        <a:ext cx="2433638" cy="8191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15000" y="1828800"/>
            <a:ext cx="3361851" cy="466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Rectangle 7"/>
          <p:cNvSpPr/>
          <p:nvPr/>
        </p:nvSpPr>
        <p:spPr>
          <a:xfrm>
            <a:off x="5534890" y="2507680"/>
            <a:ext cx="2057400" cy="838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76200" y="2819400"/>
            <a:ext cx="5181600" cy="3429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The closed loop</a:t>
            </a:r>
            <a:r>
              <a:rPr kumimoji="0" lang="en-US" sz="26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transfer function of the given system is: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en-US" sz="2600" dirty="0" smtClean="0"/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en-US" sz="2600" dirty="0" smtClean="0"/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2600" b="0" i="0" u="none" strike="noStrike" kern="1200" cap="none" spc="0" normalizeH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2600" dirty="0" smtClean="0"/>
              <a:t>The closed loop poles are</a:t>
            </a:r>
            <a:endParaRPr kumimoji="0" lang="en-US" sz="2600" b="0" i="0" u="none" strike="noStrike" kern="1200" cap="none" spc="0" normalizeH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en-US" sz="2600" baseline="0" dirty="0" smtClean="0"/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2600" b="0" i="0" u="none" strike="noStrike" kern="1200" cap="none" spc="0" normalizeH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2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aphicFrame>
        <p:nvGraphicFramePr>
          <p:cNvPr id="1030" name="Object 6"/>
          <p:cNvGraphicFramePr>
            <a:graphicFrameLocks noChangeAspect="1"/>
          </p:cNvGraphicFramePr>
          <p:nvPr/>
        </p:nvGraphicFramePr>
        <p:xfrm>
          <a:off x="1447800" y="4038600"/>
          <a:ext cx="2235200" cy="819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98" name="Equation" r:id="rId6" imgW="1143000" imgH="419040" progId="Equation.3">
                  <p:embed/>
                </p:oleObj>
              </mc:Choice>
              <mc:Fallback>
                <p:oleObj name="Equation" r:id="rId6" imgW="1143000" imgH="419040" progId="Equation.3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47800" y="4038600"/>
                        <a:ext cx="2235200" cy="8191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31" name="Object 7"/>
          <p:cNvGraphicFramePr>
            <a:graphicFrameLocks noChangeAspect="1"/>
          </p:cNvGraphicFramePr>
          <p:nvPr/>
        </p:nvGraphicFramePr>
        <p:xfrm>
          <a:off x="1295400" y="5791200"/>
          <a:ext cx="2286000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99" name="Equation" r:id="rId8" imgW="1168200" imgH="203040" progId="Equation.3">
                  <p:embed/>
                </p:oleObj>
              </mc:Choice>
              <mc:Fallback>
                <p:oleObj name="Equation" r:id="rId8" imgW="1168200" imgH="203040" progId="Equation.3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95400" y="5791200"/>
                        <a:ext cx="2286000" cy="3968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18</a:t>
            </a:fld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14400"/>
          </a:xfrm>
        </p:spPr>
        <p:txBody>
          <a:bodyPr/>
          <a:lstStyle/>
          <a:p>
            <a:r>
              <a:rPr lang="en-US" dirty="0" smtClean="0"/>
              <a:t>Step-1 (Example-1)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270" y="1018291"/>
            <a:ext cx="9074730" cy="810510"/>
          </a:xfrm>
        </p:spPr>
        <p:txBody>
          <a:bodyPr>
            <a:normAutofit fontScale="92500"/>
          </a:bodyPr>
          <a:lstStyle/>
          <a:p>
            <a:pPr algn="just"/>
            <a:r>
              <a:rPr lang="en-US" sz="2800" dirty="0" smtClean="0"/>
              <a:t>Determine the characteristics of given system using root loci.</a:t>
            </a: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5000" y="1828800"/>
            <a:ext cx="3361851" cy="466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Content Placeholder 2"/>
          <p:cNvSpPr txBox="1">
            <a:spLocks/>
          </p:cNvSpPr>
          <p:nvPr/>
        </p:nvSpPr>
        <p:spPr>
          <a:xfrm>
            <a:off x="76200" y="2971800"/>
            <a:ext cx="5181600" cy="342900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/>
          <a:p>
            <a:pPr marL="234950" indent="-234950" algn="just">
              <a:buFont typeface="Arial" pitchFamily="34" charset="0"/>
              <a:buChar char="•"/>
            </a:pPr>
            <a:r>
              <a:rPr lang="en-US" sz="2600" dirty="0" smtClean="0"/>
              <a:t>The damping ratio of the closed-loop poles is </a:t>
            </a:r>
            <a:r>
              <a:rPr lang="en-US" sz="2600" dirty="0" smtClean="0">
                <a:solidFill>
                  <a:srgbClr val="FF0000"/>
                </a:solidFill>
              </a:rPr>
              <a:t>0.158</a:t>
            </a:r>
            <a:r>
              <a:rPr lang="en-US" sz="2600" dirty="0" smtClean="0"/>
              <a:t>.</a:t>
            </a:r>
          </a:p>
          <a:p>
            <a:pPr marL="234950" indent="-234950" algn="just">
              <a:buFont typeface="Arial" pitchFamily="34" charset="0"/>
              <a:buChar char="•"/>
            </a:pPr>
            <a:endParaRPr lang="en-US" sz="2600" dirty="0" smtClean="0"/>
          </a:p>
          <a:p>
            <a:pPr marL="234950" indent="-234950" algn="just">
              <a:buFont typeface="Arial" pitchFamily="34" charset="0"/>
              <a:buChar char="•"/>
            </a:pPr>
            <a:r>
              <a:rPr lang="en-US" sz="2600" dirty="0" smtClean="0"/>
              <a:t>The undamped natural frequency of the closed-loop poles is </a:t>
            </a:r>
            <a:r>
              <a:rPr lang="en-US" sz="2600" dirty="0" smtClean="0">
                <a:solidFill>
                  <a:srgbClr val="FF0000"/>
                </a:solidFill>
              </a:rPr>
              <a:t>3.1623 </a:t>
            </a:r>
            <a:r>
              <a:rPr lang="en-US" sz="2600" dirty="0" err="1" smtClean="0">
                <a:solidFill>
                  <a:srgbClr val="FF0000"/>
                </a:solidFill>
              </a:rPr>
              <a:t>rad</a:t>
            </a:r>
            <a:r>
              <a:rPr lang="en-US" sz="2600" dirty="0" smtClean="0">
                <a:solidFill>
                  <a:srgbClr val="FF0000"/>
                </a:solidFill>
              </a:rPr>
              <a:t>/sec</a:t>
            </a:r>
            <a:r>
              <a:rPr lang="en-US" sz="2600" dirty="0" smtClean="0"/>
              <a:t>.</a:t>
            </a:r>
          </a:p>
          <a:p>
            <a:pPr marL="234950" indent="-234950" algn="just">
              <a:buFont typeface="Arial" pitchFamily="34" charset="0"/>
              <a:buChar char="•"/>
            </a:pPr>
            <a:endParaRPr kumimoji="0" lang="en-US" sz="2600" b="0" i="0" u="none" strike="noStrike" kern="1200" cap="none" spc="0" normalizeH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34950" indent="-234950" algn="just">
              <a:buFont typeface="Arial" pitchFamily="34" charset="0"/>
              <a:buChar char="•"/>
            </a:pPr>
            <a:r>
              <a:rPr lang="en-US" sz="2800" dirty="0" smtClean="0"/>
              <a:t>Because the damping ratio is small, this system will have a large overshoot in the step response and is not desirable.</a:t>
            </a:r>
            <a:endParaRPr kumimoji="0" lang="en-US" sz="2600" b="0" i="0" u="none" strike="noStrike" kern="1200" cap="none" spc="0" normalizeH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aphicFrame>
        <p:nvGraphicFramePr>
          <p:cNvPr id="1030" name="Object 6"/>
          <p:cNvGraphicFramePr>
            <a:graphicFrameLocks noChangeAspect="1"/>
          </p:cNvGraphicFramePr>
          <p:nvPr/>
        </p:nvGraphicFramePr>
        <p:xfrm>
          <a:off x="1524000" y="1981200"/>
          <a:ext cx="2235200" cy="819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31" name="Equation" r:id="rId4" imgW="1143000" imgH="419040" progId="Equation.3">
                  <p:embed/>
                </p:oleObj>
              </mc:Choice>
              <mc:Fallback>
                <p:oleObj name="Equation" r:id="rId4" imgW="1143000" imgH="41904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0" y="1981200"/>
                        <a:ext cx="2235200" cy="8191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19</a:t>
            </a:fld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Lead Compensation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n-US" sz="2600" dirty="0" smtClean="0"/>
              <a:t>Lead Compensation essentially yields an appreciable improvement in transient response and a small change in steady state accuracy. </a:t>
            </a:r>
          </a:p>
          <a:p>
            <a:pPr algn="just"/>
            <a:endParaRPr lang="en-US" sz="2600" dirty="0" smtClean="0"/>
          </a:p>
          <a:p>
            <a:pPr algn="just"/>
            <a:r>
              <a:rPr lang="en-US" sz="2600" dirty="0" smtClean="0"/>
              <a:t>There </a:t>
            </a:r>
            <a:r>
              <a:rPr lang="en-US" sz="2600" dirty="0"/>
              <a:t>are many ways to </a:t>
            </a:r>
            <a:r>
              <a:rPr lang="en-US" sz="2600" dirty="0" smtClean="0"/>
              <a:t>realize lead </a:t>
            </a:r>
            <a:r>
              <a:rPr lang="en-US" sz="2600" dirty="0"/>
              <a:t>compensators and lag compensators, such as electronic networks using </a:t>
            </a:r>
            <a:r>
              <a:rPr lang="en-US" sz="2600" dirty="0" smtClean="0"/>
              <a:t>operational amplifiers, electrical </a:t>
            </a:r>
            <a:r>
              <a:rPr lang="en-US" sz="2600" i="1" dirty="0" smtClean="0"/>
              <a:t>RC </a:t>
            </a:r>
            <a:r>
              <a:rPr lang="en-US" sz="2600" dirty="0" smtClean="0"/>
              <a:t>networks, and mechanical spring-dashpot systems.</a:t>
            </a:r>
            <a:endParaRPr lang="en-US" sz="2600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39124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Step-2 (Example-1)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493837"/>
            <a:ext cx="8991600" cy="4525963"/>
          </a:xfrm>
        </p:spPr>
        <p:txBody>
          <a:bodyPr>
            <a:normAutofit/>
          </a:bodyPr>
          <a:lstStyle/>
          <a:p>
            <a:pPr lvl="1" algn="just">
              <a:buFont typeface="Arial" pitchFamily="34" charset="0"/>
              <a:buChar char="•"/>
            </a:pPr>
            <a:r>
              <a:rPr lang="en-US" dirty="0" smtClean="0"/>
              <a:t>From the performance specifications, determine the desired location for the dominant closed-loop poles.</a:t>
            </a:r>
          </a:p>
          <a:p>
            <a:pPr lvl="1" algn="just">
              <a:buFont typeface="Arial" pitchFamily="34" charset="0"/>
              <a:buChar char="•"/>
            </a:pPr>
            <a:endParaRPr lang="en-US" dirty="0" smtClean="0"/>
          </a:p>
          <a:p>
            <a:pPr lvl="1" algn="just">
              <a:buFont typeface="Arial" pitchFamily="34" charset="0"/>
              <a:buChar char="•"/>
            </a:pPr>
            <a:r>
              <a:rPr lang="en-US" dirty="0" smtClean="0"/>
              <a:t>Desired performance Specifications are:</a:t>
            </a:r>
          </a:p>
          <a:p>
            <a:pPr lvl="2" algn="just">
              <a:buFont typeface="Wingdings" pitchFamily="2" charset="2"/>
              <a:buChar char="§"/>
            </a:pPr>
            <a:r>
              <a:rPr lang="en-US" dirty="0" smtClean="0"/>
              <a:t>It is desired to have damping ratio </a:t>
            </a:r>
            <a:r>
              <a:rPr lang="en-US" dirty="0" smtClean="0">
                <a:solidFill>
                  <a:srgbClr val="FF0000"/>
                </a:solidFill>
              </a:rPr>
              <a:t>0.5</a:t>
            </a:r>
            <a:r>
              <a:rPr lang="en-US" dirty="0" smtClean="0"/>
              <a:t> and undamped natural frequency </a:t>
            </a:r>
            <a:r>
              <a:rPr lang="en-US" dirty="0" smtClean="0">
                <a:solidFill>
                  <a:srgbClr val="FF0000"/>
                </a:solidFill>
              </a:rPr>
              <a:t>3 </a:t>
            </a:r>
            <a:r>
              <a:rPr lang="en-US" dirty="0" err="1" smtClean="0">
                <a:solidFill>
                  <a:srgbClr val="FF0000"/>
                </a:solidFill>
              </a:rPr>
              <a:t>rad</a:t>
            </a:r>
            <a:r>
              <a:rPr lang="en-US" dirty="0" smtClean="0">
                <a:solidFill>
                  <a:srgbClr val="FF0000"/>
                </a:solidFill>
              </a:rPr>
              <a:t>/sec</a:t>
            </a:r>
            <a:r>
              <a:rPr lang="en-US" dirty="0" smtClean="0"/>
              <a:t>. </a:t>
            </a:r>
          </a:p>
          <a:p>
            <a:pPr lvl="2" algn="just"/>
            <a:endParaRPr lang="en-US" dirty="0" smtClean="0"/>
          </a:p>
        </p:txBody>
      </p:sp>
      <p:graphicFrame>
        <p:nvGraphicFramePr>
          <p:cNvPr id="4098" name="Object 6"/>
          <p:cNvGraphicFramePr>
            <a:graphicFrameLocks noChangeAspect="1"/>
          </p:cNvGraphicFramePr>
          <p:nvPr/>
        </p:nvGraphicFramePr>
        <p:xfrm>
          <a:off x="2201863" y="4419600"/>
          <a:ext cx="4446587" cy="893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10" name="Equation" r:id="rId3" imgW="2273040" imgH="457200" progId="Equation.3">
                  <p:embed/>
                </p:oleObj>
              </mc:Choice>
              <mc:Fallback>
                <p:oleObj name="Equation" r:id="rId3" imgW="2273040" imgH="45720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01863" y="4419600"/>
                        <a:ext cx="4446587" cy="8937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99" name="Object 3"/>
          <p:cNvGraphicFramePr>
            <a:graphicFrameLocks noChangeAspect="1"/>
          </p:cNvGraphicFramePr>
          <p:nvPr/>
        </p:nvGraphicFramePr>
        <p:xfrm>
          <a:off x="3289300" y="5715000"/>
          <a:ext cx="2260600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11" name="Equation" r:id="rId5" imgW="1155600" imgH="203040" progId="Equation.3">
                  <p:embed/>
                </p:oleObj>
              </mc:Choice>
              <mc:Fallback>
                <p:oleObj name="Equation" r:id="rId5" imgW="1155600" imgH="20304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89300" y="5715000"/>
                        <a:ext cx="2260600" cy="3968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20</a:t>
            </a:fld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84238"/>
          </a:xfrm>
        </p:spPr>
        <p:txBody>
          <a:bodyPr>
            <a:normAutofit/>
          </a:bodyPr>
          <a:lstStyle/>
          <a:p>
            <a:r>
              <a:rPr lang="en-US" b="1" dirty="0" smtClean="0"/>
              <a:t>Step-2 (Example-1)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990600"/>
            <a:ext cx="9067800" cy="4525963"/>
          </a:xfrm>
        </p:spPr>
        <p:txBody>
          <a:bodyPr>
            <a:normAutofit/>
          </a:bodyPr>
          <a:lstStyle/>
          <a:p>
            <a:pPr marL="346075" lvl="1" indent="-290513" algn="just">
              <a:buFont typeface="Arial" pitchFamily="34" charset="0"/>
              <a:buChar char="•"/>
            </a:pPr>
            <a:r>
              <a:rPr lang="en-US" sz="2700" dirty="0" smtClean="0"/>
              <a:t>Alternatively desired location of closed loop poles can also be determined graphically</a:t>
            </a:r>
          </a:p>
          <a:p>
            <a:pPr marL="852488" lvl="2" indent="-395288" algn="just">
              <a:lnSpc>
                <a:spcPct val="150000"/>
              </a:lnSpc>
              <a:buFont typeface="Wingdings" pitchFamily="2" charset="2"/>
              <a:buChar char="§"/>
            </a:pPr>
            <a:r>
              <a:rPr lang="en-US" dirty="0" smtClean="0"/>
              <a:t>Desired </a:t>
            </a:r>
            <a:r>
              <a:rPr lang="el-GR" dirty="0" smtClean="0"/>
              <a:t>ω</a:t>
            </a:r>
            <a:r>
              <a:rPr lang="en-US" baseline="-25000" dirty="0" smtClean="0"/>
              <a:t>n</a:t>
            </a:r>
            <a:r>
              <a:rPr lang="en-US" dirty="0" smtClean="0"/>
              <a:t>= </a:t>
            </a:r>
            <a:r>
              <a:rPr lang="en-US" dirty="0" smtClean="0">
                <a:solidFill>
                  <a:srgbClr val="FF0000"/>
                </a:solidFill>
              </a:rPr>
              <a:t>3 </a:t>
            </a:r>
            <a:r>
              <a:rPr lang="en-US" dirty="0" err="1" smtClean="0">
                <a:solidFill>
                  <a:srgbClr val="FF0000"/>
                </a:solidFill>
              </a:rPr>
              <a:t>rad</a:t>
            </a:r>
            <a:r>
              <a:rPr lang="en-US" dirty="0" smtClean="0">
                <a:solidFill>
                  <a:srgbClr val="FF0000"/>
                </a:solidFill>
              </a:rPr>
              <a:t>/sec</a:t>
            </a:r>
          </a:p>
          <a:p>
            <a:pPr marL="852488" lvl="2" indent="-395288" algn="just">
              <a:lnSpc>
                <a:spcPct val="150000"/>
              </a:lnSpc>
              <a:buFont typeface="Wingdings" pitchFamily="2" charset="2"/>
              <a:buChar char="§"/>
            </a:pPr>
            <a:r>
              <a:rPr lang="en-US" dirty="0" smtClean="0"/>
              <a:t>Desired damping ratio= </a:t>
            </a:r>
            <a:r>
              <a:rPr lang="en-US" dirty="0" smtClean="0">
                <a:solidFill>
                  <a:srgbClr val="FF0000"/>
                </a:solidFill>
              </a:rPr>
              <a:t>0.5</a:t>
            </a:r>
            <a:r>
              <a:rPr lang="en-US" dirty="0" smtClean="0"/>
              <a:t> </a:t>
            </a:r>
          </a:p>
        </p:txBody>
      </p:sp>
      <p:graphicFrame>
        <p:nvGraphicFramePr>
          <p:cNvPr id="5124" name="Object 4"/>
          <p:cNvGraphicFramePr>
            <a:graphicFrameLocks noChangeAspect="1"/>
          </p:cNvGraphicFramePr>
          <p:nvPr/>
        </p:nvGraphicFramePr>
        <p:xfrm>
          <a:off x="1447800" y="3503612"/>
          <a:ext cx="1425575" cy="458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92" name="Equation" r:id="rId4" imgW="711000" imgH="228600" progId="Equation.3">
                  <p:embed/>
                </p:oleObj>
              </mc:Choice>
              <mc:Fallback>
                <p:oleObj name="Equation" r:id="rId4" imgW="711000" imgH="228600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47800" y="3503612"/>
                        <a:ext cx="1425575" cy="4587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25" name="Object 5"/>
          <p:cNvGraphicFramePr>
            <a:graphicFrameLocks noChangeAspect="1"/>
          </p:cNvGraphicFramePr>
          <p:nvPr/>
        </p:nvGraphicFramePr>
        <p:xfrm>
          <a:off x="925513" y="4418012"/>
          <a:ext cx="2520950" cy="458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93" name="Equation" r:id="rId6" imgW="1257120" imgH="228600" progId="Equation.3">
                  <p:embed/>
                </p:oleObj>
              </mc:Choice>
              <mc:Fallback>
                <p:oleObj name="Equation" r:id="rId6" imgW="1257120" imgH="228600" progId="Equation.3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25513" y="4418012"/>
                        <a:ext cx="2520950" cy="4587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1" name="Group 20"/>
          <p:cNvGrpSpPr/>
          <p:nvPr/>
        </p:nvGrpSpPr>
        <p:grpSpPr>
          <a:xfrm>
            <a:off x="4613565" y="1905000"/>
            <a:ext cx="3548886" cy="4667250"/>
            <a:chOff x="4613565" y="1905000"/>
            <a:chExt cx="3548886" cy="4667250"/>
          </a:xfrm>
        </p:grpSpPr>
        <p:pic>
          <p:nvPicPr>
            <p:cNvPr id="6" name="Picture 4"/>
            <p:cNvPicPr>
              <a:picLocks noChangeAspect="1"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4800600" y="1905000"/>
              <a:ext cx="3361851" cy="4667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7" name="Rectangle 16"/>
            <p:cNvSpPr/>
            <p:nvPr/>
          </p:nvSpPr>
          <p:spPr>
            <a:xfrm>
              <a:off x="4613565" y="2576945"/>
              <a:ext cx="2057400" cy="8382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" name="Oval 6"/>
          <p:cNvSpPr/>
          <p:nvPr/>
        </p:nvSpPr>
        <p:spPr>
          <a:xfrm>
            <a:off x="5396345" y="2743200"/>
            <a:ext cx="3200400" cy="32766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" name="Straight Arrow Connector 8"/>
          <p:cNvCxnSpPr/>
          <p:nvPr/>
        </p:nvCxnSpPr>
        <p:spPr>
          <a:xfrm rot="16200000" flipV="1">
            <a:off x="5198920" y="2621970"/>
            <a:ext cx="2362200" cy="1219200"/>
          </a:xfrm>
          <a:prstGeom prst="straightConnector1">
            <a:avLst/>
          </a:prstGeom>
          <a:ln w="28575"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Group 19"/>
          <p:cNvGrpSpPr/>
          <p:nvPr/>
        </p:nvGrpSpPr>
        <p:grpSpPr>
          <a:xfrm>
            <a:off x="4648200" y="2438400"/>
            <a:ext cx="1650075" cy="738664"/>
            <a:chOff x="4648200" y="2438400"/>
            <a:chExt cx="1650075" cy="738664"/>
          </a:xfrm>
        </p:grpSpPr>
        <p:sp>
          <p:nvSpPr>
            <p:cNvPr id="15" name="Oval 14"/>
            <p:cNvSpPr/>
            <p:nvPr/>
          </p:nvSpPr>
          <p:spPr>
            <a:xfrm>
              <a:off x="6206835" y="2895600"/>
              <a:ext cx="91440" cy="91440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4648200" y="2438400"/>
              <a:ext cx="1219200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 smtClean="0"/>
                <a:t>Desired Closed Loop Pole</a:t>
              </a:r>
              <a:endParaRPr lang="en-US" sz="1400" dirty="0"/>
            </a:p>
          </p:txBody>
        </p:sp>
        <p:cxnSp>
          <p:nvCxnSpPr>
            <p:cNvPr id="19" name="Straight Arrow Connector 18"/>
            <p:cNvCxnSpPr/>
            <p:nvPr/>
          </p:nvCxnSpPr>
          <p:spPr>
            <a:xfrm>
              <a:off x="5715000" y="2667000"/>
              <a:ext cx="381000" cy="22860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Group 23"/>
          <p:cNvGrpSpPr/>
          <p:nvPr/>
        </p:nvGrpSpPr>
        <p:grpSpPr>
          <a:xfrm>
            <a:off x="6211786" y="3870648"/>
            <a:ext cx="772583" cy="706920"/>
            <a:chOff x="6211786" y="3870648"/>
            <a:chExt cx="772583" cy="706920"/>
          </a:xfrm>
        </p:grpSpPr>
        <p:sp>
          <p:nvSpPr>
            <p:cNvPr id="22" name="Arc 21"/>
            <p:cNvSpPr/>
            <p:nvPr/>
          </p:nvSpPr>
          <p:spPr>
            <a:xfrm rot="14580006">
              <a:off x="6244618" y="3837816"/>
              <a:ext cx="706920" cy="772583"/>
            </a:xfrm>
            <a:prstGeom prst="arc">
              <a:avLst>
                <a:gd name="adj1" fmla="val 16200000"/>
                <a:gd name="adj2" fmla="val 2668744"/>
              </a:avLst>
            </a:prstGeom>
            <a:ln w="28575">
              <a:solidFill>
                <a:schemeClr val="accent1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aphicFrame>
          <p:nvGraphicFramePr>
            <p:cNvPr id="5126" name="Object 6"/>
            <p:cNvGraphicFramePr>
              <a:graphicFrameLocks noChangeAspect="1"/>
            </p:cNvGraphicFramePr>
            <p:nvPr/>
          </p:nvGraphicFramePr>
          <p:xfrm>
            <a:off x="6289965" y="4003975"/>
            <a:ext cx="371475" cy="26038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594" name="Equation" r:id="rId9" imgW="253800" imgH="177480" progId="Equation.3">
                    <p:embed/>
                  </p:oleObj>
                </mc:Choice>
                <mc:Fallback>
                  <p:oleObj name="Equation" r:id="rId9" imgW="253800" imgH="177480" progId="Equation.3">
                    <p:embed/>
                    <p:pic>
                      <p:nvPicPr>
                        <p:cNvPr id="0" name="Picture 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289965" y="4003975"/>
                          <a:ext cx="371475" cy="26038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21</a:t>
            </a:fld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7759"/>
            <a:ext cx="8229600" cy="782775"/>
          </a:xfrm>
        </p:spPr>
        <p:txBody>
          <a:bodyPr/>
          <a:lstStyle/>
          <a:p>
            <a:r>
              <a:rPr lang="en-US" b="1" dirty="0" smtClean="0"/>
              <a:t>Step-3 (Exampl-1)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345" y="810490"/>
            <a:ext cx="8686800" cy="4800600"/>
          </a:xfrm>
        </p:spPr>
        <p:txBody>
          <a:bodyPr>
            <a:normAutofit/>
          </a:bodyPr>
          <a:lstStyle/>
          <a:p>
            <a:pPr algn="just"/>
            <a:r>
              <a:rPr lang="en-US" sz="2600" dirty="0" smtClean="0"/>
              <a:t>From the root-locus plot of the uncompensated system ascertain whether or not the gain adjustment alone can yield the desired closed loop poles.</a:t>
            </a:r>
          </a:p>
        </p:txBody>
      </p:sp>
      <p:grpSp>
        <p:nvGrpSpPr>
          <p:cNvPr id="16" name="Group 15"/>
          <p:cNvGrpSpPr/>
          <p:nvPr/>
        </p:nvGrpSpPr>
        <p:grpSpPr>
          <a:xfrm>
            <a:off x="2570020" y="2114550"/>
            <a:ext cx="3569666" cy="4667250"/>
            <a:chOff x="2570020" y="2114550"/>
            <a:chExt cx="3569666" cy="4667250"/>
          </a:xfrm>
        </p:grpSpPr>
        <p:pic>
          <p:nvPicPr>
            <p:cNvPr id="5" name="Picture 4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777835" y="2114550"/>
              <a:ext cx="3361851" cy="4667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6" name="Rectangle 5"/>
            <p:cNvSpPr/>
            <p:nvPr/>
          </p:nvSpPr>
          <p:spPr>
            <a:xfrm>
              <a:off x="2570020" y="2786495"/>
              <a:ext cx="2057400" cy="8382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9" name="Group 8"/>
            <p:cNvGrpSpPr/>
            <p:nvPr/>
          </p:nvGrpSpPr>
          <p:grpSpPr>
            <a:xfrm>
              <a:off x="2625435" y="2647950"/>
              <a:ext cx="1650075" cy="738664"/>
              <a:chOff x="4648200" y="2438400"/>
              <a:chExt cx="1650075" cy="738664"/>
            </a:xfrm>
          </p:grpSpPr>
          <p:sp>
            <p:nvSpPr>
              <p:cNvPr id="10" name="Oval 9"/>
              <p:cNvSpPr/>
              <p:nvPr/>
            </p:nvSpPr>
            <p:spPr>
              <a:xfrm>
                <a:off x="6206835" y="2895600"/>
                <a:ext cx="91440" cy="91440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" name="TextBox 10"/>
              <p:cNvSpPr txBox="1"/>
              <p:nvPr/>
            </p:nvSpPr>
            <p:spPr>
              <a:xfrm>
                <a:off x="4648200" y="2438400"/>
                <a:ext cx="1219200" cy="7386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dirty="0" smtClean="0"/>
                  <a:t>Desired Closed Loop Pole</a:t>
                </a:r>
                <a:endParaRPr lang="en-US" sz="1400" dirty="0"/>
              </a:p>
            </p:txBody>
          </p:sp>
          <p:cxnSp>
            <p:nvCxnSpPr>
              <p:cNvPr id="12" name="Straight Arrow Connector 11"/>
              <p:cNvCxnSpPr/>
              <p:nvPr/>
            </p:nvCxnSpPr>
            <p:spPr>
              <a:xfrm>
                <a:off x="5715000" y="2667000"/>
                <a:ext cx="381000" cy="228600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22</a:t>
            </a:fld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3119"/>
            <a:ext cx="8229600" cy="706575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>Step-3 (Exampl-1)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195" y="810480"/>
            <a:ext cx="8686800" cy="4800600"/>
          </a:xfrm>
        </p:spPr>
        <p:txBody>
          <a:bodyPr>
            <a:normAutofit/>
          </a:bodyPr>
          <a:lstStyle/>
          <a:p>
            <a:pPr algn="just"/>
            <a:r>
              <a:rPr lang="en-US" sz="2300" dirty="0" smtClean="0"/>
              <a:t>If not, calculate the angle deficiency. </a:t>
            </a:r>
          </a:p>
          <a:p>
            <a:pPr algn="just"/>
            <a:r>
              <a:rPr lang="en-US" sz="2300" dirty="0" smtClean="0"/>
              <a:t>To calculate the angle of deficiency apply Angle Condition at desired closed loop pole.</a:t>
            </a:r>
            <a:endParaRPr lang="en-US" sz="2300" dirty="0"/>
          </a:p>
        </p:txBody>
      </p:sp>
      <p:grpSp>
        <p:nvGrpSpPr>
          <p:cNvPr id="31" name="Group 30"/>
          <p:cNvGrpSpPr/>
          <p:nvPr/>
        </p:nvGrpSpPr>
        <p:grpSpPr>
          <a:xfrm>
            <a:off x="4800600" y="3124200"/>
            <a:ext cx="4191000" cy="3657600"/>
            <a:chOff x="2514600" y="2225040"/>
            <a:chExt cx="4191000" cy="3657600"/>
          </a:xfrm>
        </p:grpSpPr>
        <p:grpSp>
          <p:nvGrpSpPr>
            <p:cNvPr id="8" name="Group 7"/>
            <p:cNvGrpSpPr/>
            <p:nvPr/>
          </p:nvGrpSpPr>
          <p:grpSpPr>
            <a:xfrm>
              <a:off x="2514600" y="3139440"/>
              <a:ext cx="4191000" cy="2743200"/>
              <a:chOff x="2272145" y="2889454"/>
              <a:chExt cx="4191000" cy="2743200"/>
            </a:xfrm>
          </p:grpSpPr>
          <p:cxnSp>
            <p:nvCxnSpPr>
              <p:cNvPr id="5" name="Straight Connector 4"/>
              <p:cNvCxnSpPr/>
              <p:nvPr/>
            </p:nvCxnSpPr>
            <p:spPr>
              <a:xfrm rot="5400000">
                <a:off x="2971800" y="4260260"/>
                <a:ext cx="2743200" cy="158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" name="Straight Connector 6"/>
              <p:cNvCxnSpPr/>
              <p:nvPr/>
            </p:nvCxnSpPr>
            <p:spPr>
              <a:xfrm>
                <a:off x="2272145" y="4890655"/>
                <a:ext cx="4191000" cy="158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" name="Group 25"/>
            <p:cNvGrpSpPr/>
            <p:nvPr/>
          </p:nvGrpSpPr>
          <p:grpSpPr>
            <a:xfrm>
              <a:off x="4511108" y="5072155"/>
              <a:ext cx="144017" cy="145470"/>
              <a:chOff x="3203847" y="4809330"/>
              <a:chExt cx="144017" cy="145470"/>
            </a:xfrm>
          </p:grpSpPr>
          <p:cxnSp>
            <p:nvCxnSpPr>
              <p:cNvPr id="10" name="Straight Connector 9"/>
              <p:cNvCxnSpPr/>
              <p:nvPr/>
            </p:nvCxnSpPr>
            <p:spPr>
              <a:xfrm flipH="1">
                <a:off x="3203847" y="4809330"/>
                <a:ext cx="144000" cy="144000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2">
                <a:schemeClr val="accent2"/>
              </a:lnRef>
              <a:fillRef idx="0">
                <a:schemeClr val="accent2"/>
              </a:fillRef>
              <a:effectRef idx="1">
                <a:schemeClr val="accent2"/>
              </a:effectRef>
              <a:fontRef idx="minor">
                <a:schemeClr val="tx1"/>
              </a:fontRef>
            </p:style>
          </p:cxnSp>
          <p:cxnSp>
            <p:nvCxnSpPr>
              <p:cNvPr id="11" name="Straight Connector 10"/>
              <p:cNvCxnSpPr/>
              <p:nvPr/>
            </p:nvCxnSpPr>
            <p:spPr>
              <a:xfrm>
                <a:off x="3203864" y="4810800"/>
                <a:ext cx="144000" cy="144000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2">
                <a:schemeClr val="accent2"/>
              </a:lnRef>
              <a:fillRef idx="0">
                <a:schemeClr val="accent2"/>
              </a:fillRef>
              <a:effectRef idx="1">
                <a:schemeClr val="accent2"/>
              </a:effectRef>
              <a:fontRef idx="minor">
                <a:schemeClr val="tx1"/>
              </a:fontRef>
            </p:style>
          </p:cxnSp>
        </p:grpSp>
        <p:grpSp>
          <p:nvGrpSpPr>
            <p:cNvPr id="12" name="Group 25"/>
            <p:cNvGrpSpPr/>
            <p:nvPr/>
          </p:nvGrpSpPr>
          <p:grpSpPr>
            <a:xfrm>
              <a:off x="3631860" y="5072160"/>
              <a:ext cx="144017" cy="145470"/>
              <a:chOff x="3203847" y="4809330"/>
              <a:chExt cx="144017" cy="145470"/>
            </a:xfrm>
          </p:grpSpPr>
          <p:cxnSp>
            <p:nvCxnSpPr>
              <p:cNvPr id="13" name="Straight Connector 12"/>
              <p:cNvCxnSpPr/>
              <p:nvPr/>
            </p:nvCxnSpPr>
            <p:spPr>
              <a:xfrm flipH="1">
                <a:off x="3203847" y="4809330"/>
                <a:ext cx="144000" cy="144000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2">
                <a:schemeClr val="accent2"/>
              </a:lnRef>
              <a:fillRef idx="0">
                <a:schemeClr val="accent2"/>
              </a:fillRef>
              <a:effectRef idx="1">
                <a:schemeClr val="accent2"/>
              </a:effectRef>
              <a:fontRef idx="minor">
                <a:schemeClr val="tx1"/>
              </a:fontRef>
            </p:style>
          </p:cxnSp>
          <p:cxnSp>
            <p:nvCxnSpPr>
              <p:cNvPr id="14" name="Straight Connector 13"/>
              <p:cNvCxnSpPr/>
              <p:nvPr/>
            </p:nvCxnSpPr>
            <p:spPr>
              <a:xfrm>
                <a:off x="3203864" y="4810800"/>
                <a:ext cx="144000" cy="144000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2">
                <a:schemeClr val="accent2"/>
              </a:lnRef>
              <a:fillRef idx="0">
                <a:schemeClr val="accent2"/>
              </a:fillRef>
              <a:effectRef idx="1">
                <a:schemeClr val="accent2"/>
              </a:effectRef>
              <a:fontRef idx="minor">
                <a:schemeClr val="tx1"/>
              </a:fontRef>
            </p:style>
          </p:cxnSp>
        </p:grpSp>
        <p:sp>
          <p:nvSpPr>
            <p:cNvPr id="15" name="TextBox 14"/>
            <p:cNvSpPr txBox="1"/>
            <p:nvPr/>
          </p:nvSpPr>
          <p:spPr>
            <a:xfrm>
              <a:off x="3479460" y="5203780"/>
              <a:ext cx="33054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 smtClean="0"/>
                <a:t>-1</a:t>
              </a:r>
              <a:endParaRPr lang="en-US" sz="1400" dirty="0"/>
            </a:p>
          </p:txBody>
        </p:sp>
        <p:sp>
          <p:nvSpPr>
            <p:cNvPr id="17" name="Oval 16"/>
            <p:cNvSpPr/>
            <p:nvPr/>
          </p:nvSpPr>
          <p:spPr>
            <a:xfrm>
              <a:off x="3192075" y="3441470"/>
              <a:ext cx="91440" cy="91440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aphicFrame>
          <p:nvGraphicFramePr>
            <p:cNvPr id="7170" name="Object 2"/>
            <p:cNvGraphicFramePr>
              <a:graphicFrameLocks noChangeAspect="1"/>
            </p:cNvGraphicFramePr>
            <p:nvPr/>
          </p:nvGraphicFramePr>
          <p:xfrm>
            <a:off x="3548056" y="2529840"/>
            <a:ext cx="2260600" cy="3968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639" name="Equation" r:id="rId3" imgW="1155600" imgH="203040" progId="Equation.3">
                    <p:embed/>
                  </p:oleObj>
                </mc:Choice>
                <mc:Fallback>
                  <p:oleObj name="Equation" r:id="rId3" imgW="1155600" imgH="203040" progId="Equation.3">
                    <p:embed/>
                    <p:pic>
                      <p:nvPicPr>
                        <p:cNvPr id="0" name="Picture 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548056" y="2529840"/>
                          <a:ext cx="2260600" cy="396875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1" name="TextBox 20"/>
            <p:cNvSpPr txBox="1"/>
            <p:nvPr/>
          </p:nvSpPr>
          <p:spPr>
            <a:xfrm>
              <a:off x="3395656" y="2225040"/>
              <a:ext cx="243840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 smtClean="0"/>
                <a:t>Desired Closed Loop Pole</a:t>
              </a:r>
              <a:endParaRPr lang="en-US" sz="1400" dirty="0"/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4627415" y="4296315"/>
              <a:ext cx="33054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 smtClean="0"/>
                <a:t>-1</a:t>
              </a:r>
              <a:endParaRPr lang="en-US" sz="1400" dirty="0"/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2632365" y="5203780"/>
              <a:ext cx="33054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 smtClean="0"/>
                <a:t>-2</a:t>
              </a:r>
              <a:endParaRPr lang="en-US" sz="1400" dirty="0"/>
            </a:p>
          </p:txBody>
        </p:sp>
        <p:cxnSp>
          <p:nvCxnSpPr>
            <p:cNvPr id="25" name="Straight Connector 24"/>
            <p:cNvCxnSpPr/>
            <p:nvPr/>
          </p:nvCxnSpPr>
          <p:spPr>
            <a:xfrm rot="5400000" flipH="1" flipV="1">
              <a:off x="2742406" y="5147566"/>
              <a:ext cx="152400" cy="15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 rot="10800000" flipH="1" flipV="1">
              <a:off x="4509656" y="4462560"/>
              <a:ext cx="152400" cy="15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TextBox 26"/>
            <p:cNvSpPr txBox="1"/>
            <p:nvPr/>
          </p:nvSpPr>
          <p:spPr>
            <a:xfrm>
              <a:off x="4641265" y="3631285"/>
              <a:ext cx="33054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 smtClean="0"/>
                <a:t>-2</a:t>
              </a:r>
              <a:endParaRPr lang="en-US" sz="1400" dirty="0"/>
            </a:p>
          </p:txBody>
        </p:sp>
        <p:cxnSp>
          <p:nvCxnSpPr>
            <p:cNvPr id="28" name="Straight Connector 27"/>
            <p:cNvCxnSpPr/>
            <p:nvPr/>
          </p:nvCxnSpPr>
          <p:spPr>
            <a:xfrm rot="10800000" flipH="1" flipV="1">
              <a:off x="4523506" y="3797530"/>
              <a:ext cx="152400" cy="15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1" name="Group 40"/>
          <p:cNvGrpSpPr/>
          <p:nvPr/>
        </p:nvGrpSpPr>
        <p:grpSpPr>
          <a:xfrm>
            <a:off x="5542269" y="4393276"/>
            <a:ext cx="1927083" cy="1976914"/>
            <a:chOff x="2632814" y="4225636"/>
            <a:chExt cx="1927083" cy="1976914"/>
          </a:xfrm>
        </p:grpSpPr>
        <p:cxnSp>
          <p:nvCxnSpPr>
            <p:cNvPr id="33" name="Straight Connector 32"/>
            <p:cNvCxnSpPr/>
            <p:nvPr/>
          </p:nvCxnSpPr>
          <p:spPr>
            <a:xfrm rot="16200000" flipV="1">
              <a:off x="2483191" y="4407591"/>
              <a:ext cx="1601121" cy="1301876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 rot="16200000" flipV="1">
              <a:off x="2023478" y="4841903"/>
              <a:ext cx="1683339" cy="450806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Arc 36"/>
            <p:cNvSpPr/>
            <p:nvPr/>
          </p:nvSpPr>
          <p:spPr>
            <a:xfrm rot="21419940">
              <a:off x="2968901" y="5650308"/>
              <a:ext cx="454086" cy="552242"/>
            </a:xfrm>
            <a:prstGeom prst="arc">
              <a:avLst>
                <a:gd name="adj1" fmla="val 14070656"/>
                <a:gd name="adj2" fmla="val 0"/>
              </a:avLst>
            </a:prstGeom>
            <a:ln>
              <a:headEnd type="arrow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4038600" y="5417125"/>
              <a:ext cx="52129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 smtClean="0"/>
                <a:t>120</a:t>
              </a:r>
              <a:r>
                <a:rPr lang="en-US" sz="1400" baseline="30000" dirty="0" smtClean="0"/>
                <a:t>o</a:t>
              </a:r>
              <a:endParaRPr lang="en-US" sz="1400" baseline="30000" dirty="0"/>
            </a:p>
          </p:txBody>
        </p:sp>
        <p:sp>
          <p:nvSpPr>
            <p:cNvPr id="39" name="Arc 38"/>
            <p:cNvSpPr/>
            <p:nvPr/>
          </p:nvSpPr>
          <p:spPr>
            <a:xfrm rot="21419940">
              <a:off x="3771259" y="5615673"/>
              <a:ext cx="454086" cy="552242"/>
            </a:xfrm>
            <a:prstGeom prst="arc">
              <a:avLst>
                <a:gd name="adj1" fmla="val 14070656"/>
                <a:gd name="adj2" fmla="val 0"/>
              </a:avLst>
            </a:prstGeom>
            <a:ln>
              <a:headEnd type="arrow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3013360" y="5389410"/>
              <a:ext cx="65755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 smtClean="0"/>
                <a:t>100.8</a:t>
              </a:r>
              <a:r>
                <a:rPr lang="en-US" sz="1400" baseline="30000" dirty="0" smtClean="0"/>
                <a:t>o</a:t>
              </a:r>
              <a:endParaRPr lang="en-US" sz="1400" baseline="30000" dirty="0"/>
            </a:p>
          </p:txBody>
        </p:sp>
      </p:grpSp>
      <p:graphicFrame>
        <p:nvGraphicFramePr>
          <p:cNvPr id="42" name="Object 2"/>
          <p:cNvGraphicFramePr>
            <a:graphicFrameLocks noChangeAspect="1"/>
          </p:cNvGraphicFramePr>
          <p:nvPr/>
        </p:nvGraphicFramePr>
        <p:xfrm>
          <a:off x="609600" y="3744912"/>
          <a:ext cx="3005138" cy="446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640" name="Equation" r:id="rId5" imgW="1536480" imgH="228600" progId="Equation.3">
                  <p:embed/>
                </p:oleObj>
              </mc:Choice>
              <mc:Fallback>
                <p:oleObj name="Equation" r:id="rId5" imgW="1536480" imgH="22860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9600" y="3744912"/>
                        <a:ext cx="3005138" cy="4460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72" name="Object 4"/>
          <p:cNvGraphicFramePr>
            <a:graphicFrameLocks noChangeAspect="1"/>
          </p:cNvGraphicFramePr>
          <p:nvPr/>
        </p:nvGraphicFramePr>
        <p:xfrm>
          <a:off x="534988" y="4659313"/>
          <a:ext cx="1614487" cy="446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641" name="Equation" r:id="rId7" imgW="825480" imgH="228600" progId="Equation.3">
                  <p:embed/>
                </p:oleObj>
              </mc:Choice>
              <mc:Fallback>
                <p:oleObj name="Equation" r:id="rId7" imgW="825480" imgH="228600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4988" y="4659313"/>
                        <a:ext cx="1614487" cy="4460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23</a:t>
            </a:fld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3119"/>
            <a:ext cx="8229600" cy="706575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>Step-3 (Exampl-1)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195" y="1115280"/>
            <a:ext cx="8686800" cy="2008920"/>
          </a:xfrm>
        </p:spPr>
        <p:txBody>
          <a:bodyPr>
            <a:normAutofit/>
          </a:bodyPr>
          <a:lstStyle/>
          <a:p>
            <a:pPr algn="just"/>
            <a:r>
              <a:rPr lang="en-US" sz="2600" dirty="0" smtClean="0"/>
              <a:t>Alternatively angle of deficiency can be calculated as.</a:t>
            </a:r>
            <a:endParaRPr lang="en-US" sz="2600" dirty="0"/>
          </a:p>
        </p:txBody>
      </p:sp>
      <p:graphicFrame>
        <p:nvGraphicFramePr>
          <p:cNvPr id="35" name="Object 2"/>
          <p:cNvGraphicFramePr>
            <a:graphicFrameLocks noChangeAspect="1"/>
          </p:cNvGraphicFramePr>
          <p:nvPr/>
        </p:nvGraphicFramePr>
        <p:xfrm>
          <a:off x="1073725" y="3491345"/>
          <a:ext cx="2260600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977" name="Equation" r:id="rId3" imgW="1155600" imgH="203040" progId="Equation.3">
                  <p:embed/>
                </p:oleObj>
              </mc:Choice>
              <mc:Fallback>
                <p:oleObj name="Equation" r:id="rId3" imgW="1155600" imgH="203040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73725" y="3491345"/>
                        <a:ext cx="2260600" cy="3968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6" name="TextBox 35"/>
          <p:cNvSpPr txBox="1"/>
          <p:nvPr/>
        </p:nvSpPr>
        <p:spPr>
          <a:xfrm>
            <a:off x="0" y="3429000"/>
            <a:ext cx="87630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200" dirty="0" smtClean="0"/>
              <a:t>Where                                          are desired closed loop poles</a:t>
            </a:r>
            <a:endParaRPr lang="en-US" sz="2200" dirty="0"/>
          </a:p>
        </p:txBody>
      </p:sp>
      <p:graphicFrame>
        <p:nvGraphicFramePr>
          <p:cNvPr id="8198" name="Object 6"/>
          <p:cNvGraphicFramePr>
            <a:graphicFrameLocks noChangeAspect="1"/>
          </p:cNvGraphicFramePr>
          <p:nvPr/>
        </p:nvGraphicFramePr>
        <p:xfrm>
          <a:off x="1676400" y="1905000"/>
          <a:ext cx="5427839" cy="1371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978" name="Equation" r:id="rId5" imgW="1955520" imgH="495000" progId="Equation.3">
                  <p:embed/>
                </p:oleObj>
              </mc:Choice>
              <mc:Fallback>
                <p:oleObj name="Equation" r:id="rId5" imgW="1955520" imgH="495000" progId="Equation.3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76400" y="1905000"/>
                        <a:ext cx="5427839" cy="1371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199" name="Object 7"/>
          <p:cNvGraphicFramePr>
            <a:graphicFrameLocks noChangeAspect="1"/>
          </p:cNvGraphicFramePr>
          <p:nvPr/>
        </p:nvGraphicFramePr>
        <p:xfrm>
          <a:off x="457200" y="4267200"/>
          <a:ext cx="8239125" cy="71580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979" name="Equation" r:id="rId7" imgW="3213000" imgH="279360" progId="Equation.3">
                  <p:embed/>
                </p:oleObj>
              </mc:Choice>
              <mc:Fallback>
                <p:oleObj name="Equation" r:id="rId7" imgW="3213000" imgH="279360" progId="Equation.3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" y="4267200"/>
                        <a:ext cx="8239125" cy="71580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200" name="Object 8"/>
          <p:cNvGraphicFramePr>
            <a:graphicFrameLocks noChangeAspect="1"/>
          </p:cNvGraphicFramePr>
          <p:nvPr/>
        </p:nvGraphicFramePr>
        <p:xfrm>
          <a:off x="2362200" y="5334000"/>
          <a:ext cx="3940175" cy="585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980" name="Equation" r:id="rId9" imgW="1536480" imgH="228600" progId="Equation.3">
                  <p:embed/>
                </p:oleObj>
              </mc:Choice>
              <mc:Fallback>
                <p:oleObj name="Equation" r:id="rId9" imgW="1536480" imgH="228600" progId="Equation.3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62200" y="5334000"/>
                        <a:ext cx="3940175" cy="5857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201" name="Object 9"/>
          <p:cNvGraphicFramePr>
            <a:graphicFrameLocks noChangeAspect="1"/>
          </p:cNvGraphicFramePr>
          <p:nvPr/>
        </p:nvGraphicFramePr>
        <p:xfrm>
          <a:off x="3349625" y="6096000"/>
          <a:ext cx="2116138" cy="585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981" name="Equation" r:id="rId11" imgW="825480" imgH="228600" progId="Equation.3">
                  <p:embed/>
                </p:oleObj>
              </mc:Choice>
              <mc:Fallback>
                <p:oleObj name="Equation" r:id="rId11" imgW="825480" imgH="228600" progId="Equation.3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49625" y="6096000"/>
                        <a:ext cx="2116138" cy="5857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24</a:t>
            </a:fld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8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808038"/>
          </a:xfrm>
        </p:spPr>
        <p:txBody>
          <a:bodyPr/>
          <a:lstStyle/>
          <a:p>
            <a:r>
              <a:rPr lang="en-US" b="1" dirty="0" smtClean="0"/>
              <a:t>Step-4 (Exampl-1)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001000" cy="5181600"/>
          </a:xfrm>
        </p:spPr>
        <p:txBody>
          <a:bodyPr>
            <a:normAutofit/>
          </a:bodyPr>
          <a:lstStyle/>
          <a:p>
            <a:pPr marL="290513" indent="-290513" algn="just"/>
            <a:r>
              <a:rPr lang="en-US" sz="2600" dirty="0" smtClean="0"/>
              <a:t>This angle must be contributed by the lead compensator if the new root locus is to pass through the desired locations for the dominant closed-loop poles.</a:t>
            </a:r>
          </a:p>
          <a:p>
            <a:pPr marL="290513" indent="-290513" algn="just"/>
            <a:endParaRPr lang="en-US" sz="2600" dirty="0"/>
          </a:p>
          <a:p>
            <a:pPr marL="290513" indent="-290513" algn="just"/>
            <a:endParaRPr lang="en-US" sz="2600" dirty="0" smtClean="0"/>
          </a:p>
          <a:p>
            <a:pPr marL="290513" indent="-290513" algn="just"/>
            <a:endParaRPr lang="en-US" sz="2600" dirty="0" smtClean="0"/>
          </a:p>
          <a:p>
            <a:pPr marL="290513" indent="-290513" algn="just"/>
            <a:endParaRPr lang="en-US" sz="2600" dirty="0" smtClean="0"/>
          </a:p>
          <a:p>
            <a:pPr marL="290513" indent="-290513" algn="just"/>
            <a:r>
              <a:rPr lang="en-US" sz="2600" dirty="0" smtClean="0"/>
              <a:t>Note </a:t>
            </a:r>
            <a:r>
              <a:rPr lang="en-US" sz="2600" dirty="0"/>
              <a:t>that the solution to such a problem is not unique</a:t>
            </a:r>
            <a:r>
              <a:rPr lang="en-US" sz="2600" dirty="0" smtClean="0"/>
              <a:t>. There </a:t>
            </a:r>
            <a:r>
              <a:rPr lang="en-US" sz="2600" dirty="0"/>
              <a:t>are infinitely many solutions.</a:t>
            </a:r>
            <a:endParaRPr lang="en-US" sz="2600" dirty="0" smtClean="0"/>
          </a:p>
          <a:p>
            <a:endParaRPr lang="en-US" dirty="0"/>
          </a:p>
        </p:txBody>
      </p:sp>
      <p:pic>
        <p:nvPicPr>
          <p:cNvPr id="3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66800" y="2819400"/>
            <a:ext cx="7191375" cy="15479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25</a:t>
            </a:fld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808038"/>
          </a:xfrm>
        </p:spPr>
        <p:txBody>
          <a:bodyPr/>
          <a:lstStyle/>
          <a:p>
            <a:r>
              <a:rPr lang="en-US" b="1" dirty="0" smtClean="0"/>
              <a:t>Step-5 (Exampl-1)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066800"/>
            <a:ext cx="4550065" cy="5181600"/>
          </a:xfrm>
        </p:spPr>
        <p:txBody>
          <a:bodyPr>
            <a:normAutofit/>
          </a:bodyPr>
          <a:lstStyle/>
          <a:p>
            <a:pPr marL="290513" indent="-290513" algn="just"/>
            <a:r>
              <a:rPr lang="en-US" sz="2600" b="1" dirty="0" smtClean="0">
                <a:solidFill>
                  <a:srgbClr val="FF0000"/>
                </a:solidFill>
              </a:rPr>
              <a:t>Solution-1</a:t>
            </a:r>
          </a:p>
          <a:p>
            <a:pPr marL="290513" indent="-290513" algn="just"/>
            <a:endParaRPr lang="en-US" sz="2600" dirty="0" smtClean="0"/>
          </a:p>
          <a:p>
            <a:pPr marL="463550" lvl="1" indent="-231775" algn="just"/>
            <a:r>
              <a:rPr lang="en-US" sz="2400" dirty="0"/>
              <a:t>If we choose the zero of the lead compensator at </a:t>
            </a:r>
            <a:r>
              <a:rPr lang="en-US" sz="2400" dirty="0">
                <a:solidFill>
                  <a:srgbClr val="FF0000"/>
                </a:solidFill>
              </a:rPr>
              <a:t>s = </a:t>
            </a:r>
            <a:r>
              <a:rPr lang="en-US" sz="2400" dirty="0" smtClean="0">
                <a:solidFill>
                  <a:srgbClr val="FF0000"/>
                </a:solidFill>
              </a:rPr>
              <a:t>-1 </a:t>
            </a:r>
            <a:r>
              <a:rPr lang="en-US" sz="2400" dirty="0"/>
              <a:t>so that it will cancel </a:t>
            </a:r>
            <a:r>
              <a:rPr lang="en-US" sz="2400" dirty="0" smtClean="0"/>
              <a:t>the plant </a:t>
            </a:r>
            <a:r>
              <a:rPr lang="en-US" sz="2400" dirty="0"/>
              <a:t>pole at </a:t>
            </a:r>
            <a:r>
              <a:rPr lang="en-US" sz="2400" dirty="0">
                <a:solidFill>
                  <a:srgbClr val="FF0000"/>
                </a:solidFill>
              </a:rPr>
              <a:t>s </a:t>
            </a:r>
            <a:r>
              <a:rPr lang="en-US" sz="2400" dirty="0" smtClean="0">
                <a:solidFill>
                  <a:srgbClr val="FF0000"/>
                </a:solidFill>
              </a:rPr>
              <a:t>=-1</a:t>
            </a:r>
            <a:r>
              <a:rPr lang="en-US" sz="2400" dirty="0"/>
              <a:t>, then the compensator pole must be located at </a:t>
            </a:r>
            <a:r>
              <a:rPr lang="en-US" sz="2400" dirty="0">
                <a:solidFill>
                  <a:srgbClr val="FF0000"/>
                </a:solidFill>
              </a:rPr>
              <a:t>s </a:t>
            </a:r>
            <a:r>
              <a:rPr lang="en-US" sz="2400" dirty="0" smtClean="0">
                <a:solidFill>
                  <a:srgbClr val="FF0000"/>
                </a:solidFill>
              </a:rPr>
              <a:t>=-3</a:t>
            </a:r>
            <a:r>
              <a:rPr lang="en-US" sz="2400" dirty="0"/>
              <a:t>.</a:t>
            </a:r>
            <a:endParaRPr lang="en-US" sz="2200" dirty="0" smtClean="0"/>
          </a:p>
        </p:txBody>
      </p:sp>
      <p:grpSp>
        <p:nvGrpSpPr>
          <p:cNvPr id="28" name="Group 27"/>
          <p:cNvGrpSpPr/>
          <p:nvPr/>
        </p:nvGrpSpPr>
        <p:grpSpPr>
          <a:xfrm>
            <a:off x="4550065" y="1828800"/>
            <a:ext cx="4576763" cy="4381368"/>
            <a:chOff x="4550065" y="1828800"/>
            <a:chExt cx="4576763" cy="4381368"/>
          </a:xfrm>
        </p:grpSpPr>
        <p:pic>
          <p:nvPicPr>
            <p:cNvPr id="13314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50065" y="1828800"/>
              <a:ext cx="4576763" cy="4381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grpSp>
          <p:nvGrpSpPr>
            <p:cNvPr id="24" name="Group 23"/>
            <p:cNvGrpSpPr/>
            <p:nvPr/>
          </p:nvGrpSpPr>
          <p:grpSpPr>
            <a:xfrm>
              <a:off x="6435725" y="2895600"/>
              <a:ext cx="727075" cy="1600200"/>
              <a:chOff x="6435725" y="2895600"/>
              <a:chExt cx="727075" cy="1600200"/>
            </a:xfrm>
          </p:grpSpPr>
          <p:sp>
            <p:nvSpPr>
              <p:cNvPr id="35" name="Arc 34"/>
              <p:cNvSpPr/>
              <p:nvPr/>
            </p:nvSpPr>
            <p:spPr>
              <a:xfrm rot="10384191">
                <a:off x="6438006" y="3058118"/>
                <a:ext cx="640080" cy="457200"/>
              </a:xfrm>
              <a:prstGeom prst="arc">
                <a:avLst>
                  <a:gd name="adj1" fmla="val 13732502"/>
                  <a:gd name="adj2" fmla="val 20619066"/>
                </a:avLst>
              </a:prstGeom>
              <a:ln>
                <a:headEnd type="arrow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0" name="Straight Connector 9"/>
              <p:cNvCxnSpPr/>
              <p:nvPr/>
            </p:nvCxnSpPr>
            <p:spPr>
              <a:xfrm flipH="1" flipV="1">
                <a:off x="6838446" y="2895600"/>
                <a:ext cx="324354" cy="160020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aphicFrame>
            <p:nvGraphicFramePr>
              <p:cNvPr id="44" name="Object 43"/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758183406"/>
                  </p:ext>
                </p:extLst>
              </p:nvPr>
            </p:nvGraphicFramePr>
            <p:xfrm>
              <a:off x="6435725" y="3614738"/>
              <a:ext cx="536575" cy="21590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3387" name="Equation" r:id="rId4" imgW="444240" imgH="177480" progId="Equation.3">
                      <p:embed/>
                    </p:oleObj>
                  </mc:Choice>
                  <mc:Fallback>
                    <p:oleObj name="Equation" r:id="rId4" imgW="444240" imgH="177480" progId="Equation.3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5"/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6435725" y="3614738"/>
                            <a:ext cx="536575" cy="215900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</p:grpSp>
      <p:sp>
        <p:nvSpPr>
          <p:cNvPr id="4" name="Rectangle 3"/>
          <p:cNvSpPr/>
          <p:nvPr/>
        </p:nvSpPr>
        <p:spPr>
          <a:xfrm>
            <a:off x="7239000" y="304800"/>
            <a:ext cx="116730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Solution-1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26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21047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31838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>Step-5 (Example-1)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808037"/>
            <a:ext cx="8991600" cy="4906963"/>
          </a:xfrm>
        </p:spPr>
        <p:txBody>
          <a:bodyPr>
            <a:normAutofit/>
          </a:bodyPr>
          <a:lstStyle/>
          <a:p>
            <a:pPr algn="just"/>
            <a:r>
              <a:rPr lang="en-US" sz="2600" dirty="0" smtClean="0"/>
              <a:t>If static error constants are not specified, determine the location of the pole and zero of the lead compensator so that the lead compensator will contribute the necessary angle.</a:t>
            </a:r>
          </a:p>
        </p:txBody>
      </p:sp>
      <p:grpSp>
        <p:nvGrpSpPr>
          <p:cNvPr id="34" name="Group 33"/>
          <p:cNvGrpSpPr/>
          <p:nvPr/>
        </p:nvGrpSpPr>
        <p:grpSpPr>
          <a:xfrm>
            <a:off x="2514600" y="2407839"/>
            <a:ext cx="4576763" cy="4381368"/>
            <a:chOff x="4550065" y="1828800"/>
            <a:chExt cx="4576763" cy="4381368"/>
          </a:xfrm>
        </p:grpSpPr>
        <p:pic>
          <p:nvPicPr>
            <p:cNvPr id="35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50065" y="1828800"/>
              <a:ext cx="4576763" cy="4381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grpSp>
          <p:nvGrpSpPr>
            <p:cNvPr id="36" name="Group 35"/>
            <p:cNvGrpSpPr/>
            <p:nvPr/>
          </p:nvGrpSpPr>
          <p:grpSpPr>
            <a:xfrm>
              <a:off x="6435725" y="2895600"/>
              <a:ext cx="727075" cy="1600200"/>
              <a:chOff x="6435725" y="2895600"/>
              <a:chExt cx="727075" cy="1600200"/>
            </a:xfrm>
          </p:grpSpPr>
          <p:sp>
            <p:nvSpPr>
              <p:cNvPr id="37" name="Arc 36"/>
              <p:cNvSpPr/>
              <p:nvPr/>
            </p:nvSpPr>
            <p:spPr>
              <a:xfrm rot="10384191">
                <a:off x="6438006" y="3058118"/>
                <a:ext cx="640080" cy="457200"/>
              </a:xfrm>
              <a:prstGeom prst="arc">
                <a:avLst>
                  <a:gd name="adj1" fmla="val 13732502"/>
                  <a:gd name="adj2" fmla="val 20619066"/>
                </a:avLst>
              </a:prstGeom>
              <a:ln>
                <a:headEnd type="arrow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38" name="Straight Connector 37"/>
              <p:cNvCxnSpPr/>
              <p:nvPr/>
            </p:nvCxnSpPr>
            <p:spPr>
              <a:xfrm flipH="1" flipV="1">
                <a:off x="6838446" y="2895600"/>
                <a:ext cx="324354" cy="160020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aphicFrame>
            <p:nvGraphicFramePr>
              <p:cNvPr id="39" name="Object 38"/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3032880971"/>
                  </p:ext>
                </p:extLst>
              </p:nvPr>
            </p:nvGraphicFramePr>
            <p:xfrm>
              <a:off x="6435725" y="3614738"/>
              <a:ext cx="536575" cy="21590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4409" name="Equation" r:id="rId4" imgW="444240" imgH="177480" progId="Equation.3">
                      <p:embed/>
                    </p:oleObj>
                  </mc:Choice>
                  <mc:Fallback>
                    <p:oleObj name="Equation" r:id="rId4" imgW="444240" imgH="177480" progId="Equation.3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5"/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6435725" y="3614738"/>
                            <a:ext cx="536575" cy="215900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</p:grpSp>
      <p:sp>
        <p:nvSpPr>
          <p:cNvPr id="40" name="Rectangle 39"/>
          <p:cNvSpPr/>
          <p:nvPr/>
        </p:nvSpPr>
        <p:spPr>
          <a:xfrm>
            <a:off x="7170622" y="152400"/>
            <a:ext cx="116730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Solution-1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27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88697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31838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>Step-5 (Example-1)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808037"/>
            <a:ext cx="8991600" cy="4906963"/>
          </a:xfrm>
        </p:spPr>
        <p:txBody>
          <a:bodyPr>
            <a:normAutofit/>
          </a:bodyPr>
          <a:lstStyle/>
          <a:p>
            <a:pPr algn="just"/>
            <a:r>
              <a:rPr lang="en-US" sz="2600" dirty="0" smtClean="0"/>
              <a:t>The pole and zero of compensator are determined as</a:t>
            </a:r>
          </a:p>
        </p:txBody>
      </p:sp>
      <p:grpSp>
        <p:nvGrpSpPr>
          <p:cNvPr id="34" name="Group 33"/>
          <p:cNvGrpSpPr/>
          <p:nvPr/>
        </p:nvGrpSpPr>
        <p:grpSpPr>
          <a:xfrm>
            <a:off x="4724400" y="1905000"/>
            <a:ext cx="4419600" cy="4419600"/>
            <a:chOff x="4550065" y="1828800"/>
            <a:chExt cx="4576763" cy="4381368"/>
          </a:xfrm>
        </p:grpSpPr>
        <p:pic>
          <p:nvPicPr>
            <p:cNvPr id="35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50065" y="1828800"/>
              <a:ext cx="4576763" cy="4381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grpSp>
          <p:nvGrpSpPr>
            <p:cNvPr id="36" name="Group 35"/>
            <p:cNvGrpSpPr/>
            <p:nvPr/>
          </p:nvGrpSpPr>
          <p:grpSpPr>
            <a:xfrm>
              <a:off x="6435725" y="2895600"/>
              <a:ext cx="727075" cy="1600200"/>
              <a:chOff x="6435725" y="2895600"/>
              <a:chExt cx="727075" cy="1600200"/>
            </a:xfrm>
          </p:grpSpPr>
          <p:sp>
            <p:nvSpPr>
              <p:cNvPr id="37" name="Arc 36"/>
              <p:cNvSpPr/>
              <p:nvPr/>
            </p:nvSpPr>
            <p:spPr>
              <a:xfrm rot="10384191">
                <a:off x="6438006" y="3058118"/>
                <a:ext cx="640080" cy="457200"/>
              </a:xfrm>
              <a:prstGeom prst="arc">
                <a:avLst>
                  <a:gd name="adj1" fmla="val 13732502"/>
                  <a:gd name="adj2" fmla="val 20619066"/>
                </a:avLst>
              </a:prstGeom>
              <a:ln>
                <a:headEnd type="arrow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38" name="Straight Connector 37"/>
              <p:cNvCxnSpPr/>
              <p:nvPr/>
            </p:nvCxnSpPr>
            <p:spPr>
              <a:xfrm flipH="1" flipV="1">
                <a:off x="6838446" y="2895600"/>
                <a:ext cx="324354" cy="160020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aphicFrame>
            <p:nvGraphicFramePr>
              <p:cNvPr id="39" name="Object 38"/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1912409433"/>
                  </p:ext>
                </p:extLst>
              </p:nvPr>
            </p:nvGraphicFramePr>
            <p:xfrm>
              <a:off x="6435725" y="3614738"/>
              <a:ext cx="536575" cy="21590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5434" name="Equation" r:id="rId4" imgW="444240" imgH="177480" progId="Equation.3">
                      <p:embed/>
                    </p:oleObj>
                  </mc:Choice>
                  <mc:Fallback>
                    <p:oleObj name="Equation" r:id="rId4" imgW="444240" imgH="177480" progId="Equation.3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5"/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6435725" y="3614738"/>
                            <a:ext cx="536575" cy="215900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41" name="TextBox 40"/>
              <p:cNvSpPr txBox="1"/>
              <p:nvPr/>
            </p:nvSpPr>
            <p:spPr>
              <a:xfrm>
                <a:off x="381000" y="1524000"/>
                <a:ext cx="4191000" cy="10454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b="0" i="1" smtClean="0">
                            <a:latin typeface="Cambria Math"/>
                          </a:rPr>
                          <m:t>𝐺</m:t>
                        </m:r>
                      </m:e>
                      <m:sub>
                        <m:r>
                          <a:rPr lang="en-US" sz="2800" b="0" i="1" smtClean="0">
                            <a:latin typeface="Cambria Math"/>
                          </a:rPr>
                          <m:t>𝑐</m:t>
                        </m:r>
                      </m:sub>
                    </m:sSub>
                    <m:d>
                      <m:dPr>
                        <m:ctrlPr>
                          <a:rPr lang="en-US" sz="28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800" b="0" i="1" smtClean="0">
                            <a:latin typeface="Cambria Math"/>
                          </a:rPr>
                          <m:t>𝑠</m:t>
                        </m:r>
                      </m:e>
                    </m:d>
                    <m:r>
                      <a:rPr lang="en-US" sz="2800" b="0" i="1" smtClean="0">
                        <a:latin typeface="Cambria Math"/>
                      </a:rPr>
                      <m:t>=</m:t>
                    </m:r>
                    <m:sSub>
                      <m:sSubPr>
                        <m:ctrlPr>
                          <a:rPr lang="en-US" sz="28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b="0" i="1" smtClean="0">
                            <a:latin typeface="Cambria Math"/>
                          </a:rPr>
                          <m:t>𝐾</m:t>
                        </m:r>
                      </m:e>
                      <m:sub>
                        <m:r>
                          <a:rPr lang="en-US" sz="2800" b="0" i="1" smtClean="0">
                            <a:latin typeface="Cambria Math"/>
                          </a:rPr>
                          <m:t>𝑐</m:t>
                        </m:r>
                      </m:sub>
                    </m:sSub>
                    <m:f>
                      <m:fPr>
                        <m:ctrlPr>
                          <a:rPr lang="en-US" sz="2800" b="0" i="1" smtClean="0"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fPr>
                      <m:num>
                        <m:r>
                          <a:rPr lang="en-US" sz="2800" b="0" i="1" smtClean="0">
                            <a:latin typeface="Cambria Math"/>
                            <a:ea typeface="Cambria Math"/>
                          </a:rPr>
                          <m:t>𝑠</m:t>
                        </m:r>
                        <m:r>
                          <a:rPr lang="en-US" sz="2800" b="0" i="1" smtClean="0">
                            <a:latin typeface="Cambria Math"/>
                            <a:ea typeface="Cambria Math"/>
                          </a:rPr>
                          <m:t>+</m:t>
                        </m:r>
                        <m:f>
                          <m:fPr>
                            <m:ctrlPr>
                              <a:rPr lang="en-US" sz="2800" b="0" i="1" smtClean="0">
                                <a:latin typeface="Cambria Math" panose="02040503050406030204" pitchFamily="18" charset="0"/>
                                <a:ea typeface="Cambria Math"/>
                              </a:rPr>
                            </m:ctrlPr>
                          </m:fPr>
                          <m:num>
                            <m:r>
                              <a:rPr lang="en-US" sz="2800" b="0" i="1" smtClean="0">
                                <a:latin typeface="Cambria Math"/>
                                <a:ea typeface="Cambria Math"/>
                              </a:rPr>
                              <m:t>1</m:t>
                            </m:r>
                          </m:num>
                          <m:den>
                            <m:r>
                              <a:rPr lang="en-US" sz="2800" b="0" i="1" smtClean="0">
                                <a:latin typeface="Cambria Math"/>
                                <a:ea typeface="Cambria Math"/>
                              </a:rPr>
                              <m:t>𝑇</m:t>
                            </m:r>
                          </m:den>
                        </m:f>
                      </m:num>
                      <m:den>
                        <m:r>
                          <a:rPr lang="en-US" sz="2800" b="0" i="1" smtClean="0">
                            <a:latin typeface="Cambria Math"/>
                            <a:ea typeface="Cambria Math"/>
                          </a:rPr>
                          <m:t>𝑠</m:t>
                        </m:r>
                        <m:r>
                          <a:rPr lang="en-US" sz="2800" b="0" i="1" smtClean="0">
                            <a:latin typeface="Cambria Math"/>
                            <a:ea typeface="Cambria Math"/>
                          </a:rPr>
                          <m:t>+</m:t>
                        </m:r>
                        <m:f>
                          <m:fPr>
                            <m:ctrlPr>
                              <a:rPr lang="en-US" sz="2800" b="0" i="1" smtClean="0">
                                <a:latin typeface="Cambria Math" panose="02040503050406030204" pitchFamily="18" charset="0"/>
                                <a:ea typeface="Cambria Math"/>
                              </a:rPr>
                            </m:ctrlPr>
                          </m:fPr>
                          <m:num>
                            <m:r>
                              <a:rPr lang="en-US" sz="2800" b="0" i="1" smtClean="0">
                                <a:latin typeface="Cambria Math"/>
                                <a:ea typeface="Cambria Math"/>
                              </a:rPr>
                              <m:t>1</m:t>
                            </m:r>
                          </m:num>
                          <m:den>
                            <m:r>
                              <a:rPr lang="en-US" sz="2800" i="1">
                                <a:latin typeface="Cambria Math"/>
                                <a:ea typeface="Cambria Math"/>
                              </a:rPr>
                              <m:t>𝛼</m:t>
                            </m:r>
                            <m:r>
                              <a:rPr lang="en-US" sz="2800" i="1">
                                <a:latin typeface="Cambria Math"/>
                                <a:ea typeface="Cambria Math"/>
                              </a:rPr>
                              <m:t>𝑇</m:t>
                            </m:r>
                          </m:den>
                        </m:f>
                      </m:den>
                    </m:f>
                  </m:oMath>
                </a14:m>
                <a:r>
                  <a:rPr lang="en-US" sz="2800" dirty="0" smtClean="0"/>
                  <a:t>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i="1">
                            <a:latin typeface="Cambria Math"/>
                          </a:rPr>
                          <m:t>𝐾</m:t>
                        </m:r>
                      </m:e>
                      <m:sub>
                        <m:r>
                          <a:rPr lang="en-US" sz="2800" i="1">
                            <a:latin typeface="Cambria Math"/>
                          </a:rPr>
                          <m:t>𝑐</m:t>
                        </m:r>
                      </m:sub>
                    </m:sSub>
                    <m:f>
                      <m:fPr>
                        <m:ctrlPr>
                          <a:rPr lang="en-US" sz="2800" i="1" smtClean="0"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fPr>
                      <m:num>
                        <m:r>
                          <a:rPr lang="en-US" sz="2800" i="1">
                            <a:latin typeface="Cambria Math"/>
                            <a:ea typeface="Cambria Math"/>
                          </a:rPr>
                          <m:t>𝑠</m:t>
                        </m:r>
                        <m:r>
                          <a:rPr lang="en-US" sz="2800" i="1">
                            <a:latin typeface="Cambria Math"/>
                            <a:ea typeface="Cambria Math"/>
                          </a:rPr>
                          <m:t>+</m:t>
                        </m:r>
                        <m:r>
                          <a:rPr lang="en-US" sz="2800" i="1">
                            <a:latin typeface="Cambria Math"/>
                            <a:ea typeface="Cambria Math"/>
                          </a:rPr>
                          <m:t>1</m:t>
                        </m:r>
                      </m:num>
                      <m:den>
                        <m:r>
                          <a:rPr lang="en-US" sz="2800" i="1">
                            <a:latin typeface="Cambria Math"/>
                            <a:ea typeface="Cambria Math"/>
                          </a:rPr>
                          <m:t>𝑠</m:t>
                        </m:r>
                        <m:r>
                          <a:rPr lang="en-US" sz="2800" i="1">
                            <a:latin typeface="Cambria Math"/>
                            <a:ea typeface="Cambria Math"/>
                          </a:rPr>
                          <m:t>+</m:t>
                        </m:r>
                        <m:r>
                          <a:rPr lang="en-US" sz="2800" i="1">
                            <a:latin typeface="Cambria Math"/>
                            <a:ea typeface="Cambria Math"/>
                          </a:rPr>
                          <m:t>3</m:t>
                        </m:r>
                      </m:den>
                    </m:f>
                  </m:oMath>
                </a14:m>
                <a:endParaRPr lang="en-US" sz="2800" dirty="0"/>
              </a:p>
            </p:txBody>
          </p:sp>
        </mc:Choice>
        <mc:Fallback xmlns="">
          <p:sp>
            <p:nvSpPr>
              <p:cNvPr id="41" name="TextBox 4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1000" y="1524000"/>
                <a:ext cx="4191000" cy="1045414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/>
              <p:cNvSpPr txBox="1"/>
              <p:nvPr/>
            </p:nvSpPr>
            <p:spPr>
              <a:xfrm>
                <a:off x="228600" y="4114800"/>
                <a:ext cx="3505199" cy="7988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400" i="1" smtClean="0"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fPr>
                        <m:num>
                          <m:r>
                            <a:rPr lang="en-US" sz="2400" i="1">
                              <a:latin typeface="Cambria Math"/>
                              <a:ea typeface="Cambria Math"/>
                            </a:rPr>
                            <m:t>1</m:t>
                          </m:r>
                        </m:num>
                        <m:den>
                          <m:r>
                            <a:rPr lang="en-US" sz="2400" i="1">
                              <a:latin typeface="Cambria Math"/>
                              <a:ea typeface="Cambria Math"/>
                            </a:rPr>
                            <m:t>𝑇</m:t>
                          </m:r>
                        </m:den>
                      </m:f>
                      <m:r>
                        <a:rPr lang="en-US" sz="2400" b="0" i="1" smtClean="0">
                          <a:latin typeface="Cambria Math"/>
                          <a:ea typeface="Cambria Math"/>
                        </a:rPr>
                        <m:t>=</m:t>
                      </m:r>
                      <m:r>
                        <a:rPr lang="en-US" sz="2400" i="1">
                          <a:latin typeface="Cambria Math"/>
                          <a:ea typeface="Cambria Math"/>
                        </a:rPr>
                        <m:t>1</m:t>
                      </m:r>
                      <m:r>
                        <a:rPr lang="en-US" sz="2400" b="0" i="1" smtClean="0">
                          <a:latin typeface="Cambria Math"/>
                          <a:ea typeface="Cambria Math"/>
                        </a:rPr>
                        <m:t>  </m:t>
                      </m:r>
                      <m:groupChr>
                        <m:groupChrPr>
                          <m:chr m:val="→"/>
                          <m:vertJc m:val="bot"/>
                          <m:ctrlPr>
                            <a:rPr lang="en-US" sz="2400" i="1" smtClean="0"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groupChrPr>
                        <m:e>
                          <m:r>
                            <m:rPr>
                              <m:brk m:alnAt="2"/>
                            </m:rPr>
                            <a:rPr lang="en-US" sz="2400" b="0" i="1" smtClean="0">
                              <a:latin typeface="Cambria Math"/>
                              <a:ea typeface="Cambria Math"/>
                            </a:rPr>
                            <m:t> </m:t>
                          </m:r>
                          <m:r>
                            <m:rPr>
                              <m:nor/>
                            </m:rPr>
                            <a:rPr lang="en-US" sz="2400" i="0" smtClean="0">
                              <a:latin typeface="Cambria Math"/>
                              <a:ea typeface="Cambria Math"/>
                            </a:rPr>
                            <m:t>yields</m:t>
                          </m:r>
                          <m:r>
                            <a:rPr lang="en-US" sz="2400" b="0" i="1" smtClean="0">
                              <a:latin typeface="Cambria Math"/>
                              <a:ea typeface="Cambria Math"/>
                            </a:rPr>
                            <m:t>  </m:t>
                          </m:r>
                        </m:e>
                      </m:groupChr>
                      <m:r>
                        <a:rPr lang="en-US" sz="2400" b="0" i="1" smtClean="0">
                          <a:latin typeface="Cambria Math"/>
                          <a:ea typeface="Cambria Math"/>
                        </a:rPr>
                        <m:t> </m:t>
                      </m:r>
                      <m:r>
                        <a:rPr lang="en-US" sz="2400" b="0" i="1" smtClean="0">
                          <a:latin typeface="Cambria Math"/>
                          <a:ea typeface="Cambria Math"/>
                        </a:rPr>
                        <m:t>𝑇</m:t>
                      </m:r>
                      <m:r>
                        <a:rPr lang="en-US" sz="2400" b="0" i="1" smtClean="0">
                          <a:latin typeface="Cambria Math"/>
                          <a:ea typeface="Cambria Math"/>
                        </a:rPr>
                        <m:t>=</m:t>
                      </m:r>
                      <m:r>
                        <a:rPr lang="en-US" sz="2400" b="0" i="1" smtClean="0">
                          <a:latin typeface="Cambria Math"/>
                          <a:ea typeface="Cambria Math"/>
                        </a:rPr>
                        <m:t>1</m:t>
                      </m:r>
                    </m:oMath>
                  </m:oMathPara>
                </a14:m>
                <a:endParaRPr lang="en-US" sz="2400" b="0" i="1" dirty="0" smtClean="0">
                  <a:latin typeface="Cambria Math"/>
                  <a:ea typeface="Cambria Math"/>
                </a:endParaRPr>
              </a:p>
            </p:txBody>
          </p:sp>
        </mc:Choice>
        <mc:Fallback xmlns="">
          <p:sp>
            <p:nvSpPr>
              <p:cNvPr id="14" name="Text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8600" y="4114800"/>
                <a:ext cx="3505199" cy="798808"/>
              </a:xfrm>
              <a:prstGeom prst="rect">
                <a:avLst/>
              </a:prstGeom>
              <a:blipFill rotWithShape="1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/>
              <p:cNvSpPr txBox="1"/>
              <p:nvPr/>
            </p:nvSpPr>
            <p:spPr>
              <a:xfrm>
                <a:off x="-76200" y="5181600"/>
                <a:ext cx="4495800" cy="80124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400" i="1" smtClean="0"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fPr>
                        <m:num>
                          <m:r>
                            <a:rPr lang="en-US" sz="2400" i="1">
                              <a:latin typeface="Cambria Math"/>
                              <a:ea typeface="Cambria Math"/>
                            </a:rPr>
                            <m:t>1</m:t>
                          </m:r>
                        </m:num>
                        <m:den>
                          <m:r>
                            <a:rPr lang="en-US" sz="2400" i="1">
                              <a:latin typeface="Cambria Math"/>
                              <a:ea typeface="Cambria Math"/>
                            </a:rPr>
                            <m:t>𝛼</m:t>
                          </m:r>
                          <m:r>
                            <a:rPr lang="en-US" sz="2400" i="1">
                              <a:latin typeface="Cambria Math"/>
                              <a:ea typeface="Cambria Math"/>
                            </a:rPr>
                            <m:t>𝑇</m:t>
                          </m:r>
                        </m:den>
                      </m:f>
                      <m:r>
                        <a:rPr lang="en-US" sz="2400" b="0" i="1" smtClean="0">
                          <a:latin typeface="Cambria Math"/>
                          <a:ea typeface="Cambria Math"/>
                        </a:rPr>
                        <m:t>=</m:t>
                      </m:r>
                      <m:r>
                        <a:rPr lang="en-US" sz="2400" b="0" i="1" smtClean="0">
                          <a:latin typeface="Cambria Math"/>
                          <a:ea typeface="Cambria Math"/>
                        </a:rPr>
                        <m:t>3</m:t>
                      </m:r>
                      <m:r>
                        <a:rPr lang="en-US" sz="2400" b="0" i="1" smtClean="0">
                          <a:latin typeface="Cambria Math"/>
                          <a:ea typeface="Cambria Math"/>
                        </a:rPr>
                        <m:t> </m:t>
                      </m:r>
                      <m:groupChr>
                        <m:groupChrPr>
                          <m:chr m:val="→"/>
                          <m:vertJc m:val="bot"/>
                          <m:ctrlPr>
                            <a:rPr lang="en-US" sz="2400" i="1" smtClean="0"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groupChrPr>
                        <m:e>
                          <m:r>
                            <m:rPr>
                              <m:nor/>
                            </m:rPr>
                            <a:rPr lang="en-US" sz="2400" i="0" smtClean="0">
                              <a:latin typeface="Cambria Math"/>
                              <a:ea typeface="Cambria Math"/>
                            </a:rPr>
                            <m:t>yields</m:t>
                          </m:r>
                        </m:e>
                      </m:groupChr>
                      <m:r>
                        <a:rPr lang="en-US" sz="2400" b="0" i="1" smtClean="0">
                          <a:latin typeface="Cambria Math"/>
                          <a:ea typeface="Cambria Math"/>
                        </a:rPr>
                        <m:t>  </m:t>
                      </m:r>
                      <m:r>
                        <a:rPr lang="en-US" sz="2400" i="1" smtClean="0">
                          <a:latin typeface="Cambria Math"/>
                          <a:ea typeface="Cambria Math"/>
                        </a:rPr>
                        <m:t>𝛼</m:t>
                      </m:r>
                      <m:r>
                        <a:rPr lang="en-US" sz="2400" b="0" i="1" smtClean="0">
                          <a:latin typeface="Cambria Math"/>
                          <a:ea typeface="Cambria Math"/>
                        </a:rPr>
                        <m:t>=</m:t>
                      </m:r>
                      <m:r>
                        <a:rPr lang="en-US" sz="2400" b="0" i="1" smtClean="0">
                          <a:latin typeface="Cambria Math"/>
                          <a:ea typeface="Cambria Math"/>
                        </a:rPr>
                        <m:t>0</m:t>
                      </m:r>
                      <m:r>
                        <a:rPr lang="en-US" sz="2400" b="0" i="1" smtClean="0">
                          <a:latin typeface="Cambria Math"/>
                          <a:ea typeface="Cambria Math"/>
                        </a:rPr>
                        <m:t>.</m:t>
                      </m:r>
                      <m:r>
                        <a:rPr lang="en-US" sz="2400" b="0" i="1" smtClean="0">
                          <a:latin typeface="Cambria Math"/>
                          <a:ea typeface="Cambria Math"/>
                        </a:rPr>
                        <m:t>333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15" name="TextBox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76200" y="5181600"/>
                <a:ext cx="4495800" cy="801245"/>
              </a:xfrm>
              <a:prstGeom prst="rect">
                <a:avLst/>
              </a:prstGeom>
              <a:blipFill rotWithShape="1">
                <a:blip r:embed="rId8"/>
                <a:stretch>
                  <a:fillRect b="-76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Content Placeholder 2"/>
              <p:cNvSpPr txBox="1">
                <a:spLocks/>
              </p:cNvSpPr>
              <p:nvPr/>
            </p:nvSpPr>
            <p:spPr>
              <a:xfrm>
                <a:off x="26158" y="3027479"/>
                <a:ext cx="4343400" cy="934921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just"/>
                <a:r>
                  <a:rPr lang="en-US" sz="2400" dirty="0" smtClean="0"/>
                  <a:t>The Value of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solidFill>
                          <a:srgbClr val="FF0000"/>
                        </a:solidFill>
                        <a:latin typeface="Cambria Math"/>
                        <a:ea typeface="Cambria Math"/>
                      </a:rPr>
                      <m:t>𝛼</m:t>
                    </m:r>
                  </m:oMath>
                </a14:m>
                <a:r>
                  <a:rPr lang="en-US" sz="2400" dirty="0" smtClean="0"/>
                  <a:t> can be determined as</a:t>
                </a:r>
              </a:p>
            </p:txBody>
          </p:sp>
        </mc:Choice>
        <mc:Fallback xmlns="">
          <p:sp>
            <p:nvSpPr>
              <p:cNvPr id="16" name="Content Placeholder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158" y="3027479"/>
                <a:ext cx="4343400" cy="934921"/>
              </a:xfrm>
              <a:prstGeom prst="rect">
                <a:avLst/>
              </a:prstGeom>
              <a:blipFill rotWithShape="1">
                <a:blip r:embed="rId9"/>
                <a:stretch>
                  <a:fillRect l="-1823" t="-5229" r="-3787" b="-326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Rectangle 3"/>
          <p:cNvSpPr/>
          <p:nvPr/>
        </p:nvSpPr>
        <p:spPr>
          <a:xfrm>
            <a:off x="7315200" y="228600"/>
            <a:ext cx="116730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Solution-1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28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0145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31838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>Step-6 (Example-1)</a:t>
            </a:r>
            <a:endParaRPr lang="en-US" b="1" dirty="0"/>
          </a:p>
        </p:txBody>
      </p:sp>
      <p:grpSp>
        <p:nvGrpSpPr>
          <p:cNvPr id="34" name="Group 33"/>
          <p:cNvGrpSpPr/>
          <p:nvPr/>
        </p:nvGrpSpPr>
        <p:grpSpPr>
          <a:xfrm>
            <a:off x="4948237" y="1905000"/>
            <a:ext cx="4195763" cy="4136186"/>
            <a:chOff x="4550065" y="1828800"/>
            <a:chExt cx="4576763" cy="4381368"/>
          </a:xfrm>
        </p:grpSpPr>
        <p:pic>
          <p:nvPicPr>
            <p:cNvPr id="35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50065" y="1828800"/>
              <a:ext cx="4576763" cy="4381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grpSp>
          <p:nvGrpSpPr>
            <p:cNvPr id="36" name="Group 35"/>
            <p:cNvGrpSpPr/>
            <p:nvPr/>
          </p:nvGrpSpPr>
          <p:grpSpPr>
            <a:xfrm>
              <a:off x="6435725" y="2895600"/>
              <a:ext cx="727075" cy="1600200"/>
              <a:chOff x="6435725" y="2895600"/>
              <a:chExt cx="727075" cy="1600200"/>
            </a:xfrm>
          </p:grpSpPr>
          <p:sp>
            <p:nvSpPr>
              <p:cNvPr id="37" name="Arc 36"/>
              <p:cNvSpPr/>
              <p:nvPr/>
            </p:nvSpPr>
            <p:spPr>
              <a:xfrm rot="10384191">
                <a:off x="6438006" y="3058118"/>
                <a:ext cx="640080" cy="457200"/>
              </a:xfrm>
              <a:prstGeom prst="arc">
                <a:avLst>
                  <a:gd name="adj1" fmla="val 13732502"/>
                  <a:gd name="adj2" fmla="val 20619066"/>
                </a:avLst>
              </a:prstGeom>
              <a:ln>
                <a:headEnd type="arrow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38" name="Straight Connector 37"/>
              <p:cNvCxnSpPr/>
              <p:nvPr/>
            </p:nvCxnSpPr>
            <p:spPr>
              <a:xfrm flipH="1" flipV="1">
                <a:off x="6838446" y="2895600"/>
                <a:ext cx="324354" cy="160020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aphicFrame>
            <p:nvGraphicFramePr>
              <p:cNvPr id="39" name="Object 38"/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573666029"/>
                  </p:ext>
                </p:extLst>
              </p:nvPr>
            </p:nvGraphicFramePr>
            <p:xfrm>
              <a:off x="6435725" y="3614738"/>
              <a:ext cx="536575" cy="21590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6454" name="Equation" r:id="rId4" imgW="444240" imgH="177480" progId="Equation.3">
                      <p:embed/>
                    </p:oleObj>
                  </mc:Choice>
                  <mc:Fallback>
                    <p:oleObj name="Equation" r:id="rId4" imgW="444240" imgH="177480" progId="Equation.3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5"/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6435725" y="3614738"/>
                            <a:ext cx="536575" cy="215900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</p:grpSp>
      <p:sp>
        <p:nvSpPr>
          <p:cNvPr id="44" name="Content Placeholder 2"/>
          <p:cNvSpPr txBox="1">
            <a:spLocks/>
          </p:cNvSpPr>
          <p:nvPr/>
        </p:nvSpPr>
        <p:spPr>
          <a:xfrm>
            <a:off x="30707" y="914400"/>
            <a:ext cx="4343400" cy="130609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n-US" sz="2400" dirty="0" smtClean="0"/>
              <a:t>The Value of </a:t>
            </a:r>
            <a:r>
              <a:rPr lang="en-US" sz="2400" dirty="0" err="1" smtClean="0">
                <a:solidFill>
                  <a:srgbClr val="FF0000"/>
                </a:solidFill>
              </a:rPr>
              <a:t>K</a:t>
            </a:r>
            <a:r>
              <a:rPr lang="en-US" sz="2400" baseline="-25000" dirty="0" err="1" smtClean="0">
                <a:solidFill>
                  <a:srgbClr val="FF0000"/>
                </a:solidFill>
              </a:rPr>
              <a:t>c</a:t>
            </a:r>
            <a:r>
              <a:rPr lang="en-US" sz="2400" dirty="0" smtClean="0"/>
              <a:t> can be determined using magnitude condition.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5" name="TextBox 44"/>
              <p:cNvSpPr txBox="1"/>
              <p:nvPr/>
            </p:nvSpPr>
            <p:spPr>
              <a:xfrm>
                <a:off x="106907" y="5926287"/>
                <a:ext cx="4191000" cy="90896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8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800" b="0" i="1" smtClean="0">
                              <a:latin typeface="Cambria Math"/>
                            </a:rPr>
                            <m:t>𝐺</m:t>
                          </m:r>
                        </m:e>
                        <m:sub>
                          <m:r>
                            <a:rPr lang="en-US" sz="2800" b="0" i="1" smtClean="0">
                              <a:latin typeface="Cambria Math"/>
                            </a:rPr>
                            <m:t>𝑐</m:t>
                          </m:r>
                        </m:sub>
                      </m:sSub>
                      <m:d>
                        <m:dPr>
                          <m:ctrlPr>
                            <a:rPr lang="en-US" sz="28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800" b="0" i="1" smtClean="0">
                              <a:latin typeface="Cambria Math"/>
                            </a:rPr>
                            <m:t>𝑠</m:t>
                          </m:r>
                        </m:e>
                      </m:d>
                      <m:r>
                        <a:rPr lang="en-US" sz="2800" b="0" i="1" smtClean="0">
                          <a:latin typeface="Cambria Math"/>
                        </a:rPr>
                        <m:t>=</m:t>
                      </m:r>
                      <m:r>
                        <a:rPr lang="en-US" sz="2800" b="0" i="1" smtClean="0">
                          <a:latin typeface="Cambria Math"/>
                        </a:rPr>
                        <m:t>0</m:t>
                      </m:r>
                      <m:r>
                        <a:rPr lang="en-US" sz="2800" b="0" i="1" smtClean="0">
                          <a:latin typeface="Cambria Math"/>
                        </a:rPr>
                        <m:t>.</m:t>
                      </m:r>
                      <m:r>
                        <a:rPr lang="en-US" sz="2800" b="0" i="1" smtClean="0">
                          <a:latin typeface="Cambria Math"/>
                        </a:rPr>
                        <m:t>9</m:t>
                      </m:r>
                      <m:f>
                        <m:fPr>
                          <m:ctrlPr>
                            <a:rPr lang="en-US" sz="2800" i="1" smtClean="0"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fPr>
                        <m:num>
                          <m:r>
                            <a:rPr lang="en-US" sz="2800" i="1">
                              <a:latin typeface="Cambria Math"/>
                              <a:ea typeface="Cambria Math"/>
                            </a:rPr>
                            <m:t>𝑠</m:t>
                          </m:r>
                          <m:r>
                            <a:rPr lang="en-US" sz="2800" i="1">
                              <a:latin typeface="Cambria Math"/>
                              <a:ea typeface="Cambria Math"/>
                            </a:rPr>
                            <m:t>+</m:t>
                          </m:r>
                          <m:r>
                            <a:rPr lang="en-US" sz="2800" i="1">
                              <a:latin typeface="Cambria Math"/>
                              <a:ea typeface="Cambria Math"/>
                            </a:rPr>
                            <m:t>1</m:t>
                          </m:r>
                        </m:num>
                        <m:den>
                          <m:r>
                            <a:rPr lang="en-US" sz="2800" i="1">
                              <a:latin typeface="Cambria Math"/>
                              <a:ea typeface="Cambria Math"/>
                            </a:rPr>
                            <m:t>𝑠</m:t>
                          </m:r>
                          <m:r>
                            <a:rPr lang="en-US" sz="2800" i="1">
                              <a:latin typeface="Cambria Math"/>
                              <a:ea typeface="Cambria Math"/>
                            </a:rPr>
                            <m:t>+</m:t>
                          </m:r>
                          <m:r>
                            <a:rPr lang="en-US" sz="2800" i="1">
                              <a:latin typeface="Cambria Math"/>
                              <a:ea typeface="Cambria Math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45" name="TextBox 4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6907" y="5926287"/>
                <a:ext cx="4191000" cy="908967"/>
              </a:xfrm>
              <a:prstGeom prst="rect">
                <a:avLst/>
              </a:prstGeom>
              <a:blipFill rotWithShape="1">
                <a:blip r:embed="rId6"/>
                <a:stretch>
                  <a:fillRect b="-134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/>
              <p:cNvSpPr txBox="1"/>
              <p:nvPr/>
            </p:nvSpPr>
            <p:spPr>
              <a:xfrm>
                <a:off x="211540" y="2209800"/>
                <a:ext cx="5274860" cy="10059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i="1" smtClean="0"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sSubPr>
                        <m:e>
                          <m:d>
                            <m:dPr>
                              <m:begChr m:val="|"/>
                              <m:endChr m:val="|"/>
                              <m:ctrlPr>
                                <a:rPr lang="en-US" sz="2400" i="1">
                                  <a:latin typeface="Cambria Math" panose="02040503050406030204" pitchFamily="18" charset="0"/>
                                  <a:ea typeface="Cambria Math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400" i="1">
                                      <a:latin typeface="Cambria Math"/>
                                    </a:rPr>
                                    <m:t>𝐾</m:t>
                                  </m:r>
                                </m:e>
                                <m:sub>
                                  <m:r>
                                    <a:rPr lang="en-US" sz="2400" i="1">
                                      <a:latin typeface="Cambria Math"/>
                                    </a:rPr>
                                    <m:t>𝑐</m:t>
                                  </m:r>
                                </m:sub>
                              </m:sSub>
                              <m:f>
                                <m:fPr>
                                  <m:ctrlPr>
                                    <a:rPr lang="en-US" sz="240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sz="2400" i="1">
                                      <a:latin typeface="Cambria Math"/>
                                      <a:ea typeface="Cambria Math"/>
                                    </a:rPr>
                                    <m:t>(</m:t>
                                  </m:r>
                                  <m:r>
                                    <a:rPr lang="en-US" sz="2400" i="1">
                                      <a:latin typeface="Cambria Math"/>
                                      <a:ea typeface="Cambria Math"/>
                                    </a:rPr>
                                    <m:t>𝑠</m:t>
                                  </m:r>
                                  <m:r>
                                    <a:rPr lang="en-US" sz="2400" i="1">
                                      <a:latin typeface="Cambria Math"/>
                                      <a:ea typeface="Cambria Math"/>
                                    </a:rPr>
                                    <m:t>+</m:t>
                                  </m:r>
                                  <m:r>
                                    <a:rPr lang="en-US" sz="2400" i="1">
                                      <a:latin typeface="Cambria Math"/>
                                      <a:ea typeface="Cambria Math"/>
                                    </a:rPr>
                                    <m:t>1</m:t>
                                  </m:r>
                                  <m:r>
                                    <a:rPr lang="en-US" sz="2400" i="1">
                                      <a:latin typeface="Cambria Math"/>
                                      <a:ea typeface="Cambria Math"/>
                                    </a:rPr>
                                    <m:t>)</m:t>
                                  </m:r>
                                </m:num>
                                <m:den>
                                  <m:r>
                                    <a:rPr lang="en-US" sz="2400" b="0" i="1" smtClean="0">
                                      <a:latin typeface="Cambria Math"/>
                                    </a:rPr>
                                    <m:t>𝑠</m:t>
                                  </m:r>
                                  <m:r>
                                    <a:rPr lang="en-US" sz="2400" b="0" i="1" smtClean="0">
                                      <a:latin typeface="Cambria Math"/>
                                    </a:rPr>
                                    <m:t>+</m:t>
                                  </m:r>
                                  <m:r>
                                    <a:rPr lang="en-US" sz="2400" b="0" i="1" smtClean="0">
                                      <a:latin typeface="Cambria Math"/>
                                    </a:rPr>
                                    <m:t>3</m:t>
                                  </m:r>
                                </m:den>
                              </m:f>
                              <m:f>
                                <m:fPr>
                                  <m:ctrlPr>
                                    <a:rPr lang="en-US" sz="2400" i="1">
                                      <a:latin typeface="Cambria Math" panose="02040503050406030204" pitchFamily="18" charset="0"/>
                                      <a:ea typeface="Cambria Math"/>
                                    </a:rPr>
                                  </m:ctrlPr>
                                </m:fPr>
                                <m:num>
                                  <m:r>
                                    <a:rPr lang="en-US" sz="2400" i="1">
                                      <a:latin typeface="Cambria Math"/>
                                      <a:ea typeface="Cambria Math"/>
                                    </a:rPr>
                                    <m:t>10</m:t>
                                  </m:r>
                                  <m:r>
                                    <a:rPr lang="en-US" sz="2400" i="1" smtClean="0">
                                      <a:latin typeface="Cambria Math"/>
                                    </a:rPr>
                                    <m:t> </m:t>
                                  </m:r>
                                </m:num>
                                <m:den>
                                  <m:r>
                                    <a:rPr lang="en-US" sz="2400" i="1">
                                      <a:latin typeface="Cambria Math"/>
                                      <a:ea typeface="Cambria Math"/>
                                    </a:rPr>
                                    <m:t>𝑠</m:t>
                                  </m:r>
                                  <m:r>
                                    <a:rPr lang="en-US" sz="2400" i="1">
                                      <a:latin typeface="Cambria Math"/>
                                      <a:ea typeface="Cambria Math"/>
                                    </a:rPr>
                                    <m:t>(</m:t>
                                  </m:r>
                                  <m:r>
                                    <a:rPr lang="en-US" sz="2400" i="1">
                                      <a:latin typeface="Cambria Math"/>
                                      <a:ea typeface="Cambria Math"/>
                                    </a:rPr>
                                    <m:t>𝑠</m:t>
                                  </m:r>
                                  <m:r>
                                    <a:rPr lang="en-US" sz="2400" i="1">
                                      <a:latin typeface="Cambria Math"/>
                                      <a:ea typeface="Cambria Math"/>
                                    </a:rPr>
                                    <m:t>+</m:t>
                                  </m:r>
                                  <m:r>
                                    <a:rPr lang="en-US" sz="2400" i="1">
                                      <a:latin typeface="Cambria Math"/>
                                      <a:ea typeface="Cambria Math"/>
                                    </a:rPr>
                                    <m:t>1</m:t>
                                  </m:r>
                                  <m:r>
                                    <a:rPr lang="en-US" sz="2400" i="1">
                                      <a:latin typeface="Cambria Math"/>
                                      <a:ea typeface="Cambria Math"/>
                                    </a:rPr>
                                    <m:t>)</m:t>
                                  </m:r>
                                </m:den>
                              </m:f>
                            </m:e>
                          </m:d>
                        </m:e>
                        <m:sub>
                          <m:r>
                            <a:rPr lang="en-US" sz="2400" b="0" i="1" smtClean="0">
                              <a:latin typeface="Cambria Math"/>
                              <a:ea typeface="Cambria Math"/>
                            </a:rPr>
                            <m:t>𝑠</m:t>
                          </m:r>
                          <m:r>
                            <a:rPr lang="en-US" sz="2400" b="0" i="1" smtClean="0">
                              <a:latin typeface="Cambria Math"/>
                              <a:ea typeface="Cambria Math"/>
                            </a:rPr>
                            <m:t>=−</m:t>
                          </m:r>
                          <m:r>
                            <a:rPr lang="en-US" sz="2400" b="0" i="1" smtClean="0">
                              <a:latin typeface="Cambria Math"/>
                              <a:ea typeface="Cambria Math"/>
                            </a:rPr>
                            <m:t>1</m:t>
                          </m:r>
                          <m:r>
                            <a:rPr lang="en-US" sz="2400" b="0" i="1" smtClean="0">
                              <a:latin typeface="Cambria Math"/>
                              <a:ea typeface="Cambria Math"/>
                            </a:rPr>
                            <m:t>.</m:t>
                          </m:r>
                          <m:r>
                            <a:rPr lang="en-US" sz="2400" b="0" i="1" smtClean="0">
                              <a:latin typeface="Cambria Math"/>
                              <a:ea typeface="Cambria Math"/>
                            </a:rPr>
                            <m:t>5</m:t>
                          </m:r>
                          <m:r>
                            <a:rPr lang="en-US" sz="2400" b="0" i="1" smtClean="0">
                              <a:latin typeface="Cambria Math"/>
                              <a:ea typeface="Cambria Math"/>
                            </a:rPr>
                            <m:t>+</m:t>
                          </m:r>
                          <m:r>
                            <a:rPr lang="en-US" sz="2400" b="0" i="1" smtClean="0">
                              <a:latin typeface="Cambria Math"/>
                              <a:ea typeface="Cambria Math"/>
                            </a:rPr>
                            <m:t>𝑗</m:t>
                          </m:r>
                          <m:r>
                            <a:rPr lang="en-US" sz="2400" b="0" i="1" smtClean="0">
                              <a:latin typeface="Cambria Math"/>
                              <a:ea typeface="Cambria Math"/>
                            </a:rPr>
                            <m:t>2</m:t>
                          </m:r>
                          <m:r>
                            <a:rPr lang="en-US" sz="2400" b="0" i="1" smtClean="0">
                              <a:latin typeface="Cambria Math"/>
                              <a:ea typeface="Cambria Math"/>
                            </a:rPr>
                            <m:t>.</m:t>
                          </m:r>
                          <m:r>
                            <a:rPr lang="en-US" sz="2400" b="0" i="1" smtClean="0">
                              <a:latin typeface="Cambria Math"/>
                              <a:ea typeface="Cambria Math"/>
                            </a:rPr>
                            <m:t>5981</m:t>
                          </m:r>
                        </m:sub>
                      </m:sSub>
                      <m:r>
                        <a:rPr lang="en-US" sz="2400" b="0" i="1" smtClean="0">
                          <a:latin typeface="Cambria Math"/>
                          <a:ea typeface="Cambria Math"/>
                        </a:rPr>
                        <m:t>=</m:t>
                      </m:r>
                      <m:r>
                        <a:rPr lang="en-US" sz="2400" b="0" i="1" smtClean="0">
                          <a:latin typeface="Cambria Math"/>
                          <a:ea typeface="Cambria Math"/>
                        </a:rPr>
                        <m:t>1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16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1540" y="2209800"/>
                <a:ext cx="5274860" cy="1005981"/>
              </a:xfrm>
              <a:prstGeom prst="rect">
                <a:avLst/>
              </a:prstGeom>
              <a:blipFill rotWithShape="1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/>
              <p:cNvSpPr txBox="1"/>
              <p:nvPr/>
            </p:nvSpPr>
            <p:spPr>
              <a:xfrm>
                <a:off x="304800" y="3337419"/>
                <a:ext cx="5274860" cy="10059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i="1" smtClean="0"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sSubPr>
                        <m:e>
                          <m:d>
                            <m:dPr>
                              <m:begChr m:val="|"/>
                              <m:endChr m:val="|"/>
                              <m:ctrlPr>
                                <a:rPr lang="en-US" sz="2400" i="1">
                                  <a:latin typeface="Cambria Math" panose="02040503050406030204" pitchFamily="18" charset="0"/>
                                  <a:ea typeface="Cambria Math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400" i="1">
                                      <a:latin typeface="Cambria Math"/>
                                    </a:rPr>
                                    <m:t>𝐾</m:t>
                                  </m:r>
                                </m:e>
                                <m:sub>
                                  <m:r>
                                    <a:rPr lang="en-US" sz="2400" i="1">
                                      <a:latin typeface="Cambria Math"/>
                                    </a:rPr>
                                    <m:t>𝑐</m:t>
                                  </m:r>
                                </m:sub>
                              </m:sSub>
                              <m:f>
                                <m:fPr>
                                  <m:ctrlPr>
                                    <a:rPr lang="en-US" sz="240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sz="2400" b="0" i="1" smtClean="0">
                                      <a:latin typeface="Cambria Math"/>
                                    </a:rPr>
                                    <m:t>10</m:t>
                                  </m:r>
                                </m:num>
                                <m:den>
                                  <m:r>
                                    <a:rPr lang="en-US" sz="2400" b="0" i="1" smtClean="0">
                                      <a:latin typeface="Cambria Math"/>
                                    </a:rPr>
                                    <m:t>𝑠</m:t>
                                  </m:r>
                                  <m:r>
                                    <a:rPr lang="en-US" sz="2400" b="0" i="1" smtClean="0">
                                      <a:latin typeface="Cambria Math"/>
                                    </a:rPr>
                                    <m:t>(</m:t>
                                  </m:r>
                                  <m:r>
                                    <a:rPr lang="en-US" sz="2400" b="0" i="1" smtClean="0">
                                      <a:latin typeface="Cambria Math"/>
                                    </a:rPr>
                                    <m:t>𝑠</m:t>
                                  </m:r>
                                  <m:r>
                                    <a:rPr lang="en-US" sz="2400" b="0" i="1" smtClean="0">
                                      <a:latin typeface="Cambria Math"/>
                                    </a:rPr>
                                    <m:t>+</m:t>
                                  </m:r>
                                  <m:r>
                                    <a:rPr lang="en-US" sz="2400" b="0" i="1" smtClean="0">
                                      <a:latin typeface="Cambria Math"/>
                                    </a:rPr>
                                    <m:t>3</m:t>
                                  </m:r>
                                  <m:r>
                                    <a:rPr lang="en-US" sz="2400" b="0" i="1" smtClean="0">
                                      <a:latin typeface="Cambria Math"/>
                                    </a:rPr>
                                    <m:t>)</m:t>
                                  </m:r>
                                </m:den>
                              </m:f>
                            </m:e>
                          </m:d>
                        </m:e>
                        <m:sub>
                          <m:r>
                            <a:rPr lang="en-US" sz="2400" b="0" i="1" smtClean="0">
                              <a:latin typeface="Cambria Math"/>
                              <a:ea typeface="Cambria Math"/>
                            </a:rPr>
                            <m:t>𝑠</m:t>
                          </m:r>
                          <m:r>
                            <a:rPr lang="en-US" sz="2400" b="0" i="1" smtClean="0">
                              <a:latin typeface="Cambria Math"/>
                              <a:ea typeface="Cambria Math"/>
                            </a:rPr>
                            <m:t>=−</m:t>
                          </m:r>
                          <m:r>
                            <a:rPr lang="en-US" sz="2400" b="0" i="1" smtClean="0">
                              <a:latin typeface="Cambria Math"/>
                              <a:ea typeface="Cambria Math"/>
                            </a:rPr>
                            <m:t>1</m:t>
                          </m:r>
                          <m:r>
                            <a:rPr lang="en-US" sz="2400" b="0" i="1" smtClean="0">
                              <a:latin typeface="Cambria Math"/>
                              <a:ea typeface="Cambria Math"/>
                            </a:rPr>
                            <m:t>.</m:t>
                          </m:r>
                          <m:r>
                            <a:rPr lang="en-US" sz="2400" b="0" i="1" smtClean="0">
                              <a:latin typeface="Cambria Math"/>
                              <a:ea typeface="Cambria Math"/>
                            </a:rPr>
                            <m:t>5</m:t>
                          </m:r>
                          <m:r>
                            <a:rPr lang="en-US" sz="2400" b="0" i="1" smtClean="0">
                              <a:latin typeface="Cambria Math"/>
                              <a:ea typeface="Cambria Math"/>
                            </a:rPr>
                            <m:t>+</m:t>
                          </m:r>
                          <m:r>
                            <a:rPr lang="en-US" sz="2400" b="0" i="1" smtClean="0">
                              <a:latin typeface="Cambria Math"/>
                              <a:ea typeface="Cambria Math"/>
                            </a:rPr>
                            <m:t>𝑗</m:t>
                          </m:r>
                          <m:r>
                            <a:rPr lang="en-US" sz="2400" b="0" i="1" smtClean="0">
                              <a:latin typeface="Cambria Math"/>
                              <a:ea typeface="Cambria Math"/>
                            </a:rPr>
                            <m:t>2</m:t>
                          </m:r>
                          <m:r>
                            <a:rPr lang="en-US" sz="2400" b="0" i="1" smtClean="0">
                              <a:latin typeface="Cambria Math"/>
                              <a:ea typeface="Cambria Math"/>
                            </a:rPr>
                            <m:t>.</m:t>
                          </m:r>
                          <m:r>
                            <a:rPr lang="en-US" sz="2400" b="0" i="1" smtClean="0">
                              <a:latin typeface="Cambria Math"/>
                              <a:ea typeface="Cambria Math"/>
                            </a:rPr>
                            <m:t>5981</m:t>
                          </m:r>
                        </m:sub>
                      </m:sSub>
                      <m:r>
                        <a:rPr lang="en-US" sz="2400" b="0" i="1" smtClean="0">
                          <a:latin typeface="Cambria Math"/>
                          <a:ea typeface="Cambria Math"/>
                        </a:rPr>
                        <m:t>=</m:t>
                      </m:r>
                      <m:r>
                        <a:rPr lang="en-US" sz="2400" b="0" i="1" smtClean="0">
                          <a:latin typeface="Cambria Math"/>
                          <a:ea typeface="Cambria Math"/>
                        </a:rPr>
                        <m:t>1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17" name="TextBox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4800" y="3337419"/>
                <a:ext cx="5274860" cy="1005981"/>
              </a:xfrm>
              <a:prstGeom prst="rect">
                <a:avLst/>
              </a:prstGeom>
              <a:blipFill rotWithShape="1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/>
              <p:cNvSpPr txBox="1"/>
              <p:nvPr/>
            </p:nvSpPr>
            <p:spPr>
              <a:xfrm>
                <a:off x="152400" y="4572000"/>
                <a:ext cx="5274860" cy="10059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i="1" smtClean="0"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sSubPr>
                        <m:e>
                          <m:sSub>
                            <m:sSubPr>
                              <m:ctrlPr>
                                <a:rPr lang="en-US" sz="24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400" i="1">
                                  <a:latin typeface="Cambria Math"/>
                                </a:rPr>
                                <m:t>𝐾</m:t>
                              </m:r>
                            </m:e>
                            <m:sub>
                              <m:r>
                                <a:rPr lang="en-US" sz="2400" i="1">
                                  <a:latin typeface="Cambria Math"/>
                                </a:rPr>
                                <m:t>𝑐</m:t>
                              </m:r>
                            </m:sub>
                          </m:sSub>
                          <m:r>
                            <a:rPr lang="en-US" sz="2400" b="0" i="1" smtClean="0">
                              <a:latin typeface="Cambria Math"/>
                            </a:rPr>
                            <m:t>=</m:t>
                          </m:r>
                          <m:d>
                            <m:dPr>
                              <m:begChr m:val="|"/>
                              <m:endChr m:val="|"/>
                              <m:ctrlPr>
                                <a:rPr lang="en-US" sz="2400" i="1">
                                  <a:latin typeface="Cambria Math" panose="02040503050406030204" pitchFamily="18" charset="0"/>
                                  <a:ea typeface="Cambria Math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en-US" sz="240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sz="2400" i="1">
                                      <a:latin typeface="Cambria Math"/>
                                    </a:rPr>
                                    <m:t>𝑠</m:t>
                                  </m:r>
                                  <m:r>
                                    <a:rPr lang="en-US" sz="2400" i="1">
                                      <a:latin typeface="Cambria Math"/>
                                    </a:rPr>
                                    <m:t>(</m:t>
                                  </m:r>
                                  <m:r>
                                    <a:rPr lang="en-US" sz="2400" i="1">
                                      <a:latin typeface="Cambria Math"/>
                                    </a:rPr>
                                    <m:t>𝑠</m:t>
                                  </m:r>
                                  <m:r>
                                    <a:rPr lang="en-US" sz="2400" i="1">
                                      <a:latin typeface="Cambria Math"/>
                                    </a:rPr>
                                    <m:t>+</m:t>
                                  </m:r>
                                  <m:r>
                                    <a:rPr lang="en-US" sz="2400" i="1">
                                      <a:latin typeface="Cambria Math"/>
                                    </a:rPr>
                                    <m:t>3</m:t>
                                  </m:r>
                                  <m:r>
                                    <a:rPr lang="en-US" sz="2400" i="1">
                                      <a:latin typeface="Cambria Math"/>
                                    </a:rPr>
                                    <m:t>)</m:t>
                                  </m:r>
                                </m:num>
                                <m:den>
                                  <m:r>
                                    <a:rPr lang="en-US" sz="2400" b="0" i="1" smtClean="0">
                                      <a:latin typeface="Cambria Math"/>
                                    </a:rPr>
                                    <m:t>10</m:t>
                                  </m:r>
                                </m:den>
                              </m:f>
                            </m:e>
                          </m:d>
                        </m:e>
                        <m:sub>
                          <m:r>
                            <a:rPr lang="en-US" sz="2400" b="0" i="1" smtClean="0">
                              <a:latin typeface="Cambria Math"/>
                              <a:ea typeface="Cambria Math"/>
                            </a:rPr>
                            <m:t>𝑠</m:t>
                          </m:r>
                          <m:r>
                            <a:rPr lang="en-US" sz="2400" b="0" i="1" smtClean="0">
                              <a:latin typeface="Cambria Math"/>
                              <a:ea typeface="Cambria Math"/>
                            </a:rPr>
                            <m:t>=−</m:t>
                          </m:r>
                          <m:r>
                            <a:rPr lang="en-US" sz="2400" b="0" i="1" smtClean="0">
                              <a:latin typeface="Cambria Math"/>
                              <a:ea typeface="Cambria Math"/>
                            </a:rPr>
                            <m:t>1</m:t>
                          </m:r>
                          <m:r>
                            <a:rPr lang="en-US" sz="2400" b="0" i="1" smtClean="0">
                              <a:latin typeface="Cambria Math"/>
                              <a:ea typeface="Cambria Math"/>
                            </a:rPr>
                            <m:t>.</m:t>
                          </m:r>
                          <m:r>
                            <a:rPr lang="en-US" sz="2400" b="0" i="1" smtClean="0">
                              <a:latin typeface="Cambria Math"/>
                              <a:ea typeface="Cambria Math"/>
                            </a:rPr>
                            <m:t>5</m:t>
                          </m:r>
                          <m:r>
                            <a:rPr lang="en-US" sz="2400" b="0" i="1" smtClean="0">
                              <a:latin typeface="Cambria Math"/>
                              <a:ea typeface="Cambria Math"/>
                            </a:rPr>
                            <m:t>+</m:t>
                          </m:r>
                          <m:r>
                            <a:rPr lang="en-US" sz="2400" b="0" i="1" smtClean="0">
                              <a:latin typeface="Cambria Math"/>
                              <a:ea typeface="Cambria Math"/>
                            </a:rPr>
                            <m:t>𝑗</m:t>
                          </m:r>
                          <m:r>
                            <a:rPr lang="en-US" sz="2400" b="0" i="1" smtClean="0">
                              <a:latin typeface="Cambria Math"/>
                              <a:ea typeface="Cambria Math"/>
                            </a:rPr>
                            <m:t>2</m:t>
                          </m:r>
                          <m:r>
                            <a:rPr lang="en-US" sz="2400" b="0" i="1" smtClean="0">
                              <a:latin typeface="Cambria Math"/>
                              <a:ea typeface="Cambria Math"/>
                            </a:rPr>
                            <m:t>.</m:t>
                          </m:r>
                          <m:r>
                            <a:rPr lang="en-US" sz="2400" b="0" i="1" smtClean="0">
                              <a:latin typeface="Cambria Math"/>
                              <a:ea typeface="Cambria Math"/>
                            </a:rPr>
                            <m:t>5981</m:t>
                          </m:r>
                        </m:sub>
                      </m:sSub>
                      <m:r>
                        <a:rPr lang="en-US" sz="2400" b="0" i="1" smtClean="0">
                          <a:latin typeface="Cambria Math"/>
                          <a:ea typeface="Cambria Math"/>
                        </a:rPr>
                        <m:t>=</m:t>
                      </m:r>
                      <m:r>
                        <a:rPr lang="en-US" sz="2400" b="0" i="1" smtClean="0">
                          <a:latin typeface="Cambria Math"/>
                          <a:ea typeface="Cambria Math"/>
                        </a:rPr>
                        <m:t>0</m:t>
                      </m:r>
                      <m:r>
                        <a:rPr lang="en-US" sz="2400" b="0" i="1" smtClean="0">
                          <a:latin typeface="Cambria Math"/>
                          <a:ea typeface="Cambria Math"/>
                        </a:rPr>
                        <m:t>.</m:t>
                      </m:r>
                      <m:r>
                        <a:rPr lang="en-US" sz="2400" b="0" i="1" smtClean="0">
                          <a:latin typeface="Cambria Math"/>
                          <a:ea typeface="Cambria Math"/>
                        </a:rPr>
                        <m:t>9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18" name="TextBox 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2400" y="4572000"/>
                <a:ext cx="5274860" cy="1005981"/>
              </a:xfrm>
              <a:prstGeom prst="rect">
                <a:avLst/>
              </a:prstGeom>
              <a:blipFill rotWithShape="1"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Rectangle 4"/>
          <p:cNvSpPr/>
          <p:nvPr/>
        </p:nvSpPr>
        <p:spPr>
          <a:xfrm>
            <a:off x="7696200" y="152400"/>
            <a:ext cx="116730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Solution-1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29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31509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17" grpId="0"/>
      <p:bldP spid="1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Lead Compensation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n-US" sz="2600" dirty="0" smtClean="0"/>
              <a:t>Generally Lead compensators are represented by following transfer function</a:t>
            </a:r>
          </a:p>
          <a:p>
            <a:pPr algn="just"/>
            <a:endParaRPr lang="en-US" sz="2600" dirty="0"/>
          </a:p>
          <a:p>
            <a:pPr algn="just"/>
            <a:endParaRPr lang="en-US" sz="2600" dirty="0" smtClean="0"/>
          </a:p>
          <a:p>
            <a:pPr algn="just"/>
            <a:endParaRPr lang="en-US" sz="2600" dirty="0"/>
          </a:p>
          <a:p>
            <a:pPr algn="just"/>
            <a:r>
              <a:rPr lang="en-US" sz="2600" dirty="0" smtClean="0"/>
              <a:t>or</a:t>
            </a:r>
            <a:endParaRPr lang="en-US" sz="26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1403648" y="2852935"/>
                <a:ext cx="6609968" cy="79169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200" b="0" i="1" smtClean="0">
                            <a:latin typeface="Cambria Math"/>
                          </a:rPr>
                          <m:t>𝐺</m:t>
                        </m:r>
                      </m:e>
                      <m:sub>
                        <m:r>
                          <a:rPr lang="en-US" sz="3200" b="0" i="1" smtClean="0">
                            <a:latin typeface="Cambria Math"/>
                          </a:rPr>
                          <m:t>𝑐</m:t>
                        </m:r>
                      </m:sub>
                    </m:sSub>
                    <m:d>
                      <m:dPr>
                        <m:ctrlPr>
                          <a:rPr lang="en-US" sz="32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3200" b="0" i="1" smtClean="0">
                            <a:latin typeface="Cambria Math"/>
                          </a:rPr>
                          <m:t>𝑠</m:t>
                        </m:r>
                      </m:e>
                    </m:d>
                    <m:r>
                      <a:rPr lang="en-US" sz="3200" b="0" i="1" smtClean="0">
                        <a:latin typeface="Cambria Math"/>
                      </a:rPr>
                      <m:t>=</m:t>
                    </m:r>
                    <m:sSub>
                      <m:sSubPr>
                        <m:ctrlPr>
                          <a:rPr lang="en-US" sz="32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200" b="0" i="1" smtClean="0">
                            <a:latin typeface="Cambria Math"/>
                          </a:rPr>
                          <m:t>𝐾</m:t>
                        </m:r>
                      </m:e>
                      <m:sub>
                        <m:r>
                          <a:rPr lang="en-US" sz="3200" b="0" i="1" smtClean="0">
                            <a:latin typeface="Cambria Math"/>
                          </a:rPr>
                          <m:t>𝑐</m:t>
                        </m:r>
                      </m:sub>
                    </m:sSub>
                    <m:r>
                      <a:rPr lang="en-US" sz="3200" b="0" i="1" smtClean="0">
                        <a:latin typeface="Cambria Math"/>
                        <a:ea typeface="Cambria Math"/>
                      </a:rPr>
                      <m:t>𝛼</m:t>
                    </m:r>
                    <m:f>
                      <m:fPr>
                        <m:ctrlPr>
                          <a:rPr lang="en-US" sz="3200" b="0" i="1" smtClean="0"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fPr>
                      <m:num>
                        <m:r>
                          <a:rPr lang="en-US" sz="3200" b="0" i="1" smtClean="0">
                            <a:latin typeface="Cambria Math"/>
                            <a:ea typeface="Cambria Math"/>
                          </a:rPr>
                          <m:t>𝑇𝑠</m:t>
                        </m:r>
                        <m:r>
                          <a:rPr lang="en-US" sz="3200" b="0" i="1" smtClean="0">
                            <a:latin typeface="Cambria Math"/>
                            <a:ea typeface="Cambria Math"/>
                          </a:rPr>
                          <m:t>+</m:t>
                        </m:r>
                        <m:r>
                          <a:rPr lang="en-US" sz="3200" b="0" i="1" smtClean="0">
                            <a:latin typeface="Cambria Math"/>
                            <a:ea typeface="Cambria Math"/>
                          </a:rPr>
                          <m:t>1</m:t>
                        </m:r>
                      </m:num>
                      <m:den>
                        <m:r>
                          <a:rPr lang="en-US" sz="3200" b="0" i="1" smtClean="0">
                            <a:latin typeface="Cambria Math"/>
                            <a:ea typeface="Cambria Math"/>
                          </a:rPr>
                          <m:t>𝛼</m:t>
                        </m:r>
                        <m:r>
                          <a:rPr lang="en-US" sz="3200" b="0" i="1" smtClean="0">
                            <a:latin typeface="Cambria Math"/>
                            <a:ea typeface="Cambria Math"/>
                          </a:rPr>
                          <m:t>𝑇𝑠</m:t>
                        </m:r>
                        <m:r>
                          <a:rPr lang="en-US" sz="3200" b="0" i="1" smtClean="0">
                            <a:latin typeface="Cambria Math"/>
                            <a:ea typeface="Cambria Math"/>
                          </a:rPr>
                          <m:t>+</m:t>
                        </m:r>
                        <m:r>
                          <a:rPr lang="en-US" sz="3200" b="0" i="1" smtClean="0">
                            <a:latin typeface="Cambria Math"/>
                            <a:ea typeface="Cambria Math"/>
                          </a:rPr>
                          <m:t>1</m:t>
                        </m:r>
                      </m:den>
                    </m:f>
                  </m:oMath>
                </a14:m>
                <a:r>
                  <a:rPr lang="en-US" sz="3200" dirty="0" smtClean="0"/>
                  <a:t> ,      (</a:t>
                </a:r>
                <a14:m>
                  <m:oMath xmlns:m="http://schemas.openxmlformats.org/officeDocument/2006/math">
                    <m:r>
                      <a:rPr lang="en-US" sz="3200" i="1" dirty="0" smtClean="0">
                        <a:latin typeface="Cambria Math"/>
                      </a:rPr>
                      <m:t>0</m:t>
                    </m:r>
                    <m:r>
                      <a:rPr lang="en-US" sz="3200" i="1" smtClean="0">
                        <a:latin typeface="Cambria Math"/>
                        <a:ea typeface="Cambria Math"/>
                      </a:rPr>
                      <m:t>&lt;</m:t>
                    </m:r>
                    <m:r>
                      <a:rPr lang="en-US" sz="3200" i="1" smtClean="0">
                        <a:latin typeface="Cambria Math"/>
                        <a:ea typeface="Cambria Math"/>
                      </a:rPr>
                      <m:t>𝛼</m:t>
                    </m:r>
                    <m:r>
                      <a:rPr lang="en-US" sz="3200" b="0" i="1" smtClean="0">
                        <a:latin typeface="Cambria Math"/>
                        <a:ea typeface="Cambria Math"/>
                      </a:rPr>
                      <m:t>&lt;</m:t>
                    </m:r>
                    <m:r>
                      <a:rPr lang="en-US" sz="3200" b="0" i="1" smtClean="0">
                        <a:latin typeface="Cambria Math"/>
                        <a:ea typeface="Cambria Math"/>
                      </a:rPr>
                      <m:t>1</m:t>
                    </m:r>
                  </m:oMath>
                </a14:m>
                <a:r>
                  <a:rPr lang="en-US" sz="3200" dirty="0" smtClean="0"/>
                  <a:t>)</a:t>
                </a:r>
                <a:endParaRPr lang="en-US" sz="3200" dirty="0"/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03648" y="2852935"/>
                <a:ext cx="6609968" cy="791692"/>
              </a:xfrm>
              <a:prstGeom prst="rect">
                <a:avLst/>
              </a:prstGeom>
              <a:blipFill rotWithShape="1">
                <a:blip r:embed="rId2"/>
                <a:stretch>
                  <a:fillRect b="-1230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>
                <a:off x="1763688" y="4653136"/>
                <a:ext cx="6105912" cy="118256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200" b="0" i="1" smtClean="0">
                            <a:latin typeface="Cambria Math"/>
                          </a:rPr>
                          <m:t>𝐺</m:t>
                        </m:r>
                      </m:e>
                      <m:sub>
                        <m:r>
                          <a:rPr lang="en-US" sz="3200" b="0" i="1" smtClean="0">
                            <a:latin typeface="Cambria Math"/>
                          </a:rPr>
                          <m:t>𝑐</m:t>
                        </m:r>
                      </m:sub>
                    </m:sSub>
                    <m:d>
                      <m:dPr>
                        <m:ctrlPr>
                          <a:rPr lang="en-US" sz="32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3200" b="0" i="1" smtClean="0">
                            <a:latin typeface="Cambria Math"/>
                          </a:rPr>
                          <m:t>𝑠</m:t>
                        </m:r>
                      </m:e>
                    </m:d>
                    <m:r>
                      <a:rPr lang="en-US" sz="3200" b="0" i="1" smtClean="0">
                        <a:latin typeface="Cambria Math"/>
                      </a:rPr>
                      <m:t>=</m:t>
                    </m:r>
                    <m:sSub>
                      <m:sSubPr>
                        <m:ctrlPr>
                          <a:rPr lang="en-US" sz="32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200" b="0" i="1" smtClean="0">
                            <a:latin typeface="Cambria Math"/>
                          </a:rPr>
                          <m:t>𝐾</m:t>
                        </m:r>
                      </m:e>
                      <m:sub>
                        <m:r>
                          <a:rPr lang="en-US" sz="3200" b="0" i="1" smtClean="0">
                            <a:latin typeface="Cambria Math"/>
                          </a:rPr>
                          <m:t>𝑐</m:t>
                        </m:r>
                      </m:sub>
                    </m:sSub>
                    <m:f>
                      <m:fPr>
                        <m:ctrlPr>
                          <a:rPr lang="en-US" sz="3200" b="0" i="1" smtClean="0"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fPr>
                      <m:num>
                        <m:r>
                          <a:rPr lang="en-US" sz="3200" b="0" i="1" smtClean="0">
                            <a:latin typeface="Cambria Math"/>
                            <a:ea typeface="Cambria Math"/>
                          </a:rPr>
                          <m:t>𝑠</m:t>
                        </m:r>
                        <m:r>
                          <a:rPr lang="en-US" sz="3200" b="0" i="1" smtClean="0">
                            <a:latin typeface="Cambria Math"/>
                            <a:ea typeface="Cambria Math"/>
                          </a:rPr>
                          <m:t>+</m:t>
                        </m:r>
                        <m:f>
                          <m:fPr>
                            <m:ctrlPr>
                              <a:rPr lang="en-US" sz="3200" b="0" i="1" smtClean="0">
                                <a:latin typeface="Cambria Math" panose="02040503050406030204" pitchFamily="18" charset="0"/>
                                <a:ea typeface="Cambria Math"/>
                              </a:rPr>
                            </m:ctrlPr>
                          </m:fPr>
                          <m:num>
                            <m:r>
                              <a:rPr lang="en-US" sz="3200" b="0" i="1" smtClean="0">
                                <a:latin typeface="Cambria Math"/>
                                <a:ea typeface="Cambria Math"/>
                              </a:rPr>
                              <m:t>1</m:t>
                            </m:r>
                          </m:num>
                          <m:den>
                            <m:r>
                              <a:rPr lang="en-US" sz="3200" b="0" i="1" smtClean="0">
                                <a:latin typeface="Cambria Math"/>
                                <a:ea typeface="Cambria Math"/>
                              </a:rPr>
                              <m:t>𝑇</m:t>
                            </m:r>
                          </m:den>
                        </m:f>
                      </m:num>
                      <m:den>
                        <m:r>
                          <a:rPr lang="en-US" sz="3200" b="0" i="1" smtClean="0">
                            <a:latin typeface="Cambria Math"/>
                            <a:ea typeface="Cambria Math"/>
                          </a:rPr>
                          <m:t>𝑠</m:t>
                        </m:r>
                        <m:r>
                          <a:rPr lang="en-US" sz="3200" b="0" i="1" smtClean="0">
                            <a:latin typeface="Cambria Math"/>
                            <a:ea typeface="Cambria Math"/>
                          </a:rPr>
                          <m:t>+</m:t>
                        </m:r>
                        <m:f>
                          <m:fPr>
                            <m:ctrlPr>
                              <a:rPr lang="en-US" sz="3200" b="0" i="1" smtClean="0">
                                <a:latin typeface="Cambria Math" panose="02040503050406030204" pitchFamily="18" charset="0"/>
                                <a:ea typeface="Cambria Math"/>
                              </a:rPr>
                            </m:ctrlPr>
                          </m:fPr>
                          <m:num>
                            <m:r>
                              <a:rPr lang="en-US" sz="3200" b="0" i="1" smtClean="0">
                                <a:latin typeface="Cambria Math"/>
                                <a:ea typeface="Cambria Math"/>
                              </a:rPr>
                              <m:t>1</m:t>
                            </m:r>
                          </m:num>
                          <m:den>
                            <m:r>
                              <a:rPr lang="en-US" sz="3200" i="1">
                                <a:latin typeface="Cambria Math"/>
                                <a:ea typeface="Cambria Math"/>
                              </a:rPr>
                              <m:t>𝛼</m:t>
                            </m:r>
                            <m:r>
                              <a:rPr lang="en-US" sz="3200" i="1">
                                <a:latin typeface="Cambria Math"/>
                                <a:ea typeface="Cambria Math"/>
                              </a:rPr>
                              <m:t>𝑇</m:t>
                            </m:r>
                          </m:den>
                        </m:f>
                      </m:den>
                    </m:f>
                  </m:oMath>
                </a14:m>
                <a:r>
                  <a:rPr lang="en-US" sz="3200" dirty="0" smtClean="0"/>
                  <a:t> ,      (</a:t>
                </a:r>
                <a14:m>
                  <m:oMath xmlns:m="http://schemas.openxmlformats.org/officeDocument/2006/math">
                    <m:r>
                      <a:rPr lang="en-US" sz="3200" i="1" dirty="0" smtClean="0">
                        <a:latin typeface="Cambria Math"/>
                      </a:rPr>
                      <m:t>0</m:t>
                    </m:r>
                    <m:r>
                      <a:rPr lang="en-US" sz="3200" i="1" smtClean="0">
                        <a:latin typeface="Cambria Math"/>
                        <a:ea typeface="Cambria Math"/>
                      </a:rPr>
                      <m:t>&lt;</m:t>
                    </m:r>
                    <m:r>
                      <a:rPr lang="en-US" sz="3200" i="1" smtClean="0">
                        <a:latin typeface="Cambria Math"/>
                        <a:ea typeface="Cambria Math"/>
                      </a:rPr>
                      <m:t>𝛼</m:t>
                    </m:r>
                    <m:r>
                      <a:rPr lang="en-US" sz="3200" b="0" i="1" smtClean="0">
                        <a:latin typeface="Cambria Math"/>
                        <a:ea typeface="Cambria Math"/>
                      </a:rPr>
                      <m:t>&lt;</m:t>
                    </m:r>
                    <m:r>
                      <a:rPr lang="en-US" sz="3200" b="0" i="1" smtClean="0">
                        <a:latin typeface="Cambria Math"/>
                        <a:ea typeface="Cambria Math"/>
                      </a:rPr>
                      <m:t>1</m:t>
                    </m:r>
                  </m:oMath>
                </a14:m>
                <a:r>
                  <a:rPr lang="en-US" sz="3200" dirty="0" smtClean="0"/>
                  <a:t>)</a:t>
                </a:r>
                <a:endParaRPr lang="en-US" sz="3200" dirty="0"/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63688" y="4653136"/>
                <a:ext cx="6105912" cy="1182568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98710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Final Design Check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447800"/>
            <a:ext cx="8763000" cy="4525963"/>
          </a:xfrm>
        </p:spPr>
        <p:txBody>
          <a:bodyPr>
            <a:normAutofit/>
          </a:bodyPr>
          <a:lstStyle/>
          <a:p>
            <a:pPr algn="just"/>
            <a:r>
              <a:rPr lang="en-US" sz="2800" dirty="0" smtClean="0"/>
              <a:t>The open loop transfer function of the designed system then becomes</a:t>
            </a:r>
          </a:p>
          <a:p>
            <a:pPr algn="just"/>
            <a:endParaRPr lang="en-US" sz="2800" dirty="0" smtClean="0"/>
          </a:p>
          <a:p>
            <a:pPr algn="just"/>
            <a:endParaRPr lang="en-US" sz="2800" dirty="0"/>
          </a:p>
          <a:p>
            <a:pPr algn="just"/>
            <a:endParaRPr lang="en-US" sz="2800" dirty="0" smtClean="0"/>
          </a:p>
          <a:p>
            <a:pPr algn="just"/>
            <a:r>
              <a:rPr lang="en-US" sz="2800" dirty="0" smtClean="0"/>
              <a:t>The closed loop transfer function of compensated system becomes. </a:t>
            </a:r>
            <a:endParaRPr lang="en-US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/>
              <p:cNvSpPr txBox="1"/>
              <p:nvPr/>
            </p:nvSpPr>
            <p:spPr>
              <a:xfrm>
                <a:off x="2319337" y="2590800"/>
                <a:ext cx="4191000" cy="97821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8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800" b="0" i="1" smtClean="0">
                              <a:latin typeface="Cambria Math"/>
                            </a:rPr>
                            <m:t>𝐺</m:t>
                          </m:r>
                        </m:e>
                        <m:sub>
                          <m:r>
                            <a:rPr lang="en-US" sz="2800" b="0" i="1" smtClean="0">
                              <a:latin typeface="Cambria Math"/>
                            </a:rPr>
                            <m:t>𝑐</m:t>
                          </m:r>
                        </m:sub>
                      </m:sSub>
                      <m:d>
                        <m:dPr>
                          <m:ctrlPr>
                            <a:rPr lang="en-US" sz="28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800" b="0" i="1" smtClean="0">
                              <a:latin typeface="Cambria Math"/>
                            </a:rPr>
                            <m:t>𝑠</m:t>
                          </m:r>
                        </m:e>
                      </m:d>
                      <m:r>
                        <a:rPr lang="en-US" sz="2800" b="0" i="1" smtClean="0">
                          <a:latin typeface="Cambria Math"/>
                        </a:rPr>
                        <m:t>𝐺</m:t>
                      </m:r>
                      <m:r>
                        <a:rPr lang="en-US" sz="2800" b="0" i="1" smtClean="0">
                          <a:latin typeface="Cambria Math"/>
                        </a:rPr>
                        <m:t>(</m:t>
                      </m:r>
                      <m:r>
                        <a:rPr lang="en-US" sz="2800" b="0" i="1" smtClean="0">
                          <a:latin typeface="Cambria Math"/>
                        </a:rPr>
                        <m:t>𝑠</m:t>
                      </m:r>
                      <m:r>
                        <a:rPr lang="en-US" sz="2800" b="0" i="1" smtClean="0">
                          <a:latin typeface="Cambria Math"/>
                        </a:rPr>
                        <m:t>)=</m:t>
                      </m:r>
                      <m:f>
                        <m:fPr>
                          <m:ctrlPr>
                            <a:rPr lang="en-US" sz="2800" i="1" smtClean="0"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fPr>
                        <m:num>
                          <m:r>
                            <a:rPr lang="en-US" sz="2800" b="0" i="1" smtClean="0">
                              <a:latin typeface="Cambria Math"/>
                              <a:ea typeface="Cambria Math"/>
                            </a:rPr>
                            <m:t>9</m:t>
                          </m:r>
                        </m:num>
                        <m:den>
                          <m:r>
                            <a:rPr lang="en-US" sz="2800" b="0" i="1" smtClean="0">
                              <a:latin typeface="Cambria Math"/>
                              <a:ea typeface="Cambria Math"/>
                            </a:rPr>
                            <m:t>𝑠</m:t>
                          </m:r>
                          <m:r>
                            <a:rPr lang="en-US" sz="2800" b="0" i="1" smtClean="0">
                              <a:latin typeface="Cambria Math"/>
                              <a:ea typeface="Cambria Math"/>
                            </a:rPr>
                            <m:t>(</m:t>
                          </m:r>
                          <m:r>
                            <a:rPr lang="en-US" sz="2800" i="1">
                              <a:latin typeface="Cambria Math"/>
                              <a:ea typeface="Cambria Math"/>
                            </a:rPr>
                            <m:t>𝑠</m:t>
                          </m:r>
                          <m:r>
                            <a:rPr lang="en-US" sz="2800" i="1">
                              <a:latin typeface="Cambria Math"/>
                              <a:ea typeface="Cambria Math"/>
                            </a:rPr>
                            <m:t>+</m:t>
                          </m:r>
                          <m:r>
                            <a:rPr lang="en-US" sz="2800" i="1">
                              <a:latin typeface="Cambria Math"/>
                              <a:ea typeface="Cambria Math"/>
                            </a:rPr>
                            <m:t>3</m:t>
                          </m:r>
                          <m:r>
                            <a:rPr lang="en-US" sz="2800" i="1">
                              <a:latin typeface="Cambria Math"/>
                              <a:ea typeface="Cambria Math"/>
                            </a:rPr>
                            <m:t>)</m:t>
                          </m:r>
                        </m:den>
                      </m:f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19337" y="2590800"/>
                <a:ext cx="4191000" cy="978217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/>
              <p:cNvSpPr txBox="1"/>
              <p:nvPr/>
            </p:nvSpPr>
            <p:spPr>
              <a:xfrm>
                <a:off x="2514600" y="5105400"/>
                <a:ext cx="4191000" cy="101540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8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800" b="0" i="1" smtClean="0">
                              <a:latin typeface="Cambria Math"/>
                            </a:rPr>
                            <m:t>𝐶</m:t>
                          </m:r>
                          <m:r>
                            <a:rPr lang="en-US" sz="2800" b="0" i="1" smtClean="0">
                              <a:latin typeface="Cambria Math"/>
                            </a:rPr>
                            <m:t>(</m:t>
                          </m:r>
                          <m:r>
                            <a:rPr lang="en-US" sz="2800" b="0" i="1" smtClean="0">
                              <a:latin typeface="Cambria Math"/>
                            </a:rPr>
                            <m:t>𝑠</m:t>
                          </m:r>
                          <m:r>
                            <a:rPr lang="en-US" sz="2800" b="0" i="1" smtClean="0">
                              <a:latin typeface="Cambria Math"/>
                            </a:rPr>
                            <m:t>)</m:t>
                          </m:r>
                        </m:num>
                        <m:den>
                          <m:r>
                            <a:rPr lang="en-US" sz="2800" b="0" i="1" smtClean="0">
                              <a:latin typeface="Cambria Math"/>
                            </a:rPr>
                            <m:t>𝑅</m:t>
                          </m:r>
                          <m:r>
                            <a:rPr lang="en-US" sz="2800" b="0" i="1" smtClean="0">
                              <a:latin typeface="Cambria Math"/>
                            </a:rPr>
                            <m:t>(</m:t>
                          </m:r>
                          <m:r>
                            <a:rPr lang="en-US" sz="2800" b="0" i="1" smtClean="0">
                              <a:latin typeface="Cambria Math"/>
                            </a:rPr>
                            <m:t>𝑠</m:t>
                          </m:r>
                          <m:r>
                            <a:rPr lang="en-US" sz="2800" b="0" i="1" smtClean="0">
                              <a:latin typeface="Cambria Math"/>
                            </a:rPr>
                            <m:t>)</m:t>
                          </m:r>
                        </m:den>
                      </m:f>
                      <m:r>
                        <a:rPr lang="en-US" sz="28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2800" i="1" smtClean="0"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fPr>
                        <m:num>
                          <m:r>
                            <a:rPr lang="en-US" sz="2800" b="0" i="1" smtClean="0">
                              <a:latin typeface="Cambria Math"/>
                              <a:ea typeface="Cambria Math"/>
                            </a:rPr>
                            <m:t>9</m:t>
                          </m:r>
                        </m:num>
                        <m:den>
                          <m:sSup>
                            <m:sSupPr>
                              <m:ctrlPr>
                                <a:rPr lang="en-US" sz="2800" i="1" smtClean="0">
                                  <a:latin typeface="Cambria Math" panose="02040503050406030204" pitchFamily="18" charset="0"/>
                                  <a:ea typeface="Cambria Math"/>
                                </a:rPr>
                              </m:ctrlPr>
                            </m:sSupPr>
                            <m:e>
                              <m:r>
                                <a:rPr lang="en-US" sz="2800" b="0" i="1" smtClean="0">
                                  <a:latin typeface="Cambria Math"/>
                                  <a:ea typeface="Cambria Math"/>
                                </a:rPr>
                                <m:t>𝑠</m:t>
                              </m:r>
                            </m:e>
                            <m:sup>
                              <m:r>
                                <a:rPr lang="en-US" sz="2800" b="0" i="1" smtClean="0">
                                  <a:latin typeface="Cambria Math"/>
                                  <a:ea typeface="Cambria Math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sz="2800" b="0" i="1" smtClean="0">
                              <a:latin typeface="Cambria Math"/>
                              <a:ea typeface="Cambria Math"/>
                            </a:rPr>
                            <m:t>+</m:t>
                          </m:r>
                          <m:r>
                            <a:rPr lang="en-US" sz="2800" b="0" i="1" smtClean="0">
                              <a:latin typeface="Cambria Math"/>
                              <a:ea typeface="Cambria Math"/>
                            </a:rPr>
                            <m:t>3</m:t>
                          </m:r>
                          <m:r>
                            <a:rPr lang="en-US" sz="2800" i="1">
                              <a:latin typeface="Cambria Math"/>
                              <a:ea typeface="Cambria Math"/>
                            </a:rPr>
                            <m:t>𝑠</m:t>
                          </m:r>
                          <m:r>
                            <a:rPr lang="en-US" sz="2800" i="1">
                              <a:latin typeface="Cambria Math"/>
                              <a:ea typeface="Cambria Math"/>
                            </a:rPr>
                            <m:t>+</m:t>
                          </m:r>
                          <m:r>
                            <a:rPr lang="en-US" sz="2800" i="1">
                              <a:latin typeface="Cambria Math"/>
                              <a:ea typeface="Cambria Math"/>
                            </a:rPr>
                            <m:t>9</m:t>
                          </m:r>
                        </m:den>
                      </m:f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14600" y="5105400"/>
                <a:ext cx="4191000" cy="1015406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Rectangle 3"/>
          <p:cNvSpPr/>
          <p:nvPr/>
        </p:nvSpPr>
        <p:spPr>
          <a:xfrm>
            <a:off x="7772400" y="381000"/>
            <a:ext cx="116730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Solution-1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30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00712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9029"/>
            <a:ext cx="8229600" cy="1143000"/>
          </a:xfrm>
        </p:spPr>
        <p:txBody>
          <a:bodyPr/>
          <a:lstStyle/>
          <a:p>
            <a:r>
              <a:rPr lang="en-US" dirty="0" smtClean="0"/>
              <a:t>Final Design Check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/>
              <p:cNvSpPr txBox="1"/>
              <p:nvPr/>
            </p:nvSpPr>
            <p:spPr>
              <a:xfrm>
                <a:off x="5791200" y="5715000"/>
                <a:ext cx="2819400" cy="7884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2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200" b="0" i="1" smtClean="0">
                              <a:latin typeface="Cambria Math"/>
                            </a:rPr>
                            <m:t>𝐺</m:t>
                          </m:r>
                        </m:e>
                        <m:sub>
                          <m:r>
                            <a:rPr lang="en-US" sz="2200" b="0" i="1" smtClean="0">
                              <a:latin typeface="Cambria Math"/>
                            </a:rPr>
                            <m:t>𝑐</m:t>
                          </m:r>
                        </m:sub>
                      </m:sSub>
                      <m:d>
                        <m:dPr>
                          <m:ctrlPr>
                            <a:rPr lang="en-US" sz="22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200" b="0" i="1" smtClean="0">
                              <a:latin typeface="Cambria Math"/>
                            </a:rPr>
                            <m:t>𝑠</m:t>
                          </m:r>
                        </m:e>
                      </m:d>
                      <m:r>
                        <a:rPr lang="en-US" sz="2200" b="0" i="1" smtClean="0">
                          <a:latin typeface="Cambria Math"/>
                        </a:rPr>
                        <m:t>𝐺</m:t>
                      </m:r>
                      <m:r>
                        <a:rPr lang="en-US" sz="2200" b="0" i="1" smtClean="0">
                          <a:latin typeface="Cambria Math"/>
                        </a:rPr>
                        <m:t>(</m:t>
                      </m:r>
                      <m:r>
                        <a:rPr lang="en-US" sz="2200" b="0" i="1" smtClean="0">
                          <a:latin typeface="Cambria Math"/>
                        </a:rPr>
                        <m:t>𝑠</m:t>
                      </m:r>
                      <m:r>
                        <a:rPr lang="en-US" sz="2200" b="0" i="1" smtClean="0">
                          <a:latin typeface="Cambria Math"/>
                        </a:rPr>
                        <m:t>)=</m:t>
                      </m:r>
                      <m:f>
                        <m:fPr>
                          <m:ctrlPr>
                            <a:rPr lang="en-US" sz="2200" i="1" smtClean="0"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fPr>
                        <m:num>
                          <m:r>
                            <a:rPr lang="en-US" sz="2200" b="0" i="1" smtClean="0">
                              <a:latin typeface="Cambria Math"/>
                              <a:ea typeface="Cambria Math"/>
                            </a:rPr>
                            <m:t>9</m:t>
                          </m:r>
                        </m:num>
                        <m:den>
                          <m:r>
                            <a:rPr lang="en-US" sz="2200" b="0" i="1" smtClean="0">
                              <a:latin typeface="Cambria Math"/>
                              <a:ea typeface="Cambria Math"/>
                            </a:rPr>
                            <m:t>𝑠</m:t>
                          </m:r>
                          <m:r>
                            <a:rPr lang="en-US" sz="2200" b="0" i="1" smtClean="0">
                              <a:latin typeface="Cambria Math"/>
                              <a:ea typeface="Cambria Math"/>
                            </a:rPr>
                            <m:t>(</m:t>
                          </m:r>
                          <m:r>
                            <a:rPr lang="en-US" sz="2200" i="1">
                              <a:latin typeface="Cambria Math"/>
                              <a:ea typeface="Cambria Math"/>
                            </a:rPr>
                            <m:t>𝑠</m:t>
                          </m:r>
                          <m:r>
                            <a:rPr lang="en-US" sz="2200" i="1">
                              <a:latin typeface="Cambria Math"/>
                              <a:ea typeface="Cambria Math"/>
                            </a:rPr>
                            <m:t>+</m:t>
                          </m:r>
                          <m:r>
                            <a:rPr lang="en-US" sz="2200" i="1">
                              <a:latin typeface="Cambria Math"/>
                              <a:ea typeface="Cambria Math"/>
                            </a:rPr>
                            <m:t>3</m:t>
                          </m:r>
                          <m:r>
                            <a:rPr lang="en-US" sz="2200" i="1">
                              <a:latin typeface="Cambria Math"/>
                              <a:ea typeface="Cambria Math"/>
                            </a:rPr>
                            <m:t>)</m:t>
                          </m:r>
                        </m:den>
                      </m:f>
                    </m:oMath>
                  </m:oMathPara>
                </a14:m>
                <a:endParaRPr lang="en-US" sz="2200" dirty="0"/>
              </a:p>
            </p:txBody>
          </p:sp>
        </mc:Choice>
        <mc:Fallback xmlns=""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91200" y="5715000"/>
                <a:ext cx="2819400" cy="788486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Rectangle 3"/>
          <p:cNvSpPr/>
          <p:nvPr/>
        </p:nvSpPr>
        <p:spPr>
          <a:xfrm>
            <a:off x="7772400" y="381000"/>
            <a:ext cx="116730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Solution-1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/>
              <p:cNvSpPr txBox="1"/>
              <p:nvPr/>
            </p:nvSpPr>
            <p:spPr>
              <a:xfrm>
                <a:off x="838200" y="5715000"/>
                <a:ext cx="2819400" cy="7884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200" b="0" i="1" smtClean="0">
                          <a:latin typeface="Cambria Math"/>
                        </a:rPr>
                        <m:t>𝐺</m:t>
                      </m:r>
                      <m:r>
                        <a:rPr lang="en-US" sz="2200" b="0" i="1" smtClean="0">
                          <a:latin typeface="Cambria Math"/>
                        </a:rPr>
                        <m:t>(</m:t>
                      </m:r>
                      <m:r>
                        <a:rPr lang="en-US" sz="2200" b="0" i="1" smtClean="0">
                          <a:latin typeface="Cambria Math"/>
                        </a:rPr>
                        <m:t>𝑠</m:t>
                      </m:r>
                      <m:r>
                        <a:rPr lang="en-US" sz="2200" b="0" i="1" smtClean="0">
                          <a:latin typeface="Cambria Math"/>
                        </a:rPr>
                        <m:t>)=</m:t>
                      </m:r>
                      <m:f>
                        <m:fPr>
                          <m:ctrlPr>
                            <a:rPr lang="en-US" sz="2200" i="1" smtClean="0"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fPr>
                        <m:num>
                          <m:r>
                            <a:rPr lang="en-US" sz="2200" b="0" i="1" smtClean="0">
                              <a:latin typeface="Cambria Math"/>
                              <a:ea typeface="Cambria Math"/>
                            </a:rPr>
                            <m:t>10</m:t>
                          </m:r>
                        </m:num>
                        <m:den>
                          <m:r>
                            <a:rPr lang="en-US" sz="2200" b="0" i="1" smtClean="0">
                              <a:latin typeface="Cambria Math"/>
                              <a:ea typeface="Cambria Math"/>
                            </a:rPr>
                            <m:t>𝑠</m:t>
                          </m:r>
                          <m:r>
                            <a:rPr lang="en-US" sz="2200" b="0" i="1" smtClean="0">
                              <a:latin typeface="Cambria Math"/>
                              <a:ea typeface="Cambria Math"/>
                            </a:rPr>
                            <m:t>(</m:t>
                          </m:r>
                          <m:r>
                            <a:rPr lang="en-US" sz="2200" i="1">
                              <a:latin typeface="Cambria Math"/>
                              <a:ea typeface="Cambria Math"/>
                            </a:rPr>
                            <m:t>𝑠</m:t>
                          </m:r>
                          <m:r>
                            <a:rPr lang="en-US" sz="2200" i="1">
                              <a:latin typeface="Cambria Math"/>
                              <a:ea typeface="Cambria Math"/>
                            </a:rPr>
                            <m:t>+</m:t>
                          </m:r>
                          <m:r>
                            <a:rPr lang="en-US" sz="2200" i="1">
                              <a:latin typeface="Cambria Math"/>
                              <a:ea typeface="Cambria Math"/>
                            </a:rPr>
                            <m:t>1</m:t>
                          </m:r>
                          <m:r>
                            <a:rPr lang="en-US" sz="2200" i="1">
                              <a:latin typeface="Cambria Math"/>
                              <a:ea typeface="Cambria Math"/>
                            </a:rPr>
                            <m:t>)</m:t>
                          </m:r>
                        </m:den>
                      </m:f>
                    </m:oMath>
                  </m:oMathPara>
                </a14:m>
                <a:endParaRPr lang="en-US" sz="2200" dirty="0"/>
              </a:p>
            </p:txBody>
          </p:sp>
        </mc:Choice>
        <mc:Fallback xmlns="">
          <p:sp>
            <p:nvSpPr>
              <p:cNvPr id="11" name="Text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8200" y="5715000"/>
                <a:ext cx="2819400" cy="788486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9461" name="Picture 5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21" t="12445" r="7670" b="5994"/>
          <a:stretch/>
        </p:blipFill>
        <p:spPr bwMode="auto">
          <a:xfrm>
            <a:off x="76200" y="1485879"/>
            <a:ext cx="4451284" cy="40005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462" name="Picture 6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19" t="12115" r="7432" b="3887"/>
          <a:stretch/>
        </p:blipFill>
        <p:spPr bwMode="auto">
          <a:xfrm>
            <a:off x="4604772" y="1485879"/>
            <a:ext cx="4539228" cy="41169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31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0859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Final Design Check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447800"/>
            <a:ext cx="8763000" cy="4525963"/>
          </a:xfrm>
        </p:spPr>
        <p:txBody>
          <a:bodyPr>
            <a:normAutofit/>
          </a:bodyPr>
          <a:lstStyle/>
          <a:p>
            <a:pPr algn="just"/>
            <a:r>
              <a:rPr lang="en-US" sz="2800" dirty="0" smtClean="0"/>
              <a:t>The static velocity error constant for original system is  obtained as follows. </a:t>
            </a:r>
          </a:p>
          <a:p>
            <a:pPr algn="just"/>
            <a:endParaRPr lang="en-US" sz="2800" dirty="0"/>
          </a:p>
          <a:p>
            <a:pPr algn="just"/>
            <a:endParaRPr lang="en-US" sz="2800" dirty="0" smtClean="0"/>
          </a:p>
          <a:p>
            <a:pPr algn="just"/>
            <a:endParaRPr lang="en-US" sz="2800" dirty="0" smtClean="0"/>
          </a:p>
          <a:p>
            <a:pPr algn="just"/>
            <a:endParaRPr lang="en-US" sz="2800" dirty="0"/>
          </a:p>
          <a:p>
            <a:pPr algn="just"/>
            <a:r>
              <a:rPr lang="en-US" sz="2800" dirty="0" smtClean="0"/>
              <a:t>The steady state error is then calculated as</a:t>
            </a:r>
            <a:endParaRPr lang="en-US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/>
              <p:cNvSpPr txBox="1"/>
              <p:nvPr/>
            </p:nvSpPr>
            <p:spPr>
              <a:xfrm>
                <a:off x="2667000" y="5121566"/>
                <a:ext cx="3333861" cy="97443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0" i="1" smtClean="0">
                          <a:latin typeface="Cambria Math"/>
                        </a:rPr>
                        <m:t>𝑒</m:t>
                      </m:r>
                      <m:r>
                        <a:rPr lang="en-US" sz="2800" b="0" i="1" baseline="-25000" smtClean="0">
                          <a:latin typeface="Cambria Math"/>
                        </a:rPr>
                        <m:t>𝑠𝑠</m:t>
                      </m:r>
                      <m:r>
                        <a:rPr lang="en-US" sz="28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28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800" b="0" i="1" smtClean="0">
                              <a:latin typeface="Cambria Math"/>
                            </a:rPr>
                            <m:t>1</m:t>
                          </m:r>
                        </m:num>
                        <m:den>
                          <m:sSub>
                            <m:sSubPr>
                              <m:ctrlPr>
                                <a:rPr lang="en-US" sz="28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800" b="0" i="1" smtClean="0">
                                  <a:latin typeface="Cambria Math"/>
                                </a:rPr>
                                <m:t>𝐾</m:t>
                              </m:r>
                            </m:e>
                            <m:sub>
                              <m:r>
                                <a:rPr lang="en-US" sz="2800" b="0" i="1" smtClean="0">
                                  <a:latin typeface="Cambria Math"/>
                                </a:rPr>
                                <m:t>𝑣</m:t>
                              </m:r>
                            </m:sub>
                          </m:sSub>
                        </m:den>
                      </m:f>
                      <m:r>
                        <a:rPr lang="en-US" sz="28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28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800" b="0" i="1" smtClean="0">
                              <a:latin typeface="Cambria Math"/>
                            </a:rPr>
                            <m:t>1</m:t>
                          </m:r>
                        </m:num>
                        <m:den>
                          <m:r>
                            <a:rPr lang="en-US" sz="2800" b="0" i="1" smtClean="0">
                              <a:latin typeface="Cambria Math"/>
                            </a:rPr>
                            <m:t>10</m:t>
                          </m:r>
                        </m:den>
                      </m:f>
                      <m:r>
                        <a:rPr lang="en-US" sz="2800" b="0" i="1" smtClean="0">
                          <a:latin typeface="Cambria Math"/>
                        </a:rPr>
                        <m:t>=</m:t>
                      </m:r>
                      <m:r>
                        <a:rPr lang="en-US" sz="2800" b="0" i="1" smtClean="0">
                          <a:latin typeface="Cambria Math"/>
                        </a:rPr>
                        <m:t>0</m:t>
                      </m:r>
                      <m:r>
                        <a:rPr lang="en-US" sz="2800" b="0" i="1" smtClean="0">
                          <a:latin typeface="Cambria Math"/>
                        </a:rPr>
                        <m:t>.</m:t>
                      </m:r>
                      <m:r>
                        <a:rPr lang="en-US" sz="2800" b="0" i="1" smtClean="0">
                          <a:latin typeface="Cambria Math"/>
                        </a:rPr>
                        <m:t>1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67000" y="5121566"/>
                <a:ext cx="3333861" cy="974434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/>
              <p:cNvSpPr txBox="1"/>
              <p:nvPr/>
            </p:nvSpPr>
            <p:spPr>
              <a:xfrm>
                <a:off x="2743200" y="2514600"/>
                <a:ext cx="2565318" cy="65364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8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800" b="0" i="1" smtClean="0">
                              <a:latin typeface="Cambria Math"/>
                            </a:rPr>
                            <m:t>𝐾</m:t>
                          </m:r>
                        </m:e>
                        <m:sub>
                          <m:r>
                            <a:rPr lang="en-US" sz="2800" b="0" i="1" smtClean="0">
                              <a:latin typeface="Cambria Math"/>
                            </a:rPr>
                            <m:t>𝑣</m:t>
                          </m:r>
                        </m:sub>
                      </m:sSub>
                      <m:r>
                        <a:rPr lang="en-US" sz="2800" b="0" i="1" smtClean="0">
                          <a:latin typeface="Cambria Math"/>
                        </a:rPr>
                        <m:t>=</m:t>
                      </m:r>
                      <m:func>
                        <m:funcPr>
                          <m:ctrlPr>
                            <a:rPr lang="en-US" sz="2800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limLow>
                            <m:limLowPr>
                              <m:ctrlPr>
                                <a:rPr lang="en-US" sz="2800" b="0" i="1" smtClean="0">
                                  <a:latin typeface="Cambria Math" panose="02040503050406030204" pitchFamily="18" charset="0"/>
                                </a:rPr>
                              </m:ctrlPr>
                            </m:limLowPr>
                            <m:e>
                              <m:r>
                                <m:rPr>
                                  <m:sty m:val="p"/>
                                </m:rPr>
                                <a:rPr lang="en-US" sz="2800" b="0" i="0" smtClean="0">
                                  <a:latin typeface="Cambria Math"/>
                                </a:rPr>
                                <m:t>lim</m:t>
                              </m:r>
                            </m:e>
                            <m:lim>
                              <m:r>
                                <a:rPr lang="en-US" sz="2800" b="0" i="1" smtClean="0">
                                  <a:latin typeface="Cambria Math"/>
                                </a:rPr>
                                <m:t>𝑠</m:t>
                              </m:r>
                              <m:r>
                                <a:rPr lang="en-US" sz="2800" b="0" i="1" smtClean="0">
                                  <a:latin typeface="Cambria Math"/>
                                  <a:ea typeface="Cambria Math"/>
                                </a:rPr>
                                <m:t>→</m:t>
                              </m:r>
                              <m:r>
                                <a:rPr lang="en-US" sz="2800" b="0" i="1" smtClean="0">
                                  <a:latin typeface="Cambria Math"/>
                                  <a:ea typeface="Cambria Math"/>
                                </a:rPr>
                                <m:t>0</m:t>
                              </m:r>
                            </m:lim>
                          </m:limLow>
                        </m:fName>
                        <m:e>
                          <m:r>
                            <a:rPr lang="en-US" sz="2800" b="0" i="1" smtClean="0">
                              <a:latin typeface="Cambria Math"/>
                            </a:rPr>
                            <m:t>𝑠𝐺</m:t>
                          </m:r>
                          <m:r>
                            <a:rPr lang="en-US" sz="2800" b="0" i="1" smtClean="0">
                              <a:latin typeface="Cambria Math"/>
                            </a:rPr>
                            <m:t>(</m:t>
                          </m:r>
                          <m:r>
                            <a:rPr lang="en-US" sz="2800" b="0" i="1" smtClean="0">
                              <a:latin typeface="Cambria Math"/>
                            </a:rPr>
                            <m:t>𝑠</m:t>
                          </m:r>
                          <m:r>
                            <a:rPr lang="en-US" sz="2800" b="0" i="1" smtClean="0">
                              <a:latin typeface="Cambria Math"/>
                            </a:rPr>
                            <m:t>)</m:t>
                          </m:r>
                        </m:e>
                      </m:func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43200" y="2514600"/>
                <a:ext cx="2565318" cy="653640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/>
              <p:cNvSpPr txBox="1"/>
              <p:nvPr/>
            </p:nvSpPr>
            <p:spPr>
              <a:xfrm>
                <a:off x="2743200" y="3200400"/>
                <a:ext cx="4329583" cy="105118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8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800" b="0" i="1" smtClean="0">
                              <a:latin typeface="Cambria Math"/>
                            </a:rPr>
                            <m:t>𝐾</m:t>
                          </m:r>
                        </m:e>
                        <m:sub>
                          <m:r>
                            <a:rPr lang="en-US" sz="2800" b="0" i="1" smtClean="0">
                              <a:latin typeface="Cambria Math"/>
                            </a:rPr>
                            <m:t>𝑣</m:t>
                          </m:r>
                        </m:sub>
                      </m:sSub>
                      <m:r>
                        <a:rPr lang="en-US" sz="2800" b="0" i="1" smtClean="0">
                          <a:latin typeface="Cambria Math"/>
                        </a:rPr>
                        <m:t>=</m:t>
                      </m:r>
                      <m:func>
                        <m:funcPr>
                          <m:ctrlPr>
                            <a:rPr lang="en-US" sz="2800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limLow>
                            <m:limLowPr>
                              <m:ctrlPr>
                                <a:rPr lang="en-US" sz="2800" b="0" i="1" smtClean="0">
                                  <a:latin typeface="Cambria Math" panose="02040503050406030204" pitchFamily="18" charset="0"/>
                                </a:rPr>
                              </m:ctrlPr>
                            </m:limLowPr>
                            <m:e>
                              <m:r>
                                <m:rPr>
                                  <m:sty m:val="p"/>
                                </m:rPr>
                                <a:rPr lang="en-US" sz="2800" b="0" i="0" smtClean="0">
                                  <a:latin typeface="Cambria Math"/>
                                </a:rPr>
                                <m:t>lim</m:t>
                              </m:r>
                            </m:e>
                            <m:lim>
                              <m:r>
                                <a:rPr lang="en-US" sz="2800" b="0" i="1" smtClean="0">
                                  <a:latin typeface="Cambria Math"/>
                                </a:rPr>
                                <m:t>𝑠</m:t>
                              </m:r>
                              <m:r>
                                <a:rPr lang="en-US" sz="2800" b="0" i="1" smtClean="0">
                                  <a:latin typeface="Cambria Math"/>
                                  <a:ea typeface="Cambria Math"/>
                                </a:rPr>
                                <m:t>→</m:t>
                              </m:r>
                              <m:r>
                                <a:rPr lang="en-US" sz="2800" b="0" i="1" smtClean="0">
                                  <a:latin typeface="Cambria Math"/>
                                  <a:ea typeface="Cambria Math"/>
                                </a:rPr>
                                <m:t>0</m:t>
                              </m:r>
                            </m:lim>
                          </m:limLow>
                        </m:fName>
                        <m:e>
                          <m:r>
                            <a:rPr lang="en-US" sz="2800" b="0" i="1" smtClean="0">
                              <a:latin typeface="Cambria Math"/>
                            </a:rPr>
                            <m:t>𝑠</m:t>
                          </m:r>
                          <m:d>
                            <m:dPr>
                              <m:begChr m:val="["/>
                              <m:endChr m:val="]"/>
                              <m:ctrlPr>
                                <a:rPr lang="en-US" sz="2800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en-US" sz="28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sz="2800" b="0" i="1" smtClean="0">
                                      <a:latin typeface="Cambria Math"/>
                                    </a:rPr>
                                    <m:t>10</m:t>
                                  </m:r>
                                </m:num>
                                <m:den>
                                  <m:r>
                                    <a:rPr lang="en-US" sz="2800" b="0" i="1" smtClean="0">
                                      <a:latin typeface="Cambria Math"/>
                                    </a:rPr>
                                    <m:t>𝑠</m:t>
                                  </m:r>
                                  <m:r>
                                    <a:rPr lang="en-US" sz="2800" b="0" i="1" smtClean="0">
                                      <a:latin typeface="Cambria Math"/>
                                    </a:rPr>
                                    <m:t>(</m:t>
                                  </m:r>
                                  <m:r>
                                    <a:rPr lang="en-US" sz="2800" b="0" i="1" smtClean="0">
                                      <a:latin typeface="Cambria Math"/>
                                    </a:rPr>
                                    <m:t>𝑠</m:t>
                                  </m:r>
                                  <m:r>
                                    <a:rPr lang="en-US" sz="2800" b="0" i="1" smtClean="0">
                                      <a:latin typeface="Cambria Math"/>
                                    </a:rPr>
                                    <m:t>+</m:t>
                                  </m:r>
                                  <m:r>
                                    <a:rPr lang="en-US" sz="2800" b="0" i="1" smtClean="0">
                                      <a:latin typeface="Cambria Math"/>
                                    </a:rPr>
                                    <m:t>1</m:t>
                                  </m:r>
                                  <m:r>
                                    <a:rPr lang="en-US" sz="2800" b="0" i="1" smtClean="0">
                                      <a:latin typeface="Cambria Math"/>
                                    </a:rPr>
                                    <m:t>)</m:t>
                                  </m:r>
                                </m:den>
                              </m:f>
                            </m:e>
                          </m:d>
                        </m:e>
                      </m:func>
                      <m:r>
                        <a:rPr lang="en-US" sz="2800" b="0" i="1" smtClean="0">
                          <a:latin typeface="Cambria Math"/>
                        </a:rPr>
                        <m:t>=</m:t>
                      </m:r>
                      <m:r>
                        <a:rPr lang="en-US" sz="2800" b="0" i="1" smtClean="0">
                          <a:latin typeface="Cambria Math"/>
                        </a:rPr>
                        <m:t>10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43200" y="3200400"/>
                <a:ext cx="4329583" cy="1051185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Rectangle 4"/>
          <p:cNvSpPr/>
          <p:nvPr/>
        </p:nvSpPr>
        <p:spPr>
          <a:xfrm>
            <a:off x="7772400" y="304800"/>
            <a:ext cx="116730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Solution-1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32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816279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9029"/>
            <a:ext cx="8229600" cy="1143000"/>
          </a:xfrm>
        </p:spPr>
        <p:txBody>
          <a:bodyPr/>
          <a:lstStyle/>
          <a:p>
            <a:r>
              <a:rPr lang="en-US" dirty="0" smtClean="0"/>
              <a:t>Final Design Check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7772400" y="381000"/>
            <a:ext cx="116730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Solution-1</a:t>
            </a:r>
            <a:endParaRPr lang="en-US" dirty="0"/>
          </a:p>
        </p:txBody>
      </p:sp>
      <p:pic>
        <p:nvPicPr>
          <p:cNvPr id="20483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63" t="11706" r="8322"/>
          <a:stretch/>
        </p:blipFill>
        <p:spPr bwMode="auto">
          <a:xfrm>
            <a:off x="1458690" y="1205253"/>
            <a:ext cx="6346371" cy="54642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33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01148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Final Design Check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447800"/>
            <a:ext cx="8763000" cy="4525963"/>
          </a:xfrm>
        </p:spPr>
        <p:txBody>
          <a:bodyPr>
            <a:normAutofit/>
          </a:bodyPr>
          <a:lstStyle/>
          <a:p>
            <a:pPr algn="just"/>
            <a:r>
              <a:rPr lang="en-US" sz="2800" dirty="0" smtClean="0"/>
              <a:t>The static velocity error constant for the compensated system can be calculated as</a:t>
            </a:r>
          </a:p>
          <a:p>
            <a:pPr algn="just"/>
            <a:endParaRPr lang="en-US" sz="2800" dirty="0"/>
          </a:p>
          <a:p>
            <a:pPr algn="just"/>
            <a:endParaRPr lang="en-US" sz="2800" dirty="0" smtClean="0"/>
          </a:p>
          <a:p>
            <a:pPr algn="just"/>
            <a:endParaRPr lang="en-US" sz="2800" dirty="0" smtClean="0"/>
          </a:p>
          <a:p>
            <a:pPr algn="just"/>
            <a:endParaRPr lang="en-US" sz="2800" dirty="0"/>
          </a:p>
          <a:p>
            <a:pPr algn="just"/>
            <a:r>
              <a:rPr lang="en-US" sz="2800" dirty="0" smtClean="0"/>
              <a:t>The steady state error is then calculated as</a:t>
            </a:r>
            <a:endParaRPr lang="en-US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/>
              <p:cNvSpPr txBox="1"/>
              <p:nvPr/>
            </p:nvSpPr>
            <p:spPr>
              <a:xfrm>
                <a:off x="2667000" y="5121566"/>
                <a:ext cx="3532634" cy="97443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0" i="1" smtClean="0">
                          <a:latin typeface="Cambria Math"/>
                        </a:rPr>
                        <m:t>𝑒</m:t>
                      </m:r>
                      <m:r>
                        <a:rPr lang="en-US" sz="2800" b="0" i="1" baseline="-25000" smtClean="0">
                          <a:latin typeface="Cambria Math"/>
                        </a:rPr>
                        <m:t>𝑠𝑠</m:t>
                      </m:r>
                      <m:r>
                        <a:rPr lang="en-US" sz="28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28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800" b="0" i="1" smtClean="0">
                              <a:latin typeface="Cambria Math"/>
                            </a:rPr>
                            <m:t>1</m:t>
                          </m:r>
                        </m:num>
                        <m:den>
                          <m:sSub>
                            <m:sSubPr>
                              <m:ctrlPr>
                                <a:rPr lang="en-US" sz="28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800" b="0" i="1" smtClean="0">
                                  <a:latin typeface="Cambria Math"/>
                                </a:rPr>
                                <m:t>𝐾</m:t>
                              </m:r>
                            </m:e>
                            <m:sub>
                              <m:r>
                                <a:rPr lang="en-US" sz="2800" b="0" i="1" smtClean="0">
                                  <a:latin typeface="Cambria Math"/>
                                </a:rPr>
                                <m:t>𝑣</m:t>
                              </m:r>
                            </m:sub>
                          </m:sSub>
                        </m:den>
                      </m:f>
                      <m:r>
                        <a:rPr lang="en-US" sz="28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28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800" b="0" i="1" smtClean="0">
                              <a:latin typeface="Cambria Math"/>
                            </a:rPr>
                            <m:t>1</m:t>
                          </m:r>
                        </m:num>
                        <m:den>
                          <m:r>
                            <a:rPr lang="en-US" sz="2800" b="0" i="1" smtClean="0">
                              <a:latin typeface="Cambria Math"/>
                            </a:rPr>
                            <m:t>3</m:t>
                          </m:r>
                        </m:den>
                      </m:f>
                      <m:r>
                        <a:rPr lang="en-US" sz="2800" b="0" i="1" smtClean="0">
                          <a:latin typeface="Cambria Math"/>
                        </a:rPr>
                        <m:t>=</m:t>
                      </m:r>
                      <m:r>
                        <a:rPr lang="en-US" sz="2800" b="0" i="1" smtClean="0">
                          <a:latin typeface="Cambria Math"/>
                        </a:rPr>
                        <m:t>0</m:t>
                      </m:r>
                      <m:r>
                        <a:rPr lang="en-US" sz="2800" b="0" i="1" smtClean="0">
                          <a:latin typeface="Cambria Math"/>
                        </a:rPr>
                        <m:t>.</m:t>
                      </m:r>
                      <m:r>
                        <a:rPr lang="en-US" sz="2800" b="0" i="1" smtClean="0">
                          <a:latin typeface="Cambria Math"/>
                        </a:rPr>
                        <m:t>333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67000" y="5121566"/>
                <a:ext cx="3532634" cy="974434"/>
              </a:xfrm>
              <a:prstGeom prst="rect">
                <a:avLst/>
              </a:prstGeom>
              <a:blipFill rotWithShape="1">
                <a:blip r:embed="rId2"/>
                <a:stretch>
                  <a:fillRect r="-414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/>
              <p:cNvSpPr txBox="1"/>
              <p:nvPr/>
            </p:nvSpPr>
            <p:spPr>
              <a:xfrm>
                <a:off x="2743200" y="2514600"/>
                <a:ext cx="3404394" cy="65364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8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800" b="0" i="1" smtClean="0">
                              <a:latin typeface="Cambria Math"/>
                            </a:rPr>
                            <m:t>𝐾</m:t>
                          </m:r>
                        </m:e>
                        <m:sub>
                          <m:r>
                            <a:rPr lang="en-US" sz="2800" b="0" i="1" smtClean="0">
                              <a:latin typeface="Cambria Math"/>
                            </a:rPr>
                            <m:t>𝑣</m:t>
                          </m:r>
                        </m:sub>
                      </m:sSub>
                      <m:r>
                        <a:rPr lang="en-US" sz="2800" b="0" i="1" smtClean="0">
                          <a:latin typeface="Cambria Math"/>
                        </a:rPr>
                        <m:t>=</m:t>
                      </m:r>
                      <m:func>
                        <m:funcPr>
                          <m:ctrlPr>
                            <a:rPr lang="en-US" sz="2800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limLow>
                            <m:limLowPr>
                              <m:ctrlPr>
                                <a:rPr lang="en-US" sz="2800" b="0" i="1" smtClean="0">
                                  <a:latin typeface="Cambria Math" panose="02040503050406030204" pitchFamily="18" charset="0"/>
                                </a:rPr>
                              </m:ctrlPr>
                            </m:limLowPr>
                            <m:e>
                              <m:r>
                                <m:rPr>
                                  <m:sty m:val="p"/>
                                </m:rPr>
                                <a:rPr lang="en-US" sz="2800" b="0" i="0" smtClean="0">
                                  <a:latin typeface="Cambria Math"/>
                                </a:rPr>
                                <m:t>lim</m:t>
                              </m:r>
                            </m:e>
                            <m:lim>
                              <m:r>
                                <a:rPr lang="en-US" sz="2800" b="0" i="1" smtClean="0">
                                  <a:latin typeface="Cambria Math"/>
                                </a:rPr>
                                <m:t>𝑠</m:t>
                              </m:r>
                              <m:r>
                                <a:rPr lang="en-US" sz="2800" b="0" i="1" smtClean="0">
                                  <a:latin typeface="Cambria Math"/>
                                  <a:ea typeface="Cambria Math"/>
                                </a:rPr>
                                <m:t>→</m:t>
                              </m:r>
                              <m:r>
                                <a:rPr lang="en-US" sz="2800" b="0" i="1" smtClean="0">
                                  <a:latin typeface="Cambria Math"/>
                                  <a:ea typeface="Cambria Math"/>
                                </a:rPr>
                                <m:t>0</m:t>
                              </m:r>
                            </m:lim>
                          </m:limLow>
                        </m:fName>
                        <m:e>
                          <m:r>
                            <a:rPr lang="en-US" sz="2800" b="0" i="1" smtClean="0">
                              <a:latin typeface="Cambria Math"/>
                            </a:rPr>
                            <m:t>𝑠</m:t>
                          </m:r>
                          <m:sSub>
                            <m:sSubPr>
                              <m:ctrlPr>
                                <a:rPr lang="en-US" sz="28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800" b="0" i="1" smtClean="0">
                                  <a:latin typeface="Cambria Math"/>
                                </a:rPr>
                                <m:t>𝐺</m:t>
                              </m:r>
                            </m:e>
                            <m:sub>
                              <m:r>
                                <a:rPr lang="en-US" sz="2800" b="0" i="1" smtClean="0">
                                  <a:latin typeface="Cambria Math"/>
                                </a:rPr>
                                <m:t>𝑐</m:t>
                              </m:r>
                            </m:sub>
                          </m:sSub>
                          <m:d>
                            <m:dPr>
                              <m:ctrlPr>
                                <a:rPr lang="en-US" sz="2800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800" b="0" i="1" smtClean="0">
                                  <a:latin typeface="Cambria Math"/>
                                </a:rPr>
                                <m:t>𝑠</m:t>
                              </m:r>
                            </m:e>
                          </m:d>
                          <m:r>
                            <a:rPr lang="en-US" sz="2800" b="0" i="1" smtClean="0">
                              <a:latin typeface="Cambria Math"/>
                            </a:rPr>
                            <m:t>𝐺</m:t>
                          </m:r>
                          <m:r>
                            <a:rPr lang="en-US" sz="2800" b="0" i="1" smtClean="0">
                              <a:latin typeface="Cambria Math"/>
                            </a:rPr>
                            <m:t>(</m:t>
                          </m:r>
                          <m:r>
                            <a:rPr lang="en-US" sz="2800" b="0" i="1" smtClean="0">
                              <a:latin typeface="Cambria Math"/>
                            </a:rPr>
                            <m:t>𝑠</m:t>
                          </m:r>
                          <m:r>
                            <a:rPr lang="en-US" sz="2800" b="0" i="1" smtClean="0">
                              <a:latin typeface="Cambria Math"/>
                            </a:rPr>
                            <m:t>)</m:t>
                          </m:r>
                        </m:e>
                      </m:func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43200" y="2514600"/>
                <a:ext cx="3404394" cy="653640"/>
              </a:xfrm>
              <a:prstGeom prst="rect">
                <a:avLst/>
              </a:prstGeom>
              <a:blipFill rotWithShape="1">
                <a:blip r:embed="rId3"/>
                <a:stretch>
                  <a:fillRect t="-8411" r="-4301" b="-560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/>
              <p:cNvSpPr txBox="1"/>
              <p:nvPr/>
            </p:nvSpPr>
            <p:spPr>
              <a:xfrm>
                <a:off x="2743200" y="3200400"/>
                <a:ext cx="4130811" cy="105118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8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800" b="0" i="1" smtClean="0">
                              <a:latin typeface="Cambria Math"/>
                            </a:rPr>
                            <m:t>𝐾</m:t>
                          </m:r>
                        </m:e>
                        <m:sub>
                          <m:r>
                            <a:rPr lang="en-US" sz="2800" b="0" i="1" smtClean="0">
                              <a:latin typeface="Cambria Math"/>
                            </a:rPr>
                            <m:t>𝑣</m:t>
                          </m:r>
                        </m:sub>
                      </m:sSub>
                      <m:r>
                        <a:rPr lang="en-US" sz="2800" b="0" i="1" smtClean="0">
                          <a:latin typeface="Cambria Math"/>
                        </a:rPr>
                        <m:t>=</m:t>
                      </m:r>
                      <m:func>
                        <m:funcPr>
                          <m:ctrlPr>
                            <a:rPr lang="en-US" sz="2800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limLow>
                            <m:limLowPr>
                              <m:ctrlPr>
                                <a:rPr lang="en-US" sz="2800" b="0" i="1" smtClean="0">
                                  <a:latin typeface="Cambria Math" panose="02040503050406030204" pitchFamily="18" charset="0"/>
                                </a:rPr>
                              </m:ctrlPr>
                            </m:limLowPr>
                            <m:e>
                              <m:r>
                                <m:rPr>
                                  <m:sty m:val="p"/>
                                </m:rPr>
                                <a:rPr lang="en-US" sz="2800" b="0" i="0" smtClean="0">
                                  <a:latin typeface="Cambria Math"/>
                                </a:rPr>
                                <m:t>lim</m:t>
                              </m:r>
                            </m:e>
                            <m:lim>
                              <m:r>
                                <a:rPr lang="en-US" sz="2800" b="0" i="1" smtClean="0">
                                  <a:latin typeface="Cambria Math"/>
                                </a:rPr>
                                <m:t>𝑠</m:t>
                              </m:r>
                              <m:r>
                                <a:rPr lang="en-US" sz="2800" b="0" i="1" smtClean="0">
                                  <a:latin typeface="Cambria Math"/>
                                  <a:ea typeface="Cambria Math"/>
                                </a:rPr>
                                <m:t>→</m:t>
                              </m:r>
                              <m:r>
                                <a:rPr lang="en-US" sz="2800" b="0" i="1" smtClean="0">
                                  <a:latin typeface="Cambria Math"/>
                                  <a:ea typeface="Cambria Math"/>
                                </a:rPr>
                                <m:t>0</m:t>
                              </m:r>
                            </m:lim>
                          </m:limLow>
                        </m:fName>
                        <m:e>
                          <m:r>
                            <a:rPr lang="en-US" sz="2800" b="0" i="1" smtClean="0">
                              <a:latin typeface="Cambria Math"/>
                            </a:rPr>
                            <m:t>𝑠</m:t>
                          </m:r>
                          <m:d>
                            <m:dPr>
                              <m:begChr m:val="["/>
                              <m:endChr m:val="]"/>
                              <m:ctrlPr>
                                <a:rPr lang="en-US" sz="2800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en-US" sz="28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sz="2800" b="0" i="1" smtClean="0">
                                      <a:latin typeface="Cambria Math"/>
                                    </a:rPr>
                                    <m:t>9</m:t>
                                  </m:r>
                                </m:num>
                                <m:den>
                                  <m:r>
                                    <a:rPr lang="en-US" sz="2800" b="0" i="1" smtClean="0">
                                      <a:latin typeface="Cambria Math"/>
                                    </a:rPr>
                                    <m:t>𝑠</m:t>
                                  </m:r>
                                  <m:r>
                                    <a:rPr lang="en-US" sz="2800" b="0" i="1" smtClean="0">
                                      <a:latin typeface="Cambria Math"/>
                                    </a:rPr>
                                    <m:t>(</m:t>
                                  </m:r>
                                  <m:r>
                                    <a:rPr lang="en-US" sz="2800" b="0" i="1" smtClean="0">
                                      <a:latin typeface="Cambria Math"/>
                                    </a:rPr>
                                    <m:t>𝑠</m:t>
                                  </m:r>
                                  <m:r>
                                    <a:rPr lang="en-US" sz="2800" b="0" i="1" smtClean="0">
                                      <a:latin typeface="Cambria Math"/>
                                    </a:rPr>
                                    <m:t>+</m:t>
                                  </m:r>
                                  <m:r>
                                    <a:rPr lang="en-US" sz="2800" b="0" i="1" smtClean="0">
                                      <a:latin typeface="Cambria Math"/>
                                    </a:rPr>
                                    <m:t>3</m:t>
                                  </m:r>
                                  <m:r>
                                    <a:rPr lang="en-US" sz="2800" b="0" i="1" smtClean="0">
                                      <a:latin typeface="Cambria Math"/>
                                    </a:rPr>
                                    <m:t>)</m:t>
                                  </m:r>
                                </m:den>
                              </m:f>
                            </m:e>
                          </m:d>
                        </m:e>
                      </m:func>
                      <m:r>
                        <a:rPr lang="en-US" sz="2800" b="0" i="1" smtClean="0">
                          <a:latin typeface="Cambria Math"/>
                        </a:rPr>
                        <m:t>=</m:t>
                      </m:r>
                      <m:r>
                        <a:rPr lang="en-US" sz="2800" b="0" i="1" smtClean="0">
                          <a:latin typeface="Cambria Math"/>
                        </a:rPr>
                        <m:t>3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43200" y="3200400"/>
                <a:ext cx="4130811" cy="1051185"/>
              </a:xfrm>
              <a:prstGeom prst="rect">
                <a:avLst/>
              </a:prstGeom>
              <a:blipFill rotWithShape="1">
                <a:blip r:embed="rId4"/>
                <a:stretch>
                  <a:fillRect r="-339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Rectangle 4"/>
          <p:cNvSpPr/>
          <p:nvPr/>
        </p:nvSpPr>
        <p:spPr>
          <a:xfrm>
            <a:off x="7772400" y="304800"/>
            <a:ext cx="116730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Solution-1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34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374525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808038"/>
          </a:xfrm>
        </p:spPr>
        <p:txBody>
          <a:bodyPr/>
          <a:lstStyle/>
          <a:p>
            <a:r>
              <a:rPr lang="en-US" b="1" dirty="0" smtClean="0"/>
              <a:t>Step-5 (Exampl-1)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066800"/>
            <a:ext cx="8991600" cy="5181600"/>
          </a:xfrm>
        </p:spPr>
        <p:txBody>
          <a:bodyPr>
            <a:normAutofit/>
          </a:bodyPr>
          <a:lstStyle/>
          <a:p>
            <a:pPr marL="290513" indent="-290513" algn="just"/>
            <a:r>
              <a:rPr lang="en-US" sz="2600" b="1" dirty="0">
                <a:solidFill>
                  <a:srgbClr val="FF0000"/>
                </a:solidFill>
              </a:rPr>
              <a:t>Solution-2</a:t>
            </a:r>
            <a:endParaRPr lang="en-US" sz="2600" dirty="0" smtClean="0"/>
          </a:p>
        </p:txBody>
      </p:sp>
      <p:sp>
        <p:nvSpPr>
          <p:cNvPr id="10" name="Rectangle 9"/>
          <p:cNvSpPr/>
          <p:nvPr/>
        </p:nvSpPr>
        <p:spPr>
          <a:xfrm>
            <a:off x="7543800" y="152400"/>
            <a:ext cx="116730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Solution-2</a:t>
            </a:r>
            <a:endParaRPr lang="en-US" dirty="0"/>
          </a:p>
        </p:txBody>
      </p:sp>
      <p:grpSp>
        <p:nvGrpSpPr>
          <p:cNvPr id="11" name="Group 10"/>
          <p:cNvGrpSpPr/>
          <p:nvPr/>
        </p:nvGrpSpPr>
        <p:grpSpPr>
          <a:xfrm>
            <a:off x="2057400" y="1981200"/>
            <a:ext cx="5257800" cy="3581400"/>
            <a:chOff x="1397004" y="1905000"/>
            <a:chExt cx="5257800" cy="3581400"/>
          </a:xfrm>
        </p:grpSpPr>
        <p:grpSp>
          <p:nvGrpSpPr>
            <p:cNvPr id="44" name="Group 43"/>
            <p:cNvGrpSpPr/>
            <p:nvPr/>
          </p:nvGrpSpPr>
          <p:grpSpPr>
            <a:xfrm>
              <a:off x="1397004" y="1905000"/>
              <a:ext cx="5257800" cy="3581400"/>
              <a:chOff x="891684" y="2889454"/>
              <a:chExt cx="4191000" cy="2743200"/>
            </a:xfrm>
          </p:grpSpPr>
          <p:cxnSp>
            <p:nvCxnSpPr>
              <p:cNvPr id="45" name="Straight Connector 44"/>
              <p:cNvCxnSpPr/>
              <p:nvPr/>
            </p:nvCxnSpPr>
            <p:spPr>
              <a:xfrm rot="5400000">
                <a:off x="2971800" y="4260260"/>
                <a:ext cx="2743200" cy="158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Straight Connector 45"/>
              <p:cNvCxnSpPr/>
              <p:nvPr/>
            </p:nvCxnSpPr>
            <p:spPr>
              <a:xfrm>
                <a:off x="891684" y="4890655"/>
                <a:ext cx="4191000" cy="158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7" name="Group 25"/>
            <p:cNvGrpSpPr/>
            <p:nvPr/>
          </p:nvGrpSpPr>
          <p:grpSpPr>
            <a:xfrm>
              <a:off x="5633567" y="4428267"/>
              <a:ext cx="180676" cy="189919"/>
              <a:chOff x="3203847" y="4809330"/>
              <a:chExt cx="144017" cy="145470"/>
            </a:xfrm>
          </p:grpSpPr>
          <p:cxnSp>
            <p:nvCxnSpPr>
              <p:cNvPr id="48" name="Straight Connector 47"/>
              <p:cNvCxnSpPr/>
              <p:nvPr/>
            </p:nvCxnSpPr>
            <p:spPr>
              <a:xfrm flipH="1">
                <a:off x="3203847" y="4809330"/>
                <a:ext cx="144000" cy="144000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2">
                <a:schemeClr val="accent2"/>
              </a:lnRef>
              <a:fillRef idx="0">
                <a:schemeClr val="accent2"/>
              </a:fillRef>
              <a:effectRef idx="1">
                <a:schemeClr val="accent2"/>
              </a:effectRef>
              <a:fontRef idx="minor">
                <a:schemeClr val="tx1"/>
              </a:fontRef>
            </p:style>
          </p:cxnSp>
          <p:cxnSp>
            <p:nvCxnSpPr>
              <p:cNvPr id="49" name="Straight Connector 48"/>
              <p:cNvCxnSpPr/>
              <p:nvPr/>
            </p:nvCxnSpPr>
            <p:spPr>
              <a:xfrm>
                <a:off x="3203864" y="4810800"/>
                <a:ext cx="144000" cy="144000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2">
                <a:schemeClr val="accent2"/>
              </a:lnRef>
              <a:fillRef idx="0">
                <a:schemeClr val="accent2"/>
              </a:fillRef>
              <a:effectRef idx="1">
                <a:schemeClr val="accent2"/>
              </a:effectRef>
              <a:fontRef idx="minor">
                <a:schemeClr val="tx1"/>
              </a:fontRef>
            </p:style>
          </p:cxnSp>
        </p:grpSp>
        <p:grpSp>
          <p:nvGrpSpPr>
            <p:cNvPr id="50" name="Group 25"/>
            <p:cNvGrpSpPr/>
            <p:nvPr/>
          </p:nvGrpSpPr>
          <p:grpSpPr>
            <a:xfrm>
              <a:off x="4530511" y="4428273"/>
              <a:ext cx="180676" cy="189919"/>
              <a:chOff x="3203847" y="4809330"/>
              <a:chExt cx="144017" cy="145470"/>
            </a:xfrm>
          </p:grpSpPr>
          <p:cxnSp>
            <p:nvCxnSpPr>
              <p:cNvPr id="51" name="Straight Connector 50"/>
              <p:cNvCxnSpPr/>
              <p:nvPr/>
            </p:nvCxnSpPr>
            <p:spPr>
              <a:xfrm flipH="1">
                <a:off x="3203847" y="4809330"/>
                <a:ext cx="144000" cy="144000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2">
                <a:schemeClr val="accent2"/>
              </a:lnRef>
              <a:fillRef idx="0">
                <a:schemeClr val="accent2"/>
              </a:fillRef>
              <a:effectRef idx="1">
                <a:schemeClr val="accent2"/>
              </a:effectRef>
              <a:fontRef idx="minor">
                <a:schemeClr val="tx1"/>
              </a:fontRef>
            </p:style>
          </p:cxnSp>
          <p:cxnSp>
            <p:nvCxnSpPr>
              <p:cNvPr id="52" name="Straight Connector 51"/>
              <p:cNvCxnSpPr/>
              <p:nvPr/>
            </p:nvCxnSpPr>
            <p:spPr>
              <a:xfrm>
                <a:off x="3203864" y="4810800"/>
                <a:ext cx="144000" cy="144000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2">
                <a:schemeClr val="accent2"/>
              </a:lnRef>
              <a:fillRef idx="0">
                <a:schemeClr val="accent2"/>
              </a:fillRef>
              <a:effectRef idx="1">
                <a:schemeClr val="accent2"/>
              </a:effectRef>
              <a:fontRef idx="minor">
                <a:schemeClr val="tx1"/>
              </a:fontRef>
            </p:style>
          </p:cxnSp>
        </p:grpSp>
        <p:sp>
          <p:nvSpPr>
            <p:cNvPr id="53" name="TextBox 52"/>
            <p:cNvSpPr txBox="1"/>
            <p:nvPr/>
          </p:nvSpPr>
          <p:spPr>
            <a:xfrm>
              <a:off x="4339318" y="4600111"/>
              <a:ext cx="414677" cy="4018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 smtClean="0"/>
                <a:t>-1</a:t>
              </a:r>
              <a:endParaRPr lang="en-US" sz="1400" dirty="0"/>
            </a:p>
          </p:txBody>
        </p:sp>
        <p:sp>
          <p:nvSpPr>
            <p:cNvPr id="54" name="Oval 53"/>
            <p:cNvSpPr/>
            <p:nvPr/>
          </p:nvSpPr>
          <p:spPr>
            <a:xfrm>
              <a:off x="3978781" y="2299317"/>
              <a:ext cx="114716" cy="119380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TextBox 54"/>
            <p:cNvSpPr txBox="1"/>
            <p:nvPr/>
          </p:nvSpPr>
          <p:spPr>
            <a:xfrm>
              <a:off x="5779480" y="3415365"/>
              <a:ext cx="414677" cy="4018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 smtClean="0"/>
                <a:t>-1</a:t>
              </a:r>
              <a:endParaRPr lang="en-US" sz="1400" dirty="0"/>
            </a:p>
          </p:txBody>
        </p:sp>
        <p:sp>
          <p:nvSpPr>
            <p:cNvPr id="56" name="TextBox 55"/>
            <p:cNvSpPr txBox="1"/>
            <p:nvPr/>
          </p:nvSpPr>
          <p:spPr>
            <a:xfrm>
              <a:off x="3276599" y="4600111"/>
              <a:ext cx="414677" cy="4018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 smtClean="0"/>
                <a:t>-2</a:t>
              </a:r>
              <a:endParaRPr lang="en-US" sz="1400" dirty="0"/>
            </a:p>
          </p:txBody>
        </p:sp>
        <p:cxnSp>
          <p:nvCxnSpPr>
            <p:cNvPr id="57" name="Straight Connector 56"/>
            <p:cNvCxnSpPr/>
            <p:nvPr/>
          </p:nvCxnSpPr>
          <p:spPr>
            <a:xfrm rot="5400000" flipH="1" flipV="1">
              <a:off x="3410763" y="4526761"/>
              <a:ext cx="198967" cy="199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/>
            <p:cNvCxnSpPr/>
            <p:nvPr/>
          </p:nvCxnSpPr>
          <p:spPr>
            <a:xfrm rot="10800000" flipH="1" flipV="1">
              <a:off x="5631746" y="3632407"/>
              <a:ext cx="191193" cy="207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9" name="TextBox 58"/>
            <p:cNvSpPr txBox="1"/>
            <p:nvPr/>
          </p:nvSpPr>
          <p:spPr>
            <a:xfrm>
              <a:off x="5796855" y="2547131"/>
              <a:ext cx="414677" cy="4018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 smtClean="0"/>
                <a:t>-2</a:t>
              </a:r>
              <a:endParaRPr lang="en-US" sz="1400" dirty="0"/>
            </a:p>
          </p:txBody>
        </p:sp>
        <p:cxnSp>
          <p:nvCxnSpPr>
            <p:cNvPr id="60" name="Straight Connector 59"/>
            <p:cNvCxnSpPr/>
            <p:nvPr/>
          </p:nvCxnSpPr>
          <p:spPr>
            <a:xfrm rot="10800000" flipH="1" flipV="1">
              <a:off x="5649121" y="2764173"/>
              <a:ext cx="191193" cy="207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/>
            <p:cNvCxnSpPr/>
            <p:nvPr/>
          </p:nvCxnSpPr>
          <p:spPr>
            <a:xfrm flipV="1">
              <a:off x="1676400" y="2391316"/>
              <a:ext cx="2346498" cy="2114097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/>
          </p:nvCxnSpPr>
          <p:spPr>
            <a:xfrm rot="16200000" flipV="1">
              <a:off x="3035070" y="3418370"/>
              <a:ext cx="20294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3" name="Arc 62"/>
            <p:cNvSpPr/>
            <p:nvPr/>
          </p:nvSpPr>
          <p:spPr>
            <a:xfrm>
              <a:off x="3894685" y="4220717"/>
              <a:ext cx="458863" cy="596900"/>
            </a:xfrm>
            <a:prstGeom prst="arc">
              <a:avLst>
                <a:gd name="adj1" fmla="val 14970581"/>
                <a:gd name="adj2" fmla="val 0"/>
              </a:avLst>
            </a:prstGeom>
            <a:ln>
              <a:headEnd type="arrow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TextBox 63"/>
            <p:cNvSpPr txBox="1"/>
            <p:nvPr/>
          </p:nvSpPr>
          <p:spPr>
            <a:xfrm>
              <a:off x="4081515" y="3906370"/>
              <a:ext cx="539362" cy="4018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 smtClean="0"/>
                <a:t>90</a:t>
              </a:r>
              <a:r>
                <a:rPr lang="en-US" sz="1400" baseline="30000" dirty="0" smtClean="0"/>
                <a:t>o</a:t>
              </a:r>
              <a:endParaRPr lang="en-US" sz="1400" baseline="30000" dirty="0"/>
            </a:p>
          </p:txBody>
        </p:sp>
        <p:sp>
          <p:nvSpPr>
            <p:cNvPr id="65" name="Oval 64"/>
            <p:cNvSpPr/>
            <p:nvPr/>
          </p:nvSpPr>
          <p:spPr>
            <a:xfrm>
              <a:off x="3995175" y="4434658"/>
              <a:ext cx="172073" cy="179070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66" name="Group 25"/>
            <p:cNvGrpSpPr/>
            <p:nvPr/>
          </p:nvGrpSpPr>
          <p:grpSpPr>
            <a:xfrm>
              <a:off x="2223850" y="4445135"/>
              <a:ext cx="180676" cy="189919"/>
              <a:chOff x="3203847" y="4809330"/>
              <a:chExt cx="144017" cy="145470"/>
            </a:xfrm>
          </p:grpSpPr>
          <p:cxnSp>
            <p:nvCxnSpPr>
              <p:cNvPr id="67" name="Straight Connector 66"/>
              <p:cNvCxnSpPr/>
              <p:nvPr/>
            </p:nvCxnSpPr>
            <p:spPr>
              <a:xfrm flipH="1">
                <a:off x="3203847" y="4809330"/>
                <a:ext cx="144000" cy="14400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2"/>
              </a:lnRef>
              <a:fillRef idx="0">
                <a:schemeClr val="accent2"/>
              </a:fillRef>
              <a:effectRef idx="1">
                <a:schemeClr val="accent2"/>
              </a:effectRef>
              <a:fontRef idx="minor">
                <a:schemeClr val="tx1"/>
              </a:fontRef>
            </p:style>
          </p:cxnSp>
          <p:cxnSp>
            <p:nvCxnSpPr>
              <p:cNvPr id="68" name="Straight Connector 67"/>
              <p:cNvCxnSpPr/>
              <p:nvPr/>
            </p:nvCxnSpPr>
            <p:spPr>
              <a:xfrm>
                <a:off x="3203864" y="4810800"/>
                <a:ext cx="144000" cy="14400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2"/>
              </a:lnRef>
              <a:fillRef idx="0">
                <a:schemeClr val="accent2"/>
              </a:fillRef>
              <a:effectRef idx="1">
                <a:schemeClr val="accent2"/>
              </a:effectRef>
              <a:fontRef idx="minor">
                <a:schemeClr val="tx1"/>
              </a:fontRef>
            </p:style>
          </p:cxnSp>
        </p:grpSp>
        <p:sp>
          <p:nvSpPr>
            <p:cNvPr id="69" name="TextBox 68"/>
            <p:cNvSpPr txBox="1"/>
            <p:nvPr/>
          </p:nvSpPr>
          <p:spPr>
            <a:xfrm>
              <a:off x="2133600" y="4032294"/>
              <a:ext cx="710300" cy="4018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 smtClean="0"/>
                <a:t>49.2</a:t>
              </a:r>
              <a:r>
                <a:rPr lang="en-US" sz="1400" baseline="30000" dirty="0" smtClean="0"/>
                <a:t>o</a:t>
              </a:r>
              <a:endParaRPr lang="en-US" sz="1400" baseline="30000" dirty="0"/>
            </a:p>
          </p:txBody>
        </p:sp>
        <p:sp>
          <p:nvSpPr>
            <p:cNvPr id="70" name="Arc 69"/>
            <p:cNvSpPr/>
            <p:nvPr/>
          </p:nvSpPr>
          <p:spPr>
            <a:xfrm rot="3464148">
              <a:off x="1667480" y="4145228"/>
              <a:ext cx="477189" cy="401294"/>
            </a:xfrm>
            <a:prstGeom prst="arc">
              <a:avLst>
                <a:gd name="adj1" fmla="val 14970581"/>
                <a:gd name="adj2" fmla="val 0"/>
              </a:avLst>
            </a:prstGeom>
            <a:ln>
              <a:headEnd type="arrow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TextBox 70"/>
            <p:cNvSpPr txBox="1"/>
            <p:nvPr/>
          </p:nvSpPr>
          <p:spPr>
            <a:xfrm>
              <a:off x="2338866" y="4598023"/>
              <a:ext cx="414677" cy="4018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 smtClean="0"/>
                <a:t>-3</a:t>
              </a:r>
              <a:endParaRPr lang="en-US" sz="1400" dirty="0"/>
            </a:p>
          </p:txBody>
        </p:sp>
        <p:cxnSp>
          <p:nvCxnSpPr>
            <p:cNvPr id="72" name="Straight Connector 71"/>
            <p:cNvCxnSpPr/>
            <p:nvPr/>
          </p:nvCxnSpPr>
          <p:spPr>
            <a:xfrm rot="5400000" flipH="1" flipV="1">
              <a:off x="2473031" y="4524673"/>
              <a:ext cx="198967" cy="199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3" name="Arc 72"/>
            <p:cNvSpPr/>
            <p:nvPr/>
          </p:nvSpPr>
          <p:spPr>
            <a:xfrm rot="10384191">
              <a:off x="3451726" y="2439366"/>
              <a:ext cx="736161" cy="563497"/>
            </a:xfrm>
            <a:prstGeom prst="arc">
              <a:avLst>
                <a:gd name="adj1" fmla="val 13732502"/>
                <a:gd name="adj2" fmla="val 20619066"/>
              </a:avLst>
            </a:prstGeom>
            <a:ln>
              <a:headEnd type="arrow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aphicFrame>
          <p:nvGraphicFramePr>
            <p:cNvPr id="74" name="Object 73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685255626"/>
                </p:ext>
              </p:extLst>
            </p:nvPr>
          </p:nvGraphicFramePr>
          <p:xfrm>
            <a:off x="3290922" y="3125398"/>
            <a:ext cx="617120" cy="26609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8498" name="Equation" r:id="rId3" imgW="444240" imgH="177480" progId="Equation.3">
                    <p:embed/>
                  </p:oleObj>
                </mc:Choice>
                <mc:Fallback>
                  <p:oleObj name="Equation" r:id="rId3" imgW="444240" imgH="177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290922" y="3125398"/>
                          <a:ext cx="617120" cy="26609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35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36293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808038"/>
          </a:xfrm>
        </p:spPr>
        <p:txBody>
          <a:bodyPr/>
          <a:lstStyle/>
          <a:p>
            <a:r>
              <a:rPr lang="en-US" b="1" dirty="0" smtClean="0"/>
              <a:t>Step-5 (Exampl-1)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066800"/>
            <a:ext cx="8991600" cy="5181600"/>
          </a:xfrm>
        </p:spPr>
        <p:txBody>
          <a:bodyPr>
            <a:normAutofit/>
          </a:bodyPr>
          <a:lstStyle/>
          <a:p>
            <a:pPr marL="290513" indent="-290513" algn="just"/>
            <a:r>
              <a:rPr lang="en-US" sz="2600" b="1" dirty="0">
                <a:solidFill>
                  <a:srgbClr val="FF0000"/>
                </a:solidFill>
              </a:rPr>
              <a:t>Solution-2</a:t>
            </a:r>
            <a:endParaRPr lang="en-US" sz="2600" dirty="0" smtClean="0"/>
          </a:p>
        </p:txBody>
      </p:sp>
      <p:grpSp>
        <p:nvGrpSpPr>
          <p:cNvPr id="29" name="Group 28"/>
          <p:cNvGrpSpPr/>
          <p:nvPr/>
        </p:nvGrpSpPr>
        <p:grpSpPr>
          <a:xfrm>
            <a:off x="2209800" y="1676400"/>
            <a:ext cx="5257800" cy="3581400"/>
            <a:chOff x="2209800" y="1676400"/>
            <a:chExt cx="5257800" cy="3581400"/>
          </a:xfrm>
        </p:grpSpPr>
        <p:grpSp>
          <p:nvGrpSpPr>
            <p:cNvPr id="5" name="Group 4"/>
            <p:cNvGrpSpPr/>
            <p:nvPr/>
          </p:nvGrpSpPr>
          <p:grpSpPr>
            <a:xfrm>
              <a:off x="2209800" y="1676400"/>
              <a:ext cx="5257800" cy="3581400"/>
              <a:chOff x="891684" y="2889454"/>
              <a:chExt cx="4191000" cy="2743200"/>
            </a:xfrm>
          </p:grpSpPr>
          <p:cxnSp>
            <p:nvCxnSpPr>
              <p:cNvPr id="22" name="Straight Connector 21"/>
              <p:cNvCxnSpPr/>
              <p:nvPr/>
            </p:nvCxnSpPr>
            <p:spPr>
              <a:xfrm rot="5400000">
                <a:off x="2971800" y="4260260"/>
                <a:ext cx="2743200" cy="158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Straight Connector 22"/>
              <p:cNvCxnSpPr/>
              <p:nvPr/>
            </p:nvCxnSpPr>
            <p:spPr>
              <a:xfrm>
                <a:off x="891684" y="4890655"/>
                <a:ext cx="4191000" cy="158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" name="Group 25"/>
            <p:cNvGrpSpPr/>
            <p:nvPr/>
          </p:nvGrpSpPr>
          <p:grpSpPr>
            <a:xfrm>
              <a:off x="6446363" y="4199667"/>
              <a:ext cx="180676" cy="189919"/>
              <a:chOff x="3203847" y="4809330"/>
              <a:chExt cx="144017" cy="145470"/>
            </a:xfrm>
          </p:grpSpPr>
          <p:cxnSp>
            <p:nvCxnSpPr>
              <p:cNvPr id="20" name="Straight Connector 19"/>
              <p:cNvCxnSpPr/>
              <p:nvPr/>
            </p:nvCxnSpPr>
            <p:spPr>
              <a:xfrm flipH="1">
                <a:off x="3203847" y="4809330"/>
                <a:ext cx="144000" cy="144000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2">
                <a:schemeClr val="accent2"/>
              </a:lnRef>
              <a:fillRef idx="0">
                <a:schemeClr val="accent2"/>
              </a:fillRef>
              <a:effectRef idx="1">
                <a:schemeClr val="accent2"/>
              </a:effectRef>
              <a:fontRef idx="minor">
                <a:schemeClr val="tx1"/>
              </a:fontRef>
            </p:style>
          </p:cxnSp>
          <p:cxnSp>
            <p:nvCxnSpPr>
              <p:cNvPr id="21" name="Straight Connector 20"/>
              <p:cNvCxnSpPr/>
              <p:nvPr/>
            </p:nvCxnSpPr>
            <p:spPr>
              <a:xfrm>
                <a:off x="3203864" y="4810800"/>
                <a:ext cx="144000" cy="144000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2">
                <a:schemeClr val="accent2"/>
              </a:lnRef>
              <a:fillRef idx="0">
                <a:schemeClr val="accent2"/>
              </a:fillRef>
              <a:effectRef idx="1">
                <a:schemeClr val="accent2"/>
              </a:effectRef>
              <a:fontRef idx="minor">
                <a:schemeClr val="tx1"/>
              </a:fontRef>
            </p:style>
          </p:cxnSp>
        </p:grpSp>
        <p:grpSp>
          <p:nvGrpSpPr>
            <p:cNvPr id="7" name="Group 25"/>
            <p:cNvGrpSpPr/>
            <p:nvPr/>
          </p:nvGrpSpPr>
          <p:grpSpPr>
            <a:xfrm>
              <a:off x="5343307" y="4199673"/>
              <a:ext cx="180676" cy="189919"/>
              <a:chOff x="3203847" y="4809330"/>
              <a:chExt cx="144017" cy="145470"/>
            </a:xfrm>
          </p:grpSpPr>
          <p:cxnSp>
            <p:nvCxnSpPr>
              <p:cNvPr id="18" name="Straight Connector 17"/>
              <p:cNvCxnSpPr/>
              <p:nvPr/>
            </p:nvCxnSpPr>
            <p:spPr>
              <a:xfrm flipH="1">
                <a:off x="3203847" y="4809330"/>
                <a:ext cx="144000" cy="144000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2">
                <a:schemeClr val="accent2"/>
              </a:lnRef>
              <a:fillRef idx="0">
                <a:schemeClr val="accent2"/>
              </a:fillRef>
              <a:effectRef idx="1">
                <a:schemeClr val="accent2"/>
              </a:effectRef>
              <a:fontRef idx="minor">
                <a:schemeClr val="tx1"/>
              </a:fontRef>
            </p:style>
          </p:cxnSp>
          <p:cxnSp>
            <p:nvCxnSpPr>
              <p:cNvPr id="19" name="Straight Connector 18"/>
              <p:cNvCxnSpPr/>
              <p:nvPr/>
            </p:nvCxnSpPr>
            <p:spPr>
              <a:xfrm>
                <a:off x="3203864" y="4810800"/>
                <a:ext cx="144000" cy="144000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2">
                <a:schemeClr val="accent2"/>
              </a:lnRef>
              <a:fillRef idx="0">
                <a:schemeClr val="accent2"/>
              </a:fillRef>
              <a:effectRef idx="1">
                <a:schemeClr val="accent2"/>
              </a:effectRef>
              <a:fontRef idx="minor">
                <a:schemeClr val="tx1"/>
              </a:fontRef>
            </p:style>
          </p:cxnSp>
        </p:grpSp>
        <p:sp>
          <p:nvSpPr>
            <p:cNvPr id="8" name="TextBox 7"/>
            <p:cNvSpPr txBox="1"/>
            <p:nvPr/>
          </p:nvSpPr>
          <p:spPr>
            <a:xfrm>
              <a:off x="5152114" y="4371511"/>
              <a:ext cx="414677" cy="4018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 smtClean="0"/>
                <a:t>-1</a:t>
              </a:r>
              <a:endParaRPr lang="en-US" sz="1400" dirty="0"/>
            </a:p>
          </p:txBody>
        </p:sp>
        <p:sp>
          <p:nvSpPr>
            <p:cNvPr id="9" name="Oval 8"/>
            <p:cNvSpPr/>
            <p:nvPr/>
          </p:nvSpPr>
          <p:spPr>
            <a:xfrm>
              <a:off x="4791577" y="2070717"/>
              <a:ext cx="114716" cy="119380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6592276" y="3186765"/>
              <a:ext cx="414677" cy="4018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 smtClean="0"/>
                <a:t>-1</a:t>
              </a:r>
              <a:endParaRPr lang="en-US" sz="1400" dirty="0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4089395" y="4371511"/>
              <a:ext cx="414677" cy="4018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 smtClean="0"/>
                <a:t>-2</a:t>
              </a:r>
              <a:endParaRPr lang="en-US" sz="1400" dirty="0"/>
            </a:p>
          </p:txBody>
        </p:sp>
        <p:cxnSp>
          <p:nvCxnSpPr>
            <p:cNvPr id="14" name="Straight Connector 13"/>
            <p:cNvCxnSpPr/>
            <p:nvPr/>
          </p:nvCxnSpPr>
          <p:spPr>
            <a:xfrm rot="5400000" flipH="1" flipV="1">
              <a:off x="4223559" y="4298161"/>
              <a:ext cx="198967" cy="199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10800000" flipH="1" flipV="1">
              <a:off x="6444542" y="3403807"/>
              <a:ext cx="191193" cy="207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TextBox 15"/>
            <p:cNvSpPr txBox="1"/>
            <p:nvPr/>
          </p:nvSpPr>
          <p:spPr>
            <a:xfrm>
              <a:off x="6609651" y="2318531"/>
              <a:ext cx="414677" cy="4018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 smtClean="0"/>
                <a:t>-2</a:t>
              </a:r>
              <a:endParaRPr lang="en-US" sz="1400" dirty="0"/>
            </a:p>
          </p:txBody>
        </p:sp>
        <p:cxnSp>
          <p:nvCxnSpPr>
            <p:cNvPr id="17" name="Straight Connector 16"/>
            <p:cNvCxnSpPr/>
            <p:nvPr/>
          </p:nvCxnSpPr>
          <p:spPr>
            <a:xfrm rot="10800000" flipH="1" flipV="1">
              <a:off x="6461917" y="2535573"/>
              <a:ext cx="191193" cy="207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 flipV="1">
              <a:off x="2489196" y="2162716"/>
              <a:ext cx="2346498" cy="2114097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 rot="16200000" flipV="1">
              <a:off x="3847866" y="3189770"/>
              <a:ext cx="20294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Arc 26"/>
            <p:cNvSpPr/>
            <p:nvPr/>
          </p:nvSpPr>
          <p:spPr>
            <a:xfrm>
              <a:off x="4707481" y="3992117"/>
              <a:ext cx="458863" cy="596900"/>
            </a:xfrm>
            <a:prstGeom prst="arc">
              <a:avLst>
                <a:gd name="adj1" fmla="val 14970581"/>
                <a:gd name="adj2" fmla="val 0"/>
              </a:avLst>
            </a:prstGeom>
            <a:ln>
              <a:headEnd type="arrow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4894311" y="3677770"/>
              <a:ext cx="539362" cy="4018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 smtClean="0"/>
                <a:t>90</a:t>
              </a:r>
              <a:r>
                <a:rPr lang="en-US" sz="1400" baseline="30000" dirty="0" smtClean="0"/>
                <a:t>o</a:t>
              </a:r>
              <a:endParaRPr lang="en-US" sz="1400" baseline="30000" dirty="0"/>
            </a:p>
          </p:txBody>
        </p:sp>
        <p:sp>
          <p:nvSpPr>
            <p:cNvPr id="32" name="Oval 31"/>
            <p:cNvSpPr/>
            <p:nvPr/>
          </p:nvSpPr>
          <p:spPr>
            <a:xfrm>
              <a:off x="4807971" y="4206058"/>
              <a:ext cx="172073" cy="179070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36" name="Group 25"/>
            <p:cNvGrpSpPr/>
            <p:nvPr/>
          </p:nvGrpSpPr>
          <p:grpSpPr>
            <a:xfrm>
              <a:off x="3036646" y="4216535"/>
              <a:ext cx="180676" cy="189919"/>
              <a:chOff x="3203847" y="4809330"/>
              <a:chExt cx="144017" cy="145470"/>
            </a:xfrm>
          </p:grpSpPr>
          <p:cxnSp>
            <p:nvCxnSpPr>
              <p:cNvPr id="37" name="Straight Connector 36"/>
              <p:cNvCxnSpPr/>
              <p:nvPr/>
            </p:nvCxnSpPr>
            <p:spPr>
              <a:xfrm flipH="1">
                <a:off x="3203847" y="4809330"/>
                <a:ext cx="144000" cy="14400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2"/>
              </a:lnRef>
              <a:fillRef idx="0">
                <a:schemeClr val="accent2"/>
              </a:fillRef>
              <a:effectRef idx="1">
                <a:schemeClr val="accent2"/>
              </a:effectRef>
              <a:fontRef idx="minor">
                <a:schemeClr val="tx1"/>
              </a:fontRef>
            </p:style>
          </p:cxnSp>
          <p:cxnSp>
            <p:nvCxnSpPr>
              <p:cNvPr id="38" name="Straight Connector 37"/>
              <p:cNvCxnSpPr/>
              <p:nvPr/>
            </p:nvCxnSpPr>
            <p:spPr>
              <a:xfrm>
                <a:off x="3203864" y="4810800"/>
                <a:ext cx="144000" cy="14400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2"/>
              </a:lnRef>
              <a:fillRef idx="0">
                <a:schemeClr val="accent2"/>
              </a:fillRef>
              <a:effectRef idx="1">
                <a:schemeClr val="accent2"/>
              </a:effectRef>
              <a:fontRef idx="minor">
                <a:schemeClr val="tx1"/>
              </a:fontRef>
            </p:style>
          </p:cxnSp>
        </p:grpSp>
        <p:sp>
          <p:nvSpPr>
            <p:cNvPr id="39" name="TextBox 38"/>
            <p:cNvSpPr txBox="1"/>
            <p:nvPr/>
          </p:nvSpPr>
          <p:spPr>
            <a:xfrm>
              <a:off x="2946396" y="3803694"/>
              <a:ext cx="710300" cy="4018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 smtClean="0"/>
                <a:t>49.2</a:t>
              </a:r>
              <a:r>
                <a:rPr lang="en-US" sz="1400" baseline="30000" dirty="0" smtClean="0"/>
                <a:t>o</a:t>
              </a:r>
              <a:endParaRPr lang="en-US" sz="1400" baseline="30000" dirty="0"/>
            </a:p>
          </p:txBody>
        </p:sp>
        <p:sp>
          <p:nvSpPr>
            <p:cNvPr id="40" name="Arc 39"/>
            <p:cNvSpPr/>
            <p:nvPr/>
          </p:nvSpPr>
          <p:spPr>
            <a:xfrm rot="3464148">
              <a:off x="2480276" y="3916628"/>
              <a:ext cx="477189" cy="401294"/>
            </a:xfrm>
            <a:prstGeom prst="arc">
              <a:avLst>
                <a:gd name="adj1" fmla="val 14970581"/>
                <a:gd name="adj2" fmla="val 0"/>
              </a:avLst>
            </a:prstGeom>
            <a:ln>
              <a:headEnd type="arrow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3151662" y="4369423"/>
              <a:ext cx="414677" cy="4018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 smtClean="0"/>
                <a:t>-3</a:t>
              </a:r>
              <a:endParaRPr lang="en-US" sz="1400" dirty="0"/>
            </a:p>
          </p:txBody>
        </p:sp>
        <p:cxnSp>
          <p:nvCxnSpPr>
            <p:cNvPr id="42" name="Straight Connector 41"/>
            <p:cNvCxnSpPr/>
            <p:nvPr/>
          </p:nvCxnSpPr>
          <p:spPr>
            <a:xfrm rot="5400000" flipH="1" flipV="1">
              <a:off x="3285827" y="4296073"/>
              <a:ext cx="198967" cy="199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Arc 33"/>
            <p:cNvSpPr/>
            <p:nvPr/>
          </p:nvSpPr>
          <p:spPr>
            <a:xfrm rot="10384191">
              <a:off x="4264522" y="2210766"/>
              <a:ext cx="736161" cy="563497"/>
            </a:xfrm>
            <a:prstGeom prst="arc">
              <a:avLst>
                <a:gd name="adj1" fmla="val 13732502"/>
                <a:gd name="adj2" fmla="val 20619066"/>
              </a:avLst>
            </a:prstGeom>
            <a:ln>
              <a:headEnd type="arrow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aphicFrame>
          <p:nvGraphicFramePr>
            <p:cNvPr id="35" name="Object 34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192455459"/>
                </p:ext>
              </p:extLst>
            </p:nvPr>
          </p:nvGraphicFramePr>
          <p:xfrm>
            <a:off x="4103718" y="2896798"/>
            <a:ext cx="617120" cy="26609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514" name="Equation" r:id="rId3" imgW="444240" imgH="177480" progId="Equation.3">
                    <p:embed/>
                  </p:oleObj>
                </mc:Choice>
                <mc:Fallback>
                  <p:oleObj name="Equation" r:id="rId3" imgW="444240" imgH="177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103718" y="2896798"/>
                          <a:ext cx="617120" cy="26609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0" name="Rectangle 9"/>
          <p:cNvSpPr/>
          <p:nvPr/>
        </p:nvSpPr>
        <p:spPr>
          <a:xfrm>
            <a:off x="7543800" y="152400"/>
            <a:ext cx="116730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Solution-2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4" name="TextBox 43"/>
              <p:cNvSpPr txBox="1"/>
              <p:nvPr/>
            </p:nvSpPr>
            <p:spPr>
              <a:xfrm>
                <a:off x="3015905" y="5410200"/>
                <a:ext cx="4191000" cy="90896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8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800" b="0" i="1" smtClean="0">
                              <a:latin typeface="Cambria Math"/>
                            </a:rPr>
                            <m:t>𝐺</m:t>
                          </m:r>
                        </m:e>
                        <m:sub>
                          <m:r>
                            <a:rPr lang="en-US" sz="2800" b="0" i="1" smtClean="0">
                              <a:latin typeface="Cambria Math"/>
                            </a:rPr>
                            <m:t>𝑐</m:t>
                          </m:r>
                        </m:sub>
                      </m:sSub>
                      <m:d>
                        <m:dPr>
                          <m:ctrlPr>
                            <a:rPr lang="en-US" sz="28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800" b="0" i="1" smtClean="0">
                              <a:latin typeface="Cambria Math"/>
                            </a:rPr>
                            <m:t>𝑠</m:t>
                          </m:r>
                        </m:e>
                      </m:d>
                      <m:r>
                        <a:rPr lang="en-US" sz="2800" b="0" i="1" smtClean="0">
                          <a:latin typeface="Cambria Math"/>
                        </a:rPr>
                        <m:t>=</m:t>
                      </m:r>
                      <m:r>
                        <a:rPr lang="en-US" sz="2800" b="0" i="1" smtClean="0">
                          <a:latin typeface="Cambria Math"/>
                        </a:rPr>
                        <m:t>1</m:t>
                      </m:r>
                      <m:r>
                        <a:rPr lang="en-US" sz="2800" b="0" i="1" smtClean="0">
                          <a:latin typeface="Cambria Math"/>
                        </a:rPr>
                        <m:t>.</m:t>
                      </m:r>
                      <m:r>
                        <a:rPr lang="en-US" sz="2800" b="0" i="1" smtClean="0">
                          <a:latin typeface="Cambria Math"/>
                        </a:rPr>
                        <m:t>03</m:t>
                      </m:r>
                      <m:f>
                        <m:fPr>
                          <m:ctrlPr>
                            <a:rPr lang="en-US" sz="2800" i="1" smtClean="0"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fPr>
                        <m:num>
                          <m:r>
                            <a:rPr lang="en-US" sz="2800" i="1">
                              <a:latin typeface="Cambria Math"/>
                              <a:ea typeface="Cambria Math"/>
                            </a:rPr>
                            <m:t>𝑠</m:t>
                          </m:r>
                          <m:r>
                            <a:rPr lang="en-US" sz="2800" i="1">
                              <a:latin typeface="Cambria Math"/>
                              <a:ea typeface="Cambria Math"/>
                            </a:rPr>
                            <m:t>+</m:t>
                          </m:r>
                          <m:r>
                            <a:rPr lang="en-US" sz="2800" i="1">
                              <a:latin typeface="Cambria Math"/>
                              <a:ea typeface="Cambria Math"/>
                            </a:rPr>
                            <m:t>1</m:t>
                          </m:r>
                          <m:r>
                            <a:rPr lang="en-US" sz="2800" i="1">
                              <a:latin typeface="Cambria Math"/>
                              <a:ea typeface="Cambria Math"/>
                            </a:rPr>
                            <m:t>.</m:t>
                          </m:r>
                          <m:r>
                            <a:rPr lang="en-US" sz="2800" i="1">
                              <a:latin typeface="Cambria Math"/>
                              <a:ea typeface="Cambria Math"/>
                            </a:rPr>
                            <m:t>5</m:t>
                          </m:r>
                        </m:num>
                        <m:den>
                          <m:r>
                            <a:rPr lang="en-US" sz="2800" i="1">
                              <a:latin typeface="Cambria Math"/>
                              <a:ea typeface="Cambria Math"/>
                            </a:rPr>
                            <m:t>𝑠</m:t>
                          </m:r>
                          <m:r>
                            <a:rPr lang="en-US" sz="2800" i="1">
                              <a:latin typeface="Cambria Math"/>
                              <a:ea typeface="Cambria Math"/>
                            </a:rPr>
                            <m:t>+</m:t>
                          </m:r>
                          <m:r>
                            <a:rPr lang="en-US" sz="2800" i="1">
                              <a:latin typeface="Cambria Math"/>
                              <a:ea typeface="Cambria Math"/>
                            </a:rPr>
                            <m:t>3</m:t>
                          </m:r>
                          <m:r>
                            <a:rPr lang="en-US" sz="2800" i="1">
                              <a:latin typeface="Cambria Math"/>
                              <a:ea typeface="Cambria Math"/>
                            </a:rPr>
                            <m:t>.</m:t>
                          </m:r>
                          <m:r>
                            <a:rPr lang="en-US" sz="2800" i="1">
                              <a:latin typeface="Cambria Math"/>
                              <a:ea typeface="Cambria Math"/>
                            </a:rPr>
                            <m:t>6</m:t>
                          </m:r>
                        </m:den>
                      </m:f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44" name="TextBox 4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15905" y="5410200"/>
                <a:ext cx="4191000" cy="908967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36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803527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31838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>Step-5 (Example-1)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762000"/>
            <a:ext cx="8991600" cy="4906963"/>
          </a:xfrm>
        </p:spPr>
        <p:txBody>
          <a:bodyPr>
            <a:normAutofit/>
          </a:bodyPr>
          <a:lstStyle/>
          <a:p>
            <a:pPr algn="just"/>
            <a:r>
              <a:rPr lang="en-US" sz="2400" dirty="0" smtClean="0"/>
              <a:t>If no other requirements are imposed on the system, try to make the value of </a:t>
            </a:r>
            <a:r>
              <a:rPr lang="el-GR" sz="2400" dirty="0" smtClean="0">
                <a:solidFill>
                  <a:srgbClr val="FF0000"/>
                </a:solidFill>
              </a:rPr>
              <a:t>α</a:t>
            </a:r>
            <a:r>
              <a:rPr lang="en-US" sz="2400" dirty="0" smtClean="0"/>
              <a:t> as large as possible. A larger value of </a:t>
            </a:r>
            <a:r>
              <a:rPr lang="el-GR" sz="2400" dirty="0" smtClean="0">
                <a:solidFill>
                  <a:srgbClr val="FF0000"/>
                </a:solidFill>
              </a:rPr>
              <a:t>α</a:t>
            </a:r>
            <a:r>
              <a:rPr lang="en-US" sz="2400" dirty="0" smtClean="0"/>
              <a:t> generally results in a larger value of </a:t>
            </a:r>
            <a:r>
              <a:rPr lang="en-US" sz="2400" dirty="0" err="1" smtClean="0">
                <a:solidFill>
                  <a:srgbClr val="FF0000"/>
                </a:solidFill>
              </a:rPr>
              <a:t>K</a:t>
            </a:r>
            <a:r>
              <a:rPr lang="en-US" sz="2400" baseline="-25000" dirty="0" err="1" smtClean="0">
                <a:solidFill>
                  <a:srgbClr val="FF0000"/>
                </a:solidFill>
              </a:rPr>
              <a:t>v</a:t>
            </a:r>
            <a:r>
              <a:rPr lang="en-US" sz="2400" dirty="0" smtClean="0"/>
              <a:t>, which is desirable.</a:t>
            </a:r>
          </a:p>
          <a:p>
            <a:endParaRPr lang="en-US" sz="1000" dirty="0" smtClean="0"/>
          </a:p>
          <a:p>
            <a:r>
              <a:rPr lang="en-US" sz="2400" dirty="0" smtClean="0"/>
              <a:t>Procedure to obtain a largest possible value for </a:t>
            </a:r>
            <a:r>
              <a:rPr lang="el-GR" sz="2400" dirty="0">
                <a:solidFill>
                  <a:srgbClr val="FF0000"/>
                </a:solidFill>
              </a:rPr>
              <a:t>α</a:t>
            </a:r>
            <a:r>
              <a:rPr lang="en-US" sz="2400" dirty="0" smtClean="0"/>
              <a:t>.</a:t>
            </a:r>
          </a:p>
          <a:p>
            <a:pPr lvl="1" algn="just"/>
            <a:r>
              <a:rPr lang="en-US" sz="2000" dirty="0"/>
              <a:t>First, draw a horizontal line passing through point </a:t>
            </a:r>
            <a:r>
              <a:rPr lang="en-US" sz="2000" i="1" dirty="0">
                <a:solidFill>
                  <a:srgbClr val="FF0000"/>
                </a:solidFill>
              </a:rPr>
              <a:t>P</a:t>
            </a:r>
            <a:r>
              <a:rPr lang="en-US" sz="2000" dirty="0"/>
              <a:t>, the </a:t>
            </a:r>
            <a:r>
              <a:rPr lang="en-US" sz="2000" dirty="0" smtClean="0"/>
              <a:t>desired location </a:t>
            </a:r>
            <a:r>
              <a:rPr lang="en-US" sz="2000" dirty="0"/>
              <a:t>for one of the dominant closed-loop </a:t>
            </a:r>
            <a:r>
              <a:rPr lang="en-US" sz="2000" dirty="0" smtClean="0"/>
              <a:t>poles. </a:t>
            </a:r>
            <a:r>
              <a:rPr lang="en-US" sz="2000" dirty="0"/>
              <a:t>This is shown as line </a:t>
            </a:r>
            <a:r>
              <a:rPr lang="en-US" sz="2000" dirty="0">
                <a:solidFill>
                  <a:srgbClr val="FF0000"/>
                </a:solidFill>
              </a:rPr>
              <a:t>PA</a:t>
            </a:r>
            <a:r>
              <a:rPr lang="en-US" sz="2000" dirty="0"/>
              <a:t> in </a:t>
            </a:r>
            <a:r>
              <a:rPr lang="en-US" sz="2000" dirty="0" smtClean="0"/>
              <a:t>following figure.</a:t>
            </a:r>
          </a:p>
          <a:p>
            <a:pPr lvl="1" algn="just"/>
            <a:r>
              <a:rPr lang="en-US" sz="2000" dirty="0" smtClean="0"/>
              <a:t>Draw also </a:t>
            </a:r>
            <a:r>
              <a:rPr lang="en-US" sz="2000" dirty="0"/>
              <a:t>a line connecting point </a:t>
            </a:r>
            <a:r>
              <a:rPr lang="en-US" sz="2000" dirty="0">
                <a:solidFill>
                  <a:srgbClr val="FF0000"/>
                </a:solidFill>
              </a:rPr>
              <a:t>P</a:t>
            </a:r>
            <a:r>
              <a:rPr lang="en-US" sz="2000" dirty="0"/>
              <a:t> and the </a:t>
            </a:r>
            <a:r>
              <a:rPr lang="en-US" sz="2000" dirty="0" smtClean="0"/>
              <a:t>origin </a:t>
            </a:r>
            <a:r>
              <a:rPr lang="en-US" sz="2000" dirty="0" smtClean="0">
                <a:solidFill>
                  <a:srgbClr val="FF0000"/>
                </a:solidFill>
              </a:rPr>
              <a:t>O</a:t>
            </a:r>
            <a:r>
              <a:rPr lang="en-US" sz="2000" dirty="0" smtClean="0"/>
              <a:t>.</a:t>
            </a:r>
            <a:endParaRPr lang="en-US" sz="2000" dirty="0"/>
          </a:p>
        </p:txBody>
      </p:sp>
      <p:grpSp>
        <p:nvGrpSpPr>
          <p:cNvPr id="5" name="Group 4"/>
          <p:cNvGrpSpPr/>
          <p:nvPr/>
        </p:nvGrpSpPr>
        <p:grpSpPr>
          <a:xfrm>
            <a:off x="2450055" y="4114800"/>
            <a:ext cx="4191000" cy="2743200"/>
            <a:chOff x="1053650" y="2889454"/>
            <a:chExt cx="4191000" cy="2743200"/>
          </a:xfrm>
        </p:grpSpPr>
        <p:cxnSp>
          <p:nvCxnSpPr>
            <p:cNvPr id="32" name="Straight Connector 31"/>
            <p:cNvCxnSpPr/>
            <p:nvPr/>
          </p:nvCxnSpPr>
          <p:spPr>
            <a:xfrm rot="5400000">
              <a:off x="2971800" y="4260260"/>
              <a:ext cx="2743200" cy="15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>
              <a:off x="1053650" y="4890655"/>
              <a:ext cx="4191000" cy="15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3" name="Group 42"/>
          <p:cNvGrpSpPr/>
          <p:nvPr/>
        </p:nvGrpSpPr>
        <p:grpSpPr>
          <a:xfrm>
            <a:off x="3038847" y="4416830"/>
            <a:ext cx="3086908" cy="2070087"/>
            <a:chOff x="3038847" y="4416830"/>
            <a:chExt cx="3086908" cy="2070087"/>
          </a:xfrm>
        </p:grpSpPr>
        <p:grpSp>
          <p:nvGrpSpPr>
            <p:cNvPr id="6" name="Group 25"/>
            <p:cNvGrpSpPr/>
            <p:nvPr/>
          </p:nvGrpSpPr>
          <p:grpSpPr>
            <a:xfrm>
              <a:off x="5665058" y="6047515"/>
              <a:ext cx="144017" cy="145470"/>
              <a:chOff x="3203847" y="4809330"/>
              <a:chExt cx="144017" cy="145470"/>
            </a:xfrm>
          </p:grpSpPr>
          <p:cxnSp>
            <p:nvCxnSpPr>
              <p:cNvPr id="30" name="Straight Connector 29"/>
              <p:cNvCxnSpPr/>
              <p:nvPr/>
            </p:nvCxnSpPr>
            <p:spPr>
              <a:xfrm flipH="1">
                <a:off x="3203847" y="4809330"/>
                <a:ext cx="144000" cy="144000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2">
                <a:schemeClr val="accent2"/>
              </a:lnRef>
              <a:fillRef idx="0">
                <a:schemeClr val="accent2"/>
              </a:fillRef>
              <a:effectRef idx="1">
                <a:schemeClr val="accent2"/>
              </a:effectRef>
              <a:fontRef idx="minor">
                <a:schemeClr val="tx1"/>
              </a:fontRef>
            </p:style>
          </p:cxnSp>
          <p:cxnSp>
            <p:nvCxnSpPr>
              <p:cNvPr id="31" name="Straight Connector 30"/>
              <p:cNvCxnSpPr/>
              <p:nvPr/>
            </p:nvCxnSpPr>
            <p:spPr>
              <a:xfrm>
                <a:off x="3203864" y="4810800"/>
                <a:ext cx="144000" cy="144000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2">
                <a:schemeClr val="accent2"/>
              </a:lnRef>
              <a:fillRef idx="0">
                <a:schemeClr val="accent2"/>
              </a:fillRef>
              <a:effectRef idx="1">
                <a:schemeClr val="accent2"/>
              </a:effectRef>
              <a:fontRef idx="minor">
                <a:schemeClr val="tx1"/>
              </a:fontRef>
            </p:style>
          </p:cxnSp>
        </p:grpSp>
        <p:grpSp>
          <p:nvGrpSpPr>
            <p:cNvPr id="7" name="Group 25"/>
            <p:cNvGrpSpPr/>
            <p:nvPr/>
          </p:nvGrpSpPr>
          <p:grpSpPr>
            <a:xfrm>
              <a:off x="4785810" y="6047520"/>
              <a:ext cx="144017" cy="145470"/>
              <a:chOff x="3203847" y="4809330"/>
              <a:chExt cx="144017" cy="145470"/>
            </a:xfrm>
          </p:grpSpPr>
          <p:cxnSp>
            <p:nvCxnSpPr>
              <p:cNvPr id="28" name="Straight Connector 27"/>
              <p:cNvCxnSpPr/>
              <p:nvPr/>
            </p:nvCxnSpPr>
            <p:spPr>
              <a:xfrm flipH="1">
                <a:off x="3203847" y="4809330"/>
                <a:ext cx="144000" cy="144000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2">
                <a:schemeClr val="accent2"/>
              </a:lnRef>
              <a:fillRef idx="0">
                <a:schemeClr val="accent2"/>
              </a:fillRef>
              <a:effectRef idx="1">
                <a:schemeClr val="accent2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28"/>
              <p:cNvCxnSpPr/>
              <p:nvPr/>
            </p:nvCxnSpPr>
            <p:spPr>
              <a:xfrm>
                <a:off x="3203864" y="4810800"/>
                <a:ext cx="144000" cy="144000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2">
                <a:schemeClr val="accent2"/>
              </a:lnRef>
              <a:fillRef idx="0">
                <a:schemeClr val="accent2"/>
              </a:fillRef>
              <a:effectRef idx="1">
                <a:schemeClr val="accent2"/>
              </a:effectRef>
              <a:fontRef idx="minor">
                <a:schemeClr val="tx1"/>
              </a:fontRef>
            </p:style>
          </p:cxnSp>
        </p:grpSp>
        <p:sp>
          <p:nvSpPr>
            <p:cNvPr id="8" name="TextBox 7"/>
            <p:cNvSpPr txBox="1"/>
            <p:nvPr/>
          </p:nvSpPr>
          <p:spPr>
            <a:xfrm>
              <a:off x="4633410" y="6179140"/>
              <a:ext cx="33054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 smtClean="0"/>
                <a:t>-1</a:t>
              </a:r>
              <a:endParaRPr lang="en-US" sz="1400" dirty="0"/>
            </a:p>
          </p:txBody>
        </p:sp>
        <p:sp>
          <p:nvSpPr>
            <p:cNvPr id="9" name="Oval 8"/>
            <p:cNvSpPr/>
            <p:nvPr/>
          </p:nvSpPr>
          <p:spPr>
            <a:xfrm>
              <a:off x="4346025" y="4416830"/>
              <a:ext cx="91440" cy="91440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5781365" y="5271675"/>
              <a:ext cx="33054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 smtClean="0"/>
                <a:t>-1</a:t>
              </a:r>
              <a:endParaRPr lang="en-US" sz="1400" dirty="0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3786315" y="6179140"/>
              <a:ext cx="33054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 smtClean="0"/>
                <a:t>-2</a:t>
              </a:r>
              <a:endParaRPr lang="en-US" sz="1400" dirty="0"/>
            </a:p>
          </p:txBody>
        </p:sp>
        <p:cxnSp>
          <p:nvCxnSpPr>
            <p:cNvPr id="12" name="Straight Connector 11"/>
            <p:cNvCxnSpPr/>
            <p:nvPr/>
          </p:nvCxnSpPr>
          <p:spPr>
            <a:xfrm rot="5400000" flipH="1" flipV="1">
              <a:off x="3896356" y="6122926"/>
              <a:ext cx="152400" cy="15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rot="10800000" flipH="1" flipV="1">
              <a:off x="5663606" y="5437920"/>
              <a:ext cx="152400" cy="15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TextBox 13"/>
            <p:cNvSpPr txBox="1"/>
            <p:nvPr/>
          </p:nvSpPr>
          <p:spPr>
            <a:xfrm>
              <a:off x="5795215" y="4606645"/>
              <a:ext cx="33054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 smtClean="0"/>
                <a:t>-2</a:t>
              </a:r>
              <a:endParaRPr lang="en-US" sz="1400" dirty="0"/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 flipH="1" flipV="1">
              <a:off x="5677456" y="4772890"/>
              <a:ext cx="152400" cy="15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TextBox 23"/>
            <p:cNvSpPr txBox="1"/>
            <p:nvPr/>
          </p:nvSpPr>
          <p:spPr>
            <a:xfrm>
              <a:off x="3038847" y="6177541"/>
              <a:ext cx="33054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 smtClean="0"/>
                <a:t>-3</a:t>
              </a:r>
              <a:endParaRPr lang="en-US" sz="1400" dirty="0"/>
            </a:p>
          </p:txBody>
        </p:sp>
        <p:cxnSp>
          <p:nvCxnSpPr>
            <p:cNvPr id="25" name="Straight Connector 24"/>
            <p:cNvCxnSpPr/>
            <p:nvPr/>
          </p:nvCxnSpPr>
          <p:spPr>
            <a:xfrm rot="5400000" flipH="1" flipV="1">
              <a:off x="3148888" y="6121327"/>
              <a:ext cx="152400" cy="15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1" name="Group 40"/>
          <p:cNvGrpSpPr/>
          <p:nvPr/>
        </p:nvGrpSpPr>
        <p:grpSpPr>
          <a:xfrm>
            <a:off x="4406259" y="4479242"/>
            <a:ext cx="1649366" cy="1906077"/>
            <a:chOff x="4406259" y="3662183"/>
            <a:chExt cx="1649366" cy="1906077"/>
          </a:xfrm>
        </p:grpSpPr>
        <p:cxnSp>
          <p:nvCxnSpPr>
            <p:cNvPr id="17" name="Straight Connector 16"/>
            <p:cNvCxnSpPr/>
            <p:nvPr/>
          </p:nvCxnSpPr>
          <p:spPr>
            <a:xfrm flipH="1" flipV="1">
              <a:off x="4406259" y="3662183"/>
              <a:ext cx="1345314" cy="1669272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TextBox 21"/>
            <p:cNvSpPr txBox="1"/>
            <p:nvPr/>
          </p:nvSpPr>
          <p:spPr>
            <a:xfrm>
              <a:off x="5752337" y="5260483"/>
              <a:ext cx="30328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dirty="0"/>
                <a:t>O</a:t>
              </a:r>
              <a:endParaRPr lang="en-US" sz="1400" baseline="30000" dirty="0"/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2457268" y="4298868"/>
            <a:ext cx="1916612" cy="307777"/>
            <a:chOff x="2457268" y="3481809"/>
            <a:chExt cx="1916612" cy="307777"/>
          </a:xfrm>
        </p:grpSpPr>
        <p:cxnSp>
          <p:nvCxnSpPr>
            <p:cNvPr id="37" name="Straight Connector 36"/>
            <p:cNvCxnSpPr/>
            <p:nvPr/>
          </p:nvCxnSpPr>
          <p:spPr>
            <a:xfrm flipV="1">
              <a:off x="2819400" y="3657600"/>
              <a:ext cx="155448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TextBox 38"/>
            <p:cNvSpPr txBox="1"/>
            <p:nvPr/>
          </p:nvSpPr>
          <p:spPr>
            <a:xfrm>
              <a:off x="2457268" y="3481809"/>
              <a:ext cx="28886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dirty="0" smtClean="0"/>
                <a:t>A</a:t>
              </a:r>
              <a:endParaRPr lang="en-US" sz="1400" baseline="30000" dirty="0"/>
            </a:p>
          </p:txBody>
        </p:sp>
      </p:grpSp>
      <p:sp>
        <p:nvSpPr>
          <p:cNvPr id="34" name="TextBox 33"/>
          <p:cNvSpPr txBox="1"/>
          <p:nvPr/>
        </p:nvSpPr>
        <p:spPr>
          <a:xfrm>
            <a:off x="4267915" y="4109053"/>
            <a:ext cx="27764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/>
              <a:t>P</a:t>
            </a:r>
            <a:endParaRPr lang="en-US" sz="1400" baseline="30000" dirty="0"/>
          </a:p>
        </p:txBody>
      </p:sp>
      <p:sp>
        <p:nvSpPr>
          <p:cNvPr id="4" name="Rectangle 3"/>
          <p:cNvSpPr/>
          <p:nvPr/>
        </p:nvSpPr>
        <p:spPr>
          <a:xfrm>
            <a:off x="7568397" y="179988"/>
            <a:ext cx="127951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 smtClean="0">
                <a:solidFill>
                  <a:srgbClr val="FF0000"/>
                </a:solidFill>
              </a:rPr>
              <a:t>Solution-3</a:t>
            </a:r>
            <a:endParaRPr lang="en-US" sz="2000" b="1" dirty="0">
              <a:solidFill>
                <a:srgbClr val="FF0000"/>
              </a:solidFill>
            </a:endParaRPr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37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18955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1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31838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>Step-5 (Example-1)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762000"/>
            <a:ext cx="8991600" cy="4906963"/>
          </a:xfrm>
        </p:spPr>
        <p:txBody>
          <a:bodyPr>
            <a:normAutofit/>
          </a:bodyPr>
          <a:lstStyle/>
          <a:p>
            <a:pPr algn="just"/>
            <a:r>
              <a:rPr lang="en-US" sz="2400" dirty="0"/>
              <a:t>Bisect the angle between the lines </a:t>
            </a:r>
            <a:r>
              <a:rPr lang="en-US" sz="2400" dirty="0">
                <a:solidFill>
                  <a:srgbClr val="FF0000"/>
                </a:solidFill>
              </a:rPr>
              <a:t>PA</a:t>
            </a:r>
            <a:r>
              <a:rPr lang="en-US" sz="2400" dirty="0"/>
              <a:t> and </a:t>
            </a:r>
            <a:r>
              <a:rPr lang="en-US" sz="2400" dirty="0">
                <a:solidFill>
                  <a:srgbClr val="FF0000"/>
                </a:solidFill>
              </a:rPr>
              <a:t>PO</a:t>
            </a:r>
            <a:r>
              <a:rPr lang="en-US" sz="2400" dirty="0"/>
              <a:t>, </a:t>
            </a:r>
            <a:r>
              <a:rPr lang="en-US" sz="2400" dirty="0" smtClean="0"/>
              <a:t>as shown </a:t>
            </a:r>
            <a:r>
              <a:rPr lang="en-US" sz="2400" dirty="0"/>
              <a:t>in </a:t>
            </a:r>
            <a:r>
              <a:rPr lang="en-US" sz="2400" dirty="0" smtClean="0"/>
              <a:t>following figure.</a:t>
            </a:r>
            <a:endParaRPr lang="en-US" sz="2400" dirty="0"/>
          </a:p>
        </p:txBody>
      </p:sp>
      <p:grpSp>
        <p:nvGrpSpPr>
          <p:cNvPr id="5" name="Group 4"/>
          <p:cNvGrpSpPr/>
          <p:nvPr/>
        </p:nvGrpSpPr>
        <p:grpSpPr>
          <a:xfrm>
            <a:off x="2450055" y="2031537"/>
            <a:ext cx="4191000" cy="2743200"/>
            <a:chOff x="1053650" y="2889454"/>
            <a:chExt cx="4191000" cy="2743200"/>
          </a:xfrm>
        </p:grpSpPr>
        <p:cxnSp>
          <p:nvCxnSpPr>
            <p:cNvPr id="32" name="Straight Connector 31"/>
            <p:cNvCxnSpPr/>
            <p:nvPr/>
          </p:nvCxnSpPr>
          <p:spPr>
            <a:xfrm rot="5400000">
              <a:off x="2971800" y="4260260"/>
              <a:ext cx="2743200" cy="15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>
              <a:off x="1053650" y="4890655"/>
              <a:ext cx="4191000" cy="15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Group 25"/>
          <p:cNvGrpSpPr/>
          <p:nvPr/>
        </p:nvGrpSpPr>
        <p:grpSpPr>
          <a:xfrm>
            <a:off x="5665058" y="3964252"/>
            <a:ext cx="144017" cy="145470"/>
            <a:chOff x="3203847" y="4809330"/>
            <a:chExt cx="144017" cy="145470"/>
          </a:xfrm>
        </p:grpSpPr>
        <p:cxnSp>
          <p:nvCxnSpPr>
            <p:cNvPr id="30" name="Straight Connector 29"/>
            <p:cNvCxnSpPr/>
            <p:nvPr/>
          </p:nvCxnSpPr>
          <p:spPr>
            <a:xfrm flipH="1">
              <a:off x="3203847" y="4809330"/>
              <a:ext cx="144000" cy="144000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>
              <a:off x="3203864" y="4810800"/>
              <a:ext cx="144000" cy="144000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7" name="Group 25"/>
          <p:cNvGrpSpPr/>
          <p:nvPr/>
        </p:nvGrpSpPr>
        <p:grpSpPr>
          <a:xfrm>
            <a:off x="4785810" y="3964257"/>
            <a:ext cx="144017" cy="145470"/>
            <a:chOff x="3203847" y="4809330"/>
            <a:chExt cx="144017" cy="145470"/>
          </a:xfrm>
        </p:grpSpPr>
        <p:cxnSp>
          <p:nvCxnSpPr>
            <p:cNvPr id="28" name="Straight Connector 27"/>
            <p:cNvCxnSpPr/>
            <p:nvPr/>
          </p:nvCxnSpPr>
          <p:spPr>
            <a:xfrm flipH="1">
              <a:off x="3203847" y="4809330"/>
              <a:ext cx="144000" cy="144000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>
              <a:off x="3203864" y="4810800"/>
              <a:ext cx="144000" cy="144000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8" name="TextBox 7"/>
          <p:cNvSpPr txBox="1"/>
          <p:nvPr/>
        </p:nvSpPr>
        <p:spPr>
          <a:xfrm>
            <a:off x="4633410" y="4095877"/>
            <a:ext cx="33054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-1</a:t>
            </a:r>
            <a:endParaRPr lang="en-US" sz="1400" dirty="0"/>
          </a:p>
        </p:txBody>
      </p:sp>
      <p:sp>
        <p:nvSpPr>
          <p:cNvPr id="9" name="Oval 8"/>
          <p:cNvSpPr/>
          <p:nvPr/>
        </p:nvSpPr>
        <p:spPr>
          <a:xfrm>
            <a:off x="4346025" y="2333567"/>
            <a:ext cx="91440" cy="9144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5781365" y="3188412"/>
            <a:ext cx="33054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-1</a:t>
            </a:r>
            <a:endParaRPr lang="en-US" sz="1400" dirty="0"/>
          </a:p>
        </p:txBody>
      </p:sp>
      <p:sp>
        <p:nvSpPr>
          <p:cNvPr id="11" name="TextBox 10"/>
          <p:cNvSpPr txBox="1"/>
          <p:nvPr/>
        </p:nvSpPr>
        <p:spPr>
          <a:xfrm>
            <a:off x="3786315" y="4095877"/>
            <a:ext cx="33054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-2</a:t>
            </a:r>
            <a:endParaRPr lang="en-US" sz="1400" dirty="0"/>
          </a:p>
        </p:txBody>
      </p:sp>
      <p:cxnSp>
        <p:nvCxnSpPr>
          <p:cNvPr id="12" name="Straight Connector 11"/>
          <p:cNvCxnSpPr/>
          <p:nvPr/>
        </p:nvCxnSpPr>
        <p:spPr>
          <a:xfrm rot="5400000" flipH="1" flipV="1">
            <a:off x="3896356" y="4039663"/>
            <a:ext cx="1524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 rot="10800000" flipH="1" flipV="1">
            <a:off x="5663606" y="3354657"/>
            <a:ext cx="1524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5795215" y="2523382"/>
            <a:ext cx="33054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-2</a:t>
            </a:r>
            <a:endParaRPr lang="en-US" sz="1400" dirty="0"/>
          </a:p>
        </p:txBody>
      </p:sp>
      <p:cxnSp>
        <p:nvCxnSpPr>
          <p:cNvPr id="15" name="Straight Connector 14"/>
          <p:cNvCxnSpPr/>
          <p:nvPr/>
        </p:nvCxnSpPr>
        <p:spPr>
          <a:xfrm rot="10800000" flipH="1" flipV="1">
            <a:off x="5677456" y="2689627"/>
            <a:ext cx="1524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3038847" y="4094278"/>
            <a:ext cx="33054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-3</a:t>
            </a:r>
            <a:endParaRPr lang="en-US" sz="1400" dirty="0"/>
          </a:p>
        </p:txBody>
      </p:sp>
      <p:cxnSp>
        <p:nvCxnSpPr>
          <p:cNvPr id="25" name="Straight Connector 24"/>
          <p:cNvCxnSpPr/>
          <p:nvPr/>
        </p:nvCxnSpPr>
        <p:spPr>
          <a:xfrm rot="5400000" flipH="1" flipV="1">
            <a:off x="3148888" y="4038064"/>
            <a:ext cx="1524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1" name="Group 40"/>
          <p:cNvGrpSpPr/>
          <p:nvPr/>
        </p:nvGrpSpPr>
        <p:grpSpPr>
          <a:xfrm>
            <a:off x="4267915" y="2025790"/>
            <a:ext cx="1787710" cy="2276266"/>
            <a:chOff x="4267915" y="3291994"/>
            <a:chExt cx="1787710" cy="2276266"/>
          </a:xfrm>
        </p:grpSpPr>
        <p:cxnSp>
          <p:nvCxnSpPr>
            <p:cNvPr id="17" name="Straight Connector 16"/>
            <p:cNvCxnSpPr/>
            <p:nvPr/>
          </p:nvCxnSpPr>
          <p:spPr>
            <a:xfrm flipH="1" flipV="1">
              <a:off x="4406259" y="3662183"/>
              <a:ext cx="1345314" cy="1669272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0" name="Group 39"/>
            <p:cNvGrpSpPr/>
            <p:nvPr/>
          </p:nvGrpSpPr>
          <p:grpSpPr>
            <a:xfrm>
              <a:off x="4267915" y="3291994"/>
              <a:ext cx="1787710" cy="2276266"/>
              <a:chOff x="4267915" y="3291994"/>
              <a:chExt cx="1787710" cy="2276266"/>
            </a:xfrm>
          </p:grpSpPr>
          <p:sp>
            <p:nvSpPr>
              <p:cNvPr id="22" name="TextBox 21"/>
              <p:cNvSpPr txBox="1"/>
              <p:nvPr/>
            </p:nvSpPr>
            <p:spPr>
              <a:xfrm>
                <a:off x="5752337" y="5260483"/>
                <a:ext cx="30328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400" dirty="0"/>
                  <a:t>O</a:t>
                </a:r>
                <a:endParaRPr lang="en-US" sz="1400" baseline="30000" dirty="0"/>
              </a:p>
            </p:txBody>
          </p:sp>
          <p:sp>
            <p:nvSpPr>
              <p:cNvPr id="38" name="TextBox 37"/>
              <p:cNvSpPr txBox="1"/>
              <p:nvPr/>
            </p:nvSpPr>
            <p:spPr>
              <a:xfrm>
                <a:off x="4267915" y="3291994"/>
                <a:ext cx="277640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400" dirty="0" smtClean="0"/>
                  <a:t>P</a:t>
                </a:r>
                <a:endParaRPr lang="en-US" sz="1400" baseline="30000" dirty="0"/>
              </a:p>
            </p:txBody>
          </p:sp>
        </p:grpSp>
      </p:grpSp>
      <p:grpSp>
        <p:nvGrpSpPr>
          <p:cNvPr id="42" name="Group 41"/>
          <p:cNvGrpSpPr/>
          <p:nvPr/>
        </p:nvGrpSpPr>
        <p:grpSpPr>
          <a:xfrm>
            <a:off x="2457268" y="2215605"/>
            <a:ext cx="1916612" cy="307777"/>
            <a:chOff x="2457268" y="3481809"/>
            <a:chExt cx="1916612" cy="307777"/>
          </a:xfrm>
        </p:grpSpPr>
        <p:cxnSp>
          <p:nvCxnSpPr>
            <p:cNvPr id="37" name="Straight Connector 36"/>
            <p:cNvCxnSpPr/>
            <p:nvPr/>
          </p:nvCxnSpPr>
          <p:spPr>
            <a:xfrm flipV="1">
              <a:off x="2819400" y="3657600"/>
              <a:ext cx="155448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TextBox 38"/>
            <p:cNvSpPr txBox="1"/>
            <p:nvPr/>
          </p:nvSpPr>
          <p:spPr>
            <a:xfrm>
              <a:off x="2457268" y="3481809"/>
              <a:ext cx="28886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dirty="0" smtClean="0"/>
                <a:t>A</a:t>
              </a:r>
              <a:endParaRPr lang="en-US" sz="1400" baseline="30000" dirty="0"/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3925934" y="1908153"/>
            <a:ext cx="900844" cy="816570"/>
            <a:chOff x="4047792" y="3247404"/>
            <a:chExt cx="686658" cy="705792"/>
          </a:xfrm>
        </p:grpSpPr>
        <p:sp>
          <p:nvSpPr>
            <p:cNvPr id="18" name="Arc 17"/>
            <p:cNvSpPr/>
            <p:nvPr/>
          </p:nvSpPr>
          <p:spPr>
            <a:xfrm rot="11143516">
              <a:off x="4047792" y="3247404"/>
              <a:ext cx="686658" cy="705792"/>
            </a:xfrm>
            <a:prstGeom prst="arc">
              <a:avLst>
                <a:gd name="adj1" fmla="val 13732502"/>
                <a:gd name="adj2" fmla="val 20619066"/>
              </a:avLst>
            </a:prstGeom>
            <a:ln>
              <a:headEnd type="arrow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aphicFrame>
          <p:nvGraphicFramePr>
            <p:cNvPr id="4" name="Object 3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4151890261"/>
                </p:ext>
              </p:extLst>
            </p:nvPr>
          </p:nvGraphicFramePr>
          <p:xfrm>
            <a:off x="4191685" y="3700988"/>
            <a:ext cx="170414" cy="22175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591" name="Equation" r:id="rId3" imgW="126720" imgH="164880" progId="Equation.3">
                    <p:embed/>
                  </p:oleObj>
                </mc:Choice>
                <mc:Fallback>
                  <p:oleObj name="Equation" r:id="rId3" imgW="126720" imgH="164880" progId="Equation.3">
                    <p:embed/>
                    <p:pic>
                      <p:nvPicPr>
                        <p:cNvPr id="0" name="Object 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191685" y="3700988"/>
                          <a:ext cx="170414" cy="221757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cxnSp>
        <p:nvCxnSpPr>
          <p:cNvPr id="35" name="Straight Connector 34"/>
          <p:cNvCxnSpPr/>
          <p:nvPr/>
        </p:nvCxnSpPr>
        <p:spPr>
          <a:xfrm flipH="1">
            <a:off x="3609519" y="2400837"/>
            <a:ext cx="762776" cy="162884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Group 35"/>
          <p:cNvGrpSpPr/>
          <p:nvPr/>
        </p:nvGrpSpPr>
        <p:grpSpPr>
          <a:xfrm>
            <a:off x="3539234" y="2100508"/>
            <a:ext cx="1354147" cy="1352139"/>
            <a:chOff x="3539234" y="3366712"/>
            <a:chExt cx="1354147" cy="1352139"/>
          </a:xfrm>
        </p:grpSpPr>
        <p:sp>
          <p:nvSpPr>
            <p:cNvPr id="44" name="Arc 43"/>
            <p:cNvSpPr/>
            <p:nvPr/>
          </p:nvSpPr>
          <p:spPr>
            <a:xfrm rot="12076707">
              <a:off x="3653884" y="3366712"/>
              <a:ext cx="848692" cy="651296"/>
            </a:xfrm>
            <a:prstGeom prst="arc">
              <a:avLst>
                <a:gd name="adj1" fmla="val 13732502"/>
                <a:gd name="adj2" fmla="val 20619066"/>
              </a:avLst>
            </a:prstGeom>
            <a:ln>
              <a:headEnd type="arrow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aphicFrame>
          <p:nvGraphicFramePr>
            <p:cNvPr id="46" name="Object 45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776749484"/>
                </p:ext>
              </p:extLst>
            </p:nvPr>
          </p:nvGraphicFramePr>
          <p:xfrm>
            <a:off x="3539234" y="3911684"/>
            <a:ext cx="183950" cy="47624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592" name="Equation" r:id="rId5" imgW="152280" imgH="393480" progId="Equation.3">
                    <p:embed/>
                  </p:oleObj>
                </mc:Choice>
                <mc:Fallback>
                  <p:oleObj name="Equation" r:id="rId5" imgW="152280" imgH="393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539234" y="3911684"/>
                          <a:ext cx="183950" cy="47624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47" name="Arc 46"/>
            <p:cNvSpPr/>
            <p:nvPr/>
          </p:nvSpPr>
          <p:spPr>
            <a:xfrm rot="11858379" flipH="1">
              <a:off x="4044689" y="3559854"/>
              <a:ext cx="848692" cy="651296"/>
            </a:xfrm>
            <a:prstGeom prst="arc">
              <a:avLst>
                <a:gd name="adj1" fmla="val 13732502"/>
                <a:gd name="adj2" fmla="val 20619066"/>
              </a:avLst>
            </a:prstGeom>
            <a:ln>
              <a:headEnd type="arrow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aphicFrame>
          <p:nvGraphicFramePr>
            <p:cNvPr id="48" name="Object 47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488724361"/>
                </p:ext>
              </p:extLst>
            </p:nvPr>
          </p:nvGraphicFramePr>
          <p:xfrm>
            <a:off x="4387330" y="4242611"/>
            <a:ext cx="183950" cy="47624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593" name="Equation" r:id="rId7" imgW="152280" imgH="393480" progId="Equation.3">
                    <p:embed/>
                  </p:oleObj>
                </mc:Choice>
                <mc:Fallback>
                  <p:oleObj name="Equation" r:id="rId7" imgW="152280" imgH="393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387330" y="4242611"/>
                          <a:ext cx="183950" cy="47624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43" name="Rectangle 42"/>
          <p:cNvSpPr/>
          <p:nvPr/>
        </p:nvSpPr>
        <p:spPr>
          <a:xfrm>
            <a:off x="7568397" y="179988"/>
            <a:ext cx="127951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 smtClean="0">
                <a:solidFill>
                  <a:srgbClr val="FF0000"/>
                </a:solidFill>
              </a:rPr>
              <a:t>Solution-3</a:t>
            </a:r>
            <a:endParaRPr lang="en-US" sz="2000" b="1" dirty="0">
              <a:solidFill>
                <a:srgbClr val="FF0000"/>
              </a:solidFill>
            </a:endParaRPr>
          </a:p>
        </p:txBody>
      </p:sp>
      <p:sp>
        <p:nvSpPr>
          <p:cNvPr id="19" name="Slide Number Placeholder 1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38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77707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31838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>Step-5 (Example-1)</a:t>
            </a:r>
            <a:endParaRPr lang="en-US" b="1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0" y="1112837"/>
                <a:ext cx="8991600" cy="1935163"/>
              </a:xfrm>
            </p:spPr>
            <p:txBody>
              <a:bodyPr>
                <a:normAutofit lnSpcReduction="10000"/>
              </a:bodyPr>
              <a:lstStyle/>
              <a:p>
                <a:pPr algn="just"/>
                <a:r>
                  <a:rPr lang="en-US" sz="2400" dirty="0" smtClean="0"/>
                  <a:t>Draw two lines </a:t>
                </a:r>
                <a:r>
                  <a:rPr lang="en-US" sz="2400" dirty="0" smtClean="0">
                    <a:solidFill>
                      <a:srgbClr val="FF0000"/>
                    </a:solidFill>
                  </a:rPr>
                  <a:t>PC</a:t>
                </a:r>
                <a:r>
                  <a:rPr lang="en-US" sz="2400" dirty="0" smtClean="0"/>
                  <a:t> and </a:t>
                </a:r>
                <a:r>
                  <a:rPr lang="en-US" sz="2400" dirty="0" smtClean="0">
                    <a:solidFill>
                      <a:srgbClr val="FF0000"/>
                    </a:solidFill>
                  </a:rPr>
                  <a:t>PD</a:t>
                </a:r>
                <a:r>
                  <a:rPr lang="en-US" sz="2400" dirty="0" smtClean="0"/>
                  <a:t> that make angles </a:t>
                </a:r>
                <a14:m>
                  <m:oMath xmlns:m="http://schemas.openxmlformats.org/officeDocument/2006/math">
                    <m:r>
                      <a:rPr lang="en-US" sz="2400" i="1" smtClean="0">
                        <a:solidFill>
                          <a:srgbClr val="FF0000"/>
                        </a:solidFill>
                        <a:latin typeface="Cambria Math"/>
                        <a:ea typeface="Cambria Math"/>
                      </a:rPr>
                      <m:t>±</m:t>
                    </m:r>
                    <m:f>
                      <m:fPr>
                        <m:ctrlPr>
                          <a:rPr lang="en-US" sz="240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sz="240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Cambria Math"/>
                              </a:rPr>
                            </m:ctrlPr>
                          </m:sSubPr>
                          <m:e>
                            <m:r>
                              <a:rPr lang="en-US" sz="2400" i="1" smtClean="0">
                                <a:solidFill>
                                  <a:srgbClr val="FF0000"/>
                                </a:solidFill>
                                <a:latin typeface="Cambria Math"/>
                                <a:ea typeface="Cambria Math"/>
                              </a:rPr>
                              <m:t>𝜃</m:t>
                            </m:r>
                          </m:e>
                          <m:sub>
                            <m: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/>
                                <a:ea typeface="Cambria Math"/>
                              </a:rPr>
                              <m:t>𝑑</m:t>
                            </m:r>
                          </m:sub>
                        </m:sSub>
                      </m:num>
                      <m:den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/>
                            <a:ea typeface="Cambria Math"/>
                          </a:rPr>
                          <m:t>2</m:t>
                        </m:r>
                      </m:den>
                    </m:f>
                    <m:r>
                      <a:rPr lang="en-US" sz="2400" b="0" i="1" smtClean="0">
                        <a:latin typeface="Cambria Math"/>
                        <a:ea typeface="Cambria Math"/>
                      </a:rPr>
                      <m:t> </m:t>
                    </m:r>
                  </m:oMath>
                </a14:m>
                <a:r>
                  <a:rPr lang="en-US" sz="2400" dirty="0" smtClean="0"/>
                  <a:t>with the </a:t>
                </a:r>
                <a:r>
                  <a:rPr lang="en-US" sz="2400" dirty="0"/>
                  <a:t>the bisector </a:t>
                </a:r>
                <a:r>
                  <a:rPr lang="en-US" sz="2400" dirty="0" smtClean="0">
                    <a:solidFill>
                      <a:srgbClr val="FF0000"/>
                    </a:solidFill>
                  </a:rPr>
                  <a:t>PB</a:t>
                </a:r>
                <a:r>
                  <a:rPr lang="en-US" sz="2400" dirty="0" smtClean="0"/>
                  <a:t>. </a:t>
                </a:r>
              </a:p>
              <a:p>
                <a:pPr algn="just"/>
                <a:endParaRPr lang="en-US" sz="1200" dirty="0" smtClean="0"/>
              </a:p>
              <a:p>
                <a:pPr algn="just"/>
                <a:r>
                  <a:rPr lang="en-US" sz="2400" dirty="0" smtClean="0"/>
                  <a:t>The intersections </a:t>
                </a:r>
                <a:r>
                  <a:rPr lang="en-US" sz="2400" dirty="0"/>
                  <a:t>of </a:t>
                </a:r>
                <a:r>
                  <a:rPr lang="en-US" sz="2400" dirty="0">
                    <a:solidFill>
                      <a:srgbClr val="FF0000"/>
                    </a:solidFill>
                  </a:rPr>
                  <a:t>PC</a:t>
                </a:r>
                <a:r>
                  <a:rPr lang="en-US" sz="2400" dirty="0"/>
                  <a:t> and </a:t>
                </a:r>
                <a:r>
                  <a:rPr lang="en-US" sz="2400" dirty="0">
                    <a:solidFill>
                      <a:srgbClr val="FF0000"/>
                    </a:solidFill>
                  </a:rPr>
                  <a:t>PD</a:t>
                </a:r>
                <a:r>
                  <a:rPr lang="en-US" sz="2400" dirty="0"/>
                  <a:t> with the negative real axis give the necessary locations for the pole </a:t>
                </a:r>
                <a:r>
                  <a:rPr lang="en-US" sz="2400" dirty="0" smtClean="0"/>
                  <a:t>and zero </a:t>
                </a:r>
                <a:r>
                  <a:rPr lang="en-US" sz="2400" dirty="0"/>
                  <a:t>of the lead network.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0" y="1112837"/>
                <a:ext cx="8991600" cy="1935163"/>
              </a:xfrm>
              <a:blipFill rotWithShape="1">
                <a:blip r:embed="rId3"/>
                <a:stretch>
                  <a:fillRect l="-881" r="-1763" b="-220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5" name="Group 4"/>
          <p:cNvGrpSpPr/>
          <p:nvPr/>
        </p:nvGrpSpPr>
        <p:grpSpPr>
          <a:xfrm>
            <a:off x="2450055" y="3352930"/>
            <a:ext cx="4191000" cy="2743200"/>
            <a:chOff x="1053650" y="2889454"/>
            <a:chExt cx="4191000" cy="2743200"/>
          </a:xfrm>
        </p:grpSpPr>
        <p:cxnSp>
          <p:nvCxnSpPr>
            <p:cNvPr id="32" name="Straight Connector 31"/>
            <p:cNvCxnSpPr/>
            <p:nvPr/>
          </p:nvCxnSpPr>
          <p:spPr>
            <a:xfrm rot="5400000">
              <a:off x="2971800" y="4260260"/>
              <a:ext cx="2743200" cy="15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>
              <a:off x="1053650" y="4890655"/>
              <a:ext cx="4191000" cy="15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Group 25"/>
          <p:cNvGrpSpPr/>
          <p:nvPr/>
        </p:nvGrpSpPr>
        <p:grpSpPr>
          <a:xfrm>
            <a:off x="5665058" y="5285645"/>
            <a:ext cx="144017" cy="145470"/>
            <a:chOff x="3203847" y="4809330"/>
            <a:chExt cx="144017" cy="145470"/>
          </a:xfrm>
        </p:grpSpPr>
        <p:cxnSp>
          <p:nvCxnSpPr>
            <p:cNvPr id="30" name="Straight Connector 29"/>
            <p:cNvCxnSpPr/>
            <p:nvPr/>
          </p:nvCxnSpPr>
          <p:spPr>
            <a:xfrm flipH="1">
              <a:off x="3203847" y="4809330"/>
              <a:ext cx="144000" cy="144000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>
              <a:off x="3203864" y="4810800"/>
              <a:ext cx="144000" cy="144000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7" name="Group 25"/>
          <p:cNvGrpSpPr/>
          <p:nvPr/>
        </p:nvGrpSpPr>
        <p:grpSpPr>
          <a:xfrm>
            <a:off x="4785810" y="5285650"/>
            <a:ext cx="144017" cy="145470"/>
            <a:chOff x="3203847" y="4809330"/>
            <a:chExt cx="144017" cy="145470"/>
          </a:xfrm>
        </p:grpSpPr>
        <p:cxnSp>
          <p:nvCxnSpPr>
            <p:cNvPr id="28" name="Straight Connector 27"/>
            <p:cNvCxnSpPr/>
            <p:nvPr/>
          </p:nvCxnSpPr>
          <p:spPr>
            <a:xfrm flipH="1">
              <a:off x="3203847" y="4809330"/>
              <a:ext cx="144000" cy="144000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>
              <a:off x="3203864" y="4810800"/>
              <a:ext cx="144000" cy="144000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8" name="TextBox 7"/>
          <p:cNvSpPr txBox="1"/>
          <p:nvPr/>
        </p:nvSpPr>
        <p:spPr>
          <a:xfrm>
            <a:off x="4633410" y="5417270"/>
            <a:ext cx="33054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-1</a:t>
            </a:r>
            <a:endParaRPr lang="en-US" sz="1400" dirty="0"/>
          </a:p>
        </p:txBody>
      </p:sp>
      <p:sp>
        <p:nvSpPr>
          <p:cNvPr id="9" name="Oval 8"/>
          <p:cNvSpPr/>
          <p:nvPr/>
        </p:nvSpPr>
        <p:spPr>
          <a:xfrm>
            <a:off x="4346025" y="3654960"/>
            <a:ext cx="91440" cy="9144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5781365" y="4509805"/>
            <a:ext cx="33054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-1</a:t>
            </a:r>
            <a:endParaRPr lang="en-US" sz="1400" dirty="0"/>
          </a:p>
        </p:txBody>
      </p:sp>
      <p:sp>
        <p:nvSpPr>
          <p:cNvPr id="11" name="TextBox 10"/>
          <p:cNvSpPr txBox="1"/>
          <p:nvPr/>
        </p:nvSpPr>
        <p:spPr>
          <a:xfrm>
            <a:off x="3786315" y="5417270"/>
            <a:ext cx="33054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-2</a:t>
            </a:r>
            <a:endParaRPr lang="en-US" sz="1400" dirty="0"/>
          </a:p>
        </p:txBody>
      </p:sp>
      <p:cxnSp>
        <p:nvCxnSpPr>
          <p:cNvPr id="12" name="Straight Connector 11"/>
          <p:cNvCxnSpPr/>
          <p:nvPr/>
        </p:nvCxnSpPr>
        <p:spPr>
          <a:xfrm rot="5400000" flipH="1" flipV="1">
            <a:off x="3896356" y="5361056"/>
            <a:ext cx="1524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 rot="10800000" flipH="1" flipV="1">
            <a:off x="5663606" y="4676050"/>
            <a:ext cx="1524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5795215" y="3844775"/>
            <a:ext cx="33054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-2</a:t>
            </a:r>
            <a:endParaRPr lang="en-US" sz="1400" dirty="0"/>
          </a:p>
        </p:txBody>
      </p:sp>
      <p:cxnSp>
        <p:nvCxnSpPr>
          <p:cNvPr id="15" name="Straight Connector 14"/>
          <p:cNvCxnSpPr/>
          <p:nvPr/>
        </p:nvCxnSpPr>
        <p:spPr>
          <a:xfrm rot="10800000" flipH="1" flipV="1">
            <a:off x="5677456" y="4011020"/>
            <a:ext cx="1524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3182061" y="5853016"/>
            <a:ext cx="28245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B</a:t>
            </a:r>
            <a:endParaRPr lang="en-US" sz="1400" baseline="30000" dirty="0"/>
          </a:p>
        </p:txBody>
      </p:sp>
      <p:grpSp>
        <p:nvGrpSpPr>
          <p:cNvPr id="18" name="Group 17"/>
          <p:cNvGrpSpPr/>
          <p:nvPr/>
        </p:nvGrpSpPr>
        <p:grpSpPr>
          <a:xfrm>
            <a:off x="2589726" y="5280110"/>
            <a:ext cx="1668884" cy="157940"/>
            <a:chOff x="2589726" y="5280110"/>
            <a:chExt cx="1668884" cy="157940"/>
          </a:xfrm>
        </p:grpSpPr>
        <p:sp>
          <p:nvSpPr>
            <p:cNvPr id="20" name="Oval 19"/>
            <p:cNvSpPr/>
            <p:nvPr/>
          </p:nvSpPr>
          <p:spPr>
            <a:xfrm>
              <a:off x="4121450" y="5280110"/>
              <a:ext cx="137160" cy="137160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21" name="Group 25"/>
            <p:cNvGrpSpPr/>
            <p:nvPr/>
          </p:nvGrpSpPr>
          <p:grpSpPr>
            <a:xfrm>
              <a:off x="2589726" y="5292580"/>
              <a:ext cx="144017" cy="145470"/>
              <a:chOff x="2898743" y="4809330"/>
              <a:chExt cx="144017" cy="145470"/>
            </a:xfrm>
          </p:grpSpPr>
          <p:cxnSp>
            <p:nvCxnSpPr>
              <p:cNvPr id="26" name="Straight Connector 25"/>
              <p:cNvCxnSpPr/>
              <p:nvPr/>
            </p:nvCxnSpPr>
            <p:spPr>
              <a:xfrm flipH="1">
                <a:off x="2898743" y="4809330"/>
                <a:ext cx="144000" cy="14400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2"/>
              </a:lnRef>
              <a:fillRef idx="0">
                <a:schemeClr val="accent2"/>
              </a:fillRef>
              <a:effectRef idx="1">
                <a:schemeClr val="accent2"/>
              </a:effectRef>
              <a:fontRef idx="minor">
                <a:schemeClr val="tx1"/>
              </a:fontRef>
            </p:style>
          </p:cxnSp>
          <p:cxnSp>
            <p:nvCxnSpPr>
              <p:cNvPr id="27" name="Straight Connector 26"/>
              <p:cNvCxnSpPr/>
              <p:nvPr/>
            </p:nvCxnSpPr>
            <p:spPr>
              <a:xfrm>
                <a:off x="2898760" y="4810800"/>
                <a:ext cx="144000" cy="14400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2"/>
              </a:lnRef>
              <a:fillRef idx="0">
                <a:schemeClr val="accent2"/>
              </a:fillRef>
              <a:effectRef idx="1">
                <a:schemeClr val="accent2"/>
              </a:effectRef>
              <a:fontRef idx="minor">
                <a:schemeClr val="tx1"/>
              </a:fontRef>
            </p:style>
          </p:cxnSp>
        </p:grpSp>
      </p:grpSp>
      <p:sp>
        <p:nvSpPr>
          <p:cNvPr id="24" name="TextBox 23"/>
          <p:cNvSpPr txBox="1"/>
          <p:nvPr/>
        </p:nvSpPr>
        <p:spPr>
          <a:xfrm>
            <a:off x="3038847" y="5415671"/>
            <a:ext cx="33054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-3</a:t>
            </a:r>
            <a:endParaRPr lang="en-US" sz="1400" dirty="0"/>
          </a:p>
        </p:txBody>
      </p:sp>
      <p:cxnSp>
        <p:nvCxnSpPr>
          <p:cNvPr id="25" name="Straight Connector 24"/>
          <p:cNvCxnSpPr/>
          <p:nvPr/>
        </p:nvCxnSpPr>
        <p:spPr>
          <a:xfrm rot="5400000" flipH="1" flipV="1">
            <a:off x="3148888" y="5359457"/>
            <a:ext cx="1524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1" name="Group 40"/>
          <p:cNvGrpSpPr/>
          <p:nvPr/>
        </p:nvGrpSpPr>
        <p:grpSpPr>
          <a:xfrm>
            <a:off x="4267915" y="3347183"/>
            <a:ext cx="1787710" cy="2276266"/>
            <a:chOff x="4267915" y="3291994"/>
            <a:chExt cx="1787710" cy="2276266"/>
          </a:xfrm>
        </p:grpSpPr>
        <p:cxnSp>
          <p:nvCxnSpPr>
            <p:cNvPr id="17" name="Straight Connector 16"/>
            <p:cNvCxnSpPr/>
            <p:nvPr/>
          </p:nvCxnSpPr>
          <p:spPr>
            <a:xfrm flipH="1" flipV="1">
              <a:off x="4406259" y="3662183"/>
              <a:ext cx="1345314" cy="1669272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0" name="Group 39"/>
            <p:cNvGrpSpPr/>
            <p:nvPr/>
          </p:nvGrpSpPr>
          <p:grpSpPr>
            <a:xfrm>
              <a:off x="4267915" y="3291994"/>
              <a:ext cx="1787710" cy="2276266"/>
              <a:chOff x="4267915" y="3291994"/>
              <a:chExt cx="1787710" cy="2276266"/>
            </a:xfrm>
          </p:grpSpPr>
          <p:sp>
            <p:nvSpPr>
              <p:cNvPr id="22" name="TextBox 21"/>
              <p:cNvSpPr txBox="1"/>
              <p:nvPr/>
            </p:nvSpPr>
            <p:spPr>
              <a:xfrm>
                <a:off x="5752337" y="5260483"/>
                <a:ext cx="30328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400" dirty="0"/>
                  <a:t>O</a:t>
                </a:r>
                <a:endParaRPr lang="en-US" sz="1400" baseline="30000" dirty="0"/>
              </a:p>
            </p:txBody>
          </p:sp>
          <p:sp>
            <p:nvSpPr>
              <p:cNvPr id="38" name="TextBox 37"/>
              <p:cNvSpPr txBox="1"/>
              <p:nvPr/>
            </p:nvSpPr>
            <p:spPr>
              <a:xfrm>
                <a:off x="4267915" y="3291994"/>
                <a:ext cx="277640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400" dirty="0" smtClean="0"/>
                  <a:t>P</a:t>
                </a:r>
                <a:endParaRPr lang="en-US" sz="1400" baseline="30000" dirty="0"/>
              </a:p>
            </p:txBody>
          </p:sp>
        </p:grpSp>
      </p:grpSp>
      <p:grpSp>
        <p:nvGrpSpPr>
          <p:cNvPr id="42" name="Group 41"/>
          <p:cNvGrpSpPr/>
          <p:nvPr/>
        </p:nvGrpSpPr>
        <p:grpSpPr>
          <a:xfrm>
            <a:off x="2457268" y="3536998"/>
            <a:ext cx="1916612" cy="307777"/>
            <a:chOff x="2457268" y="3481809"/>
            <a:chExt cx="1916612" cy="307777"/>
          </a:xfrm>
        </p:grpSpPr>
        <p:cxnSp>
          <p:nvCxnSpPr>
            <p:cNvPr id="37" name="Straight Connector 36"/>
            <p:cNvCxnSpPr/>
            <p:nvPr/>
          </p:nvCxnSpPr>
          <p:spPr>
            <a:xfrm flipV="1">
              <a:off x="2819400" y="3657600"/>
              <a:ext cx="155448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TextBox 38"/>
            <p:cNvSpPr txBox="1"/>
            <p:nvPr/>
          </p:nvSpPr>
          <p:spPr>
            <a:xfrm>
              <a:off x="2457268" y="3481809"/>
              <a:ext cx="28886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dirty="0" smtClean="0"/>
                <a:t>A</a:t>
              </a:r>
              <a:endParaRPr lang="en-US" sz="1400" baseline="30000" dirty="0"/>
            </a:p>
          </p:txBody>
        </p:sp>
      </p:grpSp>
      <p:cxnSp>
        <p:nvCxnSpPr>
          <p:cNvPr id="35" name="Straight Connector 34"/>
          <p:cNvCxnSpPr>
            <a:endCxn id="19" idx="0"/>
          </p:cNvCxnSpPr>
          <p:nvPr/>
        </p:nvCxnSpPr>
        <p:spPr>
          <a:xfrm flipH="1">
            <a:off x="3323286" y="3718495"/>
            <a:ext cx="1050645" cy="213452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Group 3"/>
          <p:cNvGrpSpPr/>
          <p:nvPr/>
        </p:nvGrpSpPr>
        <p:grpSpPr>
          <a:xfrm>
            <a:off x="2279370" y="3697462"/>
            <a:ext cx="2098339" cy="2208006"/>
            <a:chOff x="2279370" y="3697462"/>
            <a:chExt cx="2098339" cy="2208006"/>
          </a:xfrm>
        </p:grpSpPr>
        <p:cxnSp>
          <p:nvCxnSpPr>
            <p:cNvPr id="50" name="Straight Connector 49"/>
            <p:cNvCxnSpPr/>
            <p:nvPr/>
          </p:nvCxnSpPr>
          <p:spPr>
            <a:xfrm flipH="1">
              <a:off x="2457268" y="3697462"/>
              <a:ext cx="1920441" cy="1872097"/>
            </a:xfrm>
            <a:prstGeom prst="line">
              <a:avLst/>
            </a:prstGeom>
            <a:ln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4" name="TextBox 53"/>
            <p:cNvSpPr txBox="1"/>
            <p:nvPr/>
          </p:nvSpPr>
          <p:spPr>
            <a:xfrm>
              <a:off x="2279370" y="5597691"/>
              <a:ext cx="28245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 smtClean="0"/>
                <a:t>C</a:t>
              </a:r>
              <a:endParaRPr lang="en-US" sz="1400" baseline="30000" dirty="0"/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4018122" y="3746400"/>
            <a:ext cx="373623" cy="2578200"/>
            <a:chOff x="4018122" y="3746400"/>
            <a:chExt cx="373623" cy="2578200"/>
          </a:xfrm>
        </p:grpSpPr>
        <p:cxnSp>
          <p:nvCxnSpPr>
            <p:cNvPr id="51" name="Straight Connector 50"/>
            <p:cNvCxnSpPr>
              <a:stCxn id="9" idx="4"/>
            </p:cNvCxnSpPr>
            <p:nvPr/>
          </p:nvCxnSpPr>
          <p:spPr>
            <a:xfrm flipH="1">
              <a:off x="4116856" y="3746400"/>
              <a:ext cx="274889" cy="2260504"/>
            </a:xfrm>
            <a:prstGeom prst="line">
              <a:avLst/>
            </a:prstGeom>
            <a:ln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5" name="TextBox 54"/>
            <p:cNvSpPr txBox="1"/>
            <p:nvPr/>
          </p:nvSpPr>
          <p:spPr>
            <a:xfrm>
              <a:off x="4018122" y="6016823"/>
              <a:ext cx="29527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 smtClean="0"/>
                <a:t>D</a:t>
              </a:r>
              <a:endParaRPr lang="en-US" sz="1400" baseline="30000" dirty="0"/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3676990" y="4114800"/>
            <a:ext cx="692168" cy="851674"/>
            <a:chOff x="3657600" y="4221198"/>
            <a:chExt cx="692168" cy="851674"/>
          </a:xfrm>
        </p:grpSpPr>
        <p:sp>
          <p:nvSpPr>
            <p:cNvPr id="44" name="Arc 43"/>
            <p:cNvSpPr/>
            <p:nvPr/>
          </p:nvSpPr>
          <p:spPr>
            <a:xfrm rot="12076707">
              <a:off x="3802580" y="4221198"/>
              <a:ext cx="365760" cy="274320"/>
            </a:xfrm>
            <a:prstGeom prst="arc">
              <a:avLst>
                <a:gd name="adj1" fmla="val 13732502"/>
                <a:gd name="adj2" fmla="val 20619066"/>
              </a:avLst>
            </a:prstGeom>
            <a:ln>
              <a:headEnd type="arrow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aphicFrame>
          <p:nvGraphicFramePr>
            <p:cNvPr id="48" name="Object 47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402444683"/>
                </p:ext>
              </p:extLst>
            </p:nvPr>
          </p:nvGraphicFramePr>
          <p:xfrm>
            <a:off x="3657600" y="4429708"/>
            <a:ext cx="260350" cy="4762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494" name="Equation" r:id="rId4" imgW="215640" imgH="393480" progId="Equation.3">
                    <p:embed/>
                  </p:oleObj>
                </mc:Choice>
                <mc:Fallback>
                  <p:oleObj name="Equation" r:id="rId4" imgW="215640" imgH="393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657600" y="4429708"/>
                          <a:ext cx="260350" cy="47625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56" name="Arc 55"/>
            <p:cNvSpPr/>
            <p:nvPr/>
          </p:nvSpPr>
          <p:spPr>
            <a:xfrm rot="13017222" flipH="1">
              <a:off x="3984008" y="4315542"/>
              <a:ext cx="365760" cy="274320"/>
            </a:xfrm>
            <a:prstGeom prst="arc">
              <a:avLst>
                <a:gd name="adj1" fmla="val 13732502"/>
                <a:gd name="adj2" fmla="val 20619066"/>
              </a:avLst>
            </a:prstGeom>
            <a:ln>
              <a:headEnd type="arrow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aphicFrame>
          <p:nvGraphicFramePr>
            <p:cNvPr id="57" name="Object 56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476504864"/>
                </p:ext>
              </p:extLst>
            </p:nvPr>
          </p:nvGraphicFramePr>
          <p:xfrm>
            <a:off x="3989161" y="4596622"/>
            <a:ext cx="260350" cy="4762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495" name="Equation" r:id="rId6" imgW="215640" imgH="393480" progId="Equation.3">
                    <p:embed/>
                  </p:oleObj>
                </mc:Choice>
                <mc:Fallback>
                  <p:oleObj name="Equation" r:id="rId6" imgW="215640" imgH="393480" progId="Equation.3">
                    <p:embed/>
                    <p:pic>
                      <p:nvPicPr>
                        <p:cNvPr id="0" name="Object 4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989161" y="4596622"/>
                          <a:ext cx="260350" cy="47625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49" name="Rectangle 48"/>
          <p:cNvSpPr/>
          <p:nvPr/>
        </p:nvSpPr>
        <p:spPr>
          <a:xfrm>
            <a:off x="7568397" y="179988"/>
            <a:ext cx="127951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 smtClean="0">
                <a:solidFill>
                  <a:srgbClr val="FF0000"/>
                </a:solidFill>
              </a:rPr>
              <a:t>Solution-3</a:t>
            </a:r>
            <a:endParaRPr lang="en-US" sz="2000" b="1" dirty="0">
              <a:solidFill>
                <a:srgbClr val="FF0000"/>
              </a:solidFill>
            </a:endParaRPr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39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0978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71442"/>
            <a:ext cx="8229600" cy="792162"/>
          </a:xfrm>
        </p:spPr>
        <p:txBody>
          <a:bodyPr/>
          <a:lstStyle/>
          <a:p>
            <a:r>
              <a:rPr lang="en-US" dirty="0"/>
              <a:t>Lead Compensation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>
                <a:off x="1464025" y="1600200"/>
                <a:ext cx="6105912" cy="79034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200" b="0" i="1" smtClean="0">
                            <a:latin typeface="Cambria Math"/>
                          </a:rPr>
                          <m:t>𝐺</m:t>
                        </m:r>
                      </m:e>
                      <m:sub>
                        <m:r>
                          <a:rPr lang="en-US" sz="3200" b="0" i="1" smtClean="0">
                            <a:latin typeface="Cambria Math"/>
                          </a:rPr>
                          <m:t>𝑐</m:t>
                        </m:r>
                      </m:sub>
                    </m:sSub>
                    <m:d>
                      <m:dPr>
                        <m:ctrlPr>
                          <a:rPr lang="en-US" sz="32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3200" b="0" i="1" smtClean="0">
                            <a:latin typeface="Cambria Math"/>
                          </a:rPr>
                          <m:t>𝑠</m:t>
                        </m:r>
                      </m:e>
                    </m:d>
                    <m:r>
                      <a:rPr lang="en-US" sz="3200" b="0" i="1" smtClean="0">
                        <a:latin typeface="Cambria Math"/>
                      </a:rPr>
                      <m:t>=</m:t>
                    </m:r>
                    <m:r>
                      <a:rPr lang="en-US" sz="3200" b="0" i="1" smtClean="0">
                        <a:latin typeface="Cambria Math"/>
                      </a:rPr>
                      <m:t>3</m:t>
                    </m:r>
                    <m:f>
                      <m:fPr>
                        <m:ctrlPr>
                          <a:rPr lang="en-US" sz="3200" b="0" i="1" smtClean="0"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fPr>
                      <m:num>
                        <m:r>
                          <a:rPr lang="en-US" sz="3200" b="0" i="1" smtClean="0">
                            <a:latin typeface="Cambria Math"/>
                            <a:ea typeface="Cambria Math"/>
                          </a:rPr>
                          <m:t>𝑠</m:t>
                        </m:r>
                        <m:r>
                          <a:rPr lang="en-US" sz="3200" b="0" i="1" smtClean="0">
                            <a:latin typeface="Cambria Math"/>
                            <a:ea typeface="Cambria Math"/>
                          </a:rPr>
                          <m:t>+</m:t>
                        </m:r>
                        <m:r>
                          <a:rPr lang="en-US" sz="3200" b="0" i="1" smtClean="0">
                            <a:latin typeface="Cambria Math"/>
                            <a:ea typeface="Cambria Math"/>
                          </a:rPr>
                          <m:t>1</m:t>
                        </m:r>
                      </m:num>
                      <m:den>
                        <m:r>
                          <a:rPr lang="en-US" sz="3200" b="0" i="1" smtClean="0">
                            <a:latin typeface="Cambria Math"/>
                            <a:ea typeface="Cambria Math"/>
                          </a:rPr>
                          <m:t>𝑠</m:t>
                        </m:r>
                        <m:r>
                          <a:rPr lang="en-US" sz="3200" b="0" i="1" smtClean="0">
                            <a:latin typeface="Cambria Math"/>
                            <a:ea typeface="Cambria Math"/>
                          </a:rPr>
                          <m:t>+</m:t>
                        </m:r>
                        <m:r>
                          <a:rPr lang="en-US" sz="3200" b="0" i="1" smtClean="0">
                            <a:latin typeface="Cambria Math"/>
                            <a:ea typeface="Cambria Math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sz="3200" dirty="0" smtClean="0"/>
                  <a:t> ,      (</a:t>
                </a:r>
                <a14:m>
                  <m:oMath xmlns:m="http://schemas.openxmlformats.org/officeDocument/2006/math">
                    <m:r>
                      <a:rPr lang="en-US" sz="3200" i="1" smtClean="0">
                        <a:latin typeface="Cambria Math"/>
                        <a:ea typeface="Cambria Math"/>
                      </a:rPr>
                      <m:t>𝛼</m:t>
                    </m:r>
                    <m:r>
                      <a:rPr lang="en-US" sz="3200" b="0" i="1" smtClean="0">
                        <a:latin typeface="Cambria Math"/>
                        <a:ea typeface="Cambria Math"/>
                      </a:rPr>
                      <m:t>=</m:t>
                    </m:r>
                    <m:r>
                      <a:rPr lang="en-US" sz="3200" b="0" i="1" smtClean="0">
                        <a:latin typeface="Cambria Math"/>
                        <a:ea typeface="Cambria Math"/>
                      </a:rPr>
                      <m:t>0</m:t>
                    </m:r>
                    <m:r>
                      <a:rPr lang="en-US" sz="3200" b="0" i="1" smtClean="0">
                        <a:latin typeface="Cambria Math"/>
                        <a:ea typeface="Cambria Math"/>
                      </a:rPr>
                      <m:t>.</m:t>
                    </m:r>
                    <m:r>
                      <a:rPr lang="en-US" sz="3200" b="0" i="1" smtClean="0">
                        <a:latin typeface="Cambria Math"/>
                        <a:ea typeface="Cambria Math"/>
                      </a:rPr>
                      <m:t>1</m:t>
                    </m:r>
                  </m:oMath>
                </a14:m>
                <a:r>
                  <a:rPr lang="en-US" sz="3200" dirty="0" smtClean="0"/>
                  <a:t>)</a:t>
                </a:r>
                <a:endParaRPr lang="en-US" sz="3200" dirty="0"/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64025" y="1600200"/>
                <a:ext cx="6105912" cy="790345"/>
              </a:xfrm>
              <a:prstGeom prst="rect">
                <a:avLst/>
              </a:prstGeom>
              <a:blipFill rotWithShape="1">
                <a:blip r:embed="rId2"/>
                <a:stretch>
                  <a:fillRect b="-1162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9218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86" t="13684" r="7937" b="4405"/>
          <a:stretch/>
        </p:blipFill>
        <p:spPr bwMode="auto">
          <a:xfrm>
            <a:off x="133758" y="2859314"/>
            <a:ext cx="4213271" cy="317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11" t="6349" r="6799" b="4502"/>
          <a:stretch/>
        </p:blipFill>
        <p:spPr bwMode="auto">
          <a:xfrm>
            <a:off x="4516981" y="2667000"/>
            <a:ext cx="4365763" cy="33673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444528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31838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>Step-5 (Example-1)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838201"/>
            <a:ext cx="8991600" cy="6019800"/>
          </a:xfrm>
        </p:spPr>
        <p:txBody>
          <a:bodyPr>
            <a:normAutofit/>
          </a:bodyPr>
          <a:lstStyle/>
          <a:p>
            <a:r>
              <a:rPr lang="en-US" sz="2400" dirty="0" smtClean="0"/>
              <a:t>The lead compensator has zero </a:t>
            </a:r>
            <a:r>
              <a:rPr lang="en-US" sz="2400" dirty="0"/>
              <a:t>at </a:t>
            </a:r>
            <a:r>
              <a:rPr lang="en-US" sz="2400" dirty="0">
                <a:solidFill>
                  <a:srgbClr val="FF0000"/>
                </a:solidFill>
              </a:rPr>
              <a:t>s=–</a:t>
            </a:r>
            <a:r>
              <a:rPr lang="en-US" sz="2400" dirty="0" smtClean="0">
                <a:solidFill>
                  <a:srgbClr val="FF0000"/>
                </a:solidFill>
              </a:rPr>
              <a:t>1.9432</a:t>
            </a:r>
            <a:r>
              <a:rPr lang="en-US" sz="2400" dirty="0" smtClean="0"/>
              <a:t> and pole </a:t>
            </a:r>
            <a:r>
              <a:rPr lang="en-US" sz="2400" dirty="0"/>
              <a:t>at </a:t>
            </a:r>
            <a:r>
              <a:rPr lang="en-US" sz="2400" dirty="0">
                <a:solidFill>
                  <a:srgbClr val="FF0000"/>
                </a:solidFill>
              </a:rPr>
              <a:t>s=–</a:t>
            </a:r>
            <a:r>
              <a:rPr lang="en-US" sz="2400" dirty="0" smtClean="0">
                <a:solidFill>
                  <a:srgbClr val="FF0000"/>
                </a:solidFill>
              </a:rPr>
              <a:t>4.6458</a:t>
            </a:r>
            <a:r>
              <a:rPr lang="en-US" sz="2400" dirty="0" smtClean="0"/>
              <a:t>.</a:t>
            </a:r>
          </a:p>
          <a:p>
            <a:endParaRPr lang="en-US" sz="2400" dirty="0"/>
          </a:p>
          <a:p>
            <a:endParaRPr lang="en-US" sz="2400" dirty="0" smtClean="0"/>
          </a:p>
          <a:p>
            <a:endParaRPr lang="en-US" sz="2400" dirty="0"/>
          </a:p>
          <a:p>
            <a:endParaRPr lang="en-US" sz="2400" dirty="0" smtClean="0"/>
          </a:p>
          <a:p>
            <a:endParaRPr lang="en-US" sz="2400" dirty="0"/>
          </a:p>
          <a:p>
            <a:endParaRPr lang="en-US" sz="2400" dirty="0" smtClean="0"/>
          </a:p>
          <a:p>
            <a:endParaRPr lang="en-US" sz="2400" dirty="0"/>
          </a:p>
          <a:p>
            <a:r>
              <a:rPr lang="en-US" sz="2400" dirty="0" smtClean="0"/>
              <a:t>Thus, </a:t>
            </a:r>
            <a:r>
              <a:rPr lang="en-US" sz="2400" dirty="0" err="1" smtClean="0">
                <a:solidFill>
                  <a:srgbClr val="FF0000"/>
                </a:solidFill>
              </a:rPr>
              <a:t>G</a:t>
            </a:r>
            <a:r>
              <a:rPr lang="en-US" sz="2400" baseline="-25000" dirty="0" err="1" smtClean="0">
                <a:solidFill>
                  <a:srgbClr val="FF0000"/>
                </a:solidFill>
              </a:rPr>
              <a:t>c</a:t>
            </a:r>
            <a:r>
              <a:rPr lang="en-US" sz="2400" dirty="0" smtClean="0">
                <a:solidFill>
                  <a:srgbClr val="FF0000"/>
                </a:solidFill>
              </a:rPr>
              <a:t>(s</a:t>
            </a:r>
            <a:r>
              <a:rPr lang="en-US" sz="2400" dirty="0">
                <a:solidFill>
                  <a:srgbClr val="FF0000"/>
                </a:solidFill>
              </a:rPr>
              <a:t>)</a:t>
            </a:r>
            <a:r>
              <a:rPr lang="en-US" sz="2400" dirty="0"/>
              <a:t> can be given as</a:t>
            </a:r>
          </a:p>
        </p:txBody>
      </p:sp>
      <p:grpSp>
        <p:nvGrpSpPr>
          <p:cNvPr id="23" name="Group 22"/>
          <p:cNvGrpSpPr/>
          <p:nvPr/>
        </p:nvGrpSpPr>
        <p:grpSpPr>
          <a:xfrm>
            <a:off x="457200" y="1524000"/>
            <a:ext cx="4361685" cy="2977417"/>
            <a:chOff x="2279370" y="2971800"/>
            <a:chExt cx="4361685" cy="2977417"/>
          </a:xfrm>
        </p:grpSpPr>
        <p:grpSp>
          <p:nvGrpSpPr>
            <p:cNvPr id="49" name="Group 48"/>
            <p:cNvGrpSpPr/>
            <p:nvPr/>
          </p:nvGrpSpPr>
          <p:grpSpPr>
            <a:xfrm>
              <a:off x="2450055" y="2977547"/>
              <a:ext cx="4191000" cy="2743200"/>
              <a:chOff x="1053650" y="2889454"/>
              <a:chExt cx="4191000" cy="2743200"/>
            </a:xfrm>
          </p:grpSpPr>
          <p:cxnSp>
            <p:nvCxnSpPr>
              <p:cNvPr id="52" name="Straight Connector 51"/>
              <p:cNvCxnSpPr/>
              <p:nvPr/>
            </p:nvCxnSpPr>
            <p:spPr>
              <a:xfrm rot="5400000">
                <a:off x="2971800" y="4260260"/>
                <a:ext cx="2743200" cy="158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Straight Connector 52"/>
              <p:cNvCxnSpPr/>
              <p:nvPr/>
            </p:nvCxnSpPr>
            <p:spPr>
              <a:xfrm>
                <a:off x="1053650" y="4890655"/>
                <a:ext cx="4191000" cy="158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8" name="Group 25"/>
            <p:cNvGrpSpPr/>
            <p:nvPr/>
          </p:nvGrpSpPr>
          <p:grpSpPr>
            <a:xfrm>
              <a:off x="5665058" y="4910262"/>
              <a:ext cx="144017" cy="145470"/>
              <a:chOff x="3203847" y="4809330"/>
              <a:chExt cx="144017" cy="145470"/>
            </a:xfrm>
          </p:grpSpPr>
          <p:cxnSp>
            <p:nvCxnSpPr>
              <p:cNvPr id="59" name="Straight Connector 58"/>
              <p:cNvCxnSpPr/>
              <p:nvPr/>
            </p:nvCxnSpPr>
            <p:spPr>
              <a:xfrm flipH="1">
                <a:off x="3203847" y="4809330"/>
                <a:ext cx="144000" cy="144000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2">
                <a:schemeClr val="accent2"/>
              </a:lnRef>
              <a:fillRef idx="0">
                <a:schemeClr val="accent2"/>
              </a:fillRef>
              <a:effectRef idx="1">
                <a:schemeClr val="accent2"/>
              </a:effectRef>
              <a:fontRef idx="minor">
                <a:schemeClr val="tx1"/>
              </a:fontRef>
            </p:style>
          </p:cxnSp>
          <p:cxnSp>
            <p:nvCxnSpPr>
              <p:cNvPr id="60" name="Straight Connector 59"/>
              <p:cNvCxnSpPr/>
              <p:nvPr/>
            </p:nvCxnSpPr>
            <p:spPr>
              <a:xfrm>
                <a:off x="3203864" y="4810800"/>
                <a:ext cx="144000" cy="144000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2">
                <a:schemeClr val="accent2"/>
              </a:lnRef>
              <a:fillRef idx="0">
                <a:schemeClr val="accent2"/>
              </a:fillRef>
              <a:effectRef idx="1">
                <a:schemeClr val="accent2"/>
              </a:effectRef>
              <a:fontRef idx="minor">
                <a:schemeClr val="tx1"/>
              </a:fontRef>
            </p:style>
          </p:cxnSp>
        </p:grpSp>
        <p:grpSp>
          <p:nvGrpSpPr>
            <p:cNvPr id="61" name="Group 25"/>
            <p:cNvGrpSpPr/>
            <p:nvPr/>
          </p:nvGrpSpPr>
          <p:grpSpPr>
            <a:xfrm>
              <a:off x="4785810" y="4910267"/>
              <a:ext cx="144017" cy="145470"/>
              <a:chOff x="3203847" y="4809330"/>
              <a:chExt cx="144017" cy="145470"/>
            </a:xfrm>
          </p:grpSpPr>
          <p:cxnSp>
            <p:nvCxnSpPr>
              <p:cNvPr id="62" name="Straight Connector 61"/>
              <p:cNvCxnSpPr/>
              <p:nvPr/>
            </p:nvCxnSpPr>
            <p:spPr>
              <a:xfrm flipH="1">
                <a:off x="3203847" y="4809330"/>
                <a:ext cx="144000" cy="144000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2">
                <a:schemeClr val="accent2"/>
              </a:lnRef>
              <a:fillRef idx="0">
                <a:schemeClr val="accent2"/>
              </a:fillRef>
              <a:effectRef idx="1">
                <a:schemeClr val="accent2"/>
              </a:effectRef>
              <a:fontRef idx="minor">
                <a:schemeClr val="tx1"/>
              </a:fontRef>
            </p:style>
          </p:cxnSp>
          <p:cxnSp>
            <p:nvCxnSpPr>
              <p:cNvPr id="63" name="Straight Connector 62"/>
              <p:cNvCxnSpPr/>
              <p:nvPr/>
            </p:nvCxnSpPr>
            <p:spPr>
              <a:xfrm>
                <a:off x="3203864" y="4810800"/>
                <a:ext cx="144000" cy="144000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2">
                <a:schemeClr val="accent2"/>
              </a:lnRef>
              <a:fillRef idx="0">
                <a:schemeClr val="accent2"/>
              </a:fillRef>
              <a:effectRef idx="1">
                <a:schemeClr val="accent2"/>
              </a:effectRef>
              <a:fontRef idx="minor">
                <a:schemeClr val="tx1"/>
              </a:fontRef>
            </p:style>
          </p:cxnSp>
        </p:grpSp>
        <p:sp>
          <p:nvSpPr>
            <p:cNvPr id="64" name="TextBox 63"/>
            <p:cNvSpPr txBox="1"/>
            <p:nvPr/>
          </p:nvSpPr>
          <p:spPr>
            <a:xfrm>
              <a:off x="4633410" y="5041887"/>
              <a:ext cx="33054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 smtClean="0"/>
                <a:t>-1</a:t>
              </a:r>
              <a:endParaRPr lang="en-US" sz="1400" dirty="0"/>
            </a:p>
          </p:txBody>
        </p:sp>
        <p:sp>
          <p:nvSpPr>
            <p:cNvPr id="65" name="Oval 64"/>
            <p:cNvSpPr/>
            <p:nvPr/>
          </p:nvSpPr>
          <p:spPr>
            <a:xfrm>
              <a:off x="4346025" y="3279577"/>
              <a:ext cx="91440" cy="91440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TextBox 65"/>
            <p:cNvSpPr txBox="1"/>
            <p:nvPr/>
          </p:nvSpPr>
          <p:spPr>
            <a:xfrm>
              <a:off x="5781365" y="4134422"/>
              <a:ext cx="33054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 smtClean="0"/>
                <a:t>-1</a:t>
              </a:r>
              <a:endParaRPr lang="en-US" sz="1400" dirty="0"/>
            </a:p>
          </p:txBody>
        </p:sp>
        <p:sp>
          <p:nvSpPr>
            <p:cNvPr id="67" name="TextBox 66"/>
            <p:cNvSpPr txBox="1"/>
            <p:nvPr/>
          </p:nvSpPr>
          <p:spPr>
            <a:xfrm>
              <a:off x="3786315" y="5041887"/>
              <a:ext cx="33054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 smtClean="0"/>
                <a:t>-2</a:t>
              </a:r>
              <a:endParaRPr lang="en-US" sz="1400" dirty="0"/>
            </a:p>
          </p:txBody>
        </p:sp>
        <p:cxnSp>
          <p:nvCxnSpPr>
            <p:cNvPr id="68" name="Straight Connector 67"/>
            <p:cNvCxnSpPr/>
            <p:nvPr/>
          </p:nvCxnSpPr>
          <p:spPr>
            <a:xfrm rot="5400000" flipH="1" flipV="1">
              <a:off x="3896356" y="4985673"/>
              <a:ext cx="152400" cy="15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/>
            <p:cNvCxnSpPr/>
            <p:nvPr/>
          </p:nvCxnSpPr>
          <p:spPr>
            <a:xfrm rot="10800000" flipH="1" flipV="1">
              <a:off x="5663606" y="4300667"/>
              <a:ext cx="152400" cy="15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0" name="TextBox 69"/>
            <p:cNvSpPr txBox="1"/>
            <p:nvPr/>
          </p:nvSpPr>
          <p:spPr>
            <a:xfrm>
              <a:off x="5795215" y="3469392"/>
              <a:ext cx="33054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 smtClean="0"/>
                <a:t>-2</a:t>
              </a:r>
              <a:endParaRPr lang="en-US" sz="1400" dirty="0"/>
            </a:p>
          </p:txBody>
        </p:sp>
        <p:cxnSp>
          <p:nvCxnSpPr>
            <p:cNvPr id="71" name="Straight Connector 70"/>
            <p:cNvCxnSpPr/>
            <p:nvPr/>
          </p:nvCxnSpPr>
          <p:spPr>
            <a:xfrm rot="10800000" flipH="1" flipV="1">
              <a:off x="5677456" y="3635637"/>
              <a:ext cx="152400" cy="15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2" name="TextBox 71"/>
            <p:cNvSpPr txBox="1"/>
            <p:nvPr/>
          </p:nvSpPr>
          <p:spPr>
            <a:xfrm>
              <a:off x="3182061" y="5477633"/>
              <a:ext cx="28245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 smtClean="0"/>
                <a:t>B</a:t>
              </a:r>
              <a:endParaRPr lang="en-US" sz="1400" baseline="30000" dirty="0"/>
            </a:p>
          </p:txBody>
        </p:sp>
        <p:grpSp>
          <p:nvGrpSpPr>
            <p:cNvPr id="73" name="Group 72"/>
            <p:cNvGrpSpPr/>
            <p:nvPr/>
          </p:nvGrpSpPr>
          <p:grpSpPr>
            <a:xfrm>
              <a:off x="2589726" y="4904727"/>
              <a:ext cx="1668884" cy="157940"/>
              <a:chOff x="2589726" y="5280110"/>
              <a:chExt cx="1668884" cy="157940"/>
            </a:xfrm>
          </p:grpSpPr>
          <p:sp>
            <p:nvSpPr>
              <p:cNvPr id="74" name="Oval 73"/>
              <p:cNvSpPr/>
              <p:nvPr/>
            </p:nvSpPr>
            <p:spPr>
              <a:xfrm>
                <a:off x="4121450" y="5280110"/>
                <a:ext cx="137160" cy="137160"/>
              </a:xfrm>
              <a:prstGeom prst="ellipse">
                <a:avLst/>
              </a:prstGeom>
              <a:solidFill>
                <a:srgbClr val="00B050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75" name="Group 25"/>
              <p:cNvGrpSpPr/>
              <p:nvPr/>
            </p:nvGrpSpPr>
            <p:grpSpPr>
              <a:xfrm>
                <a:off x="2589726" y="5292580"/>
                <a:ext cx="144017" cy="145470"/>
                <a:chOff x="2898743" y="4809330"/>
                <a:chExt cx="144017" cy="145470"/>
              </a:xfrm>
            </p:grpSpPr>
            <p:cxnSp>
              <p:nvCxnSpPr>
                <p:cNvPr id="76" name="Straight Connector 75"/>
                <p:cNvCxnSpPr/>
                <p:nvPr/>
              </p:nvCxnSpPr>
              <p:spPr>
                <a:xfrm flipH="1">
                  <a:off x="2898743" y="4809330"/>
                  <a:ext cx="144000" cy="144000"/>
                </a:xfrm>
                <a:prstGeom prst="line">
                  <a:avLst/>
                </a:prstGeom>
                <a:ln>
                  <a:solidFill>
                    <a:srgbClr val="00B050"/>
                  </a:solidFill>
                </a:ln>
              </p:spPr>
              <p:style>
                <a:lnRef idx="2">
                  <a:schemeClr val="accent2"/>
                </a:lnRef>
                <a:fillRef idx="0">
                  <a:schemeClr val="accent2"/>
                </a:fillRef>
                <a:effectRef idx="1">
                  <a:schemeClr val="accent2"/>
                </a:effectRef>
                <a:fontRef idx="minor">
                  <a:schemeClr val="tx1"/>
                </a:fontRef>
              </p:style>
            </p:cxnSp>
            <p:cxnSp>
              <p:nvCxnSpPr>
                <p:cNvPr id="77" name="Straight Connector 76"/>
                <p:cNvCxnSpPr/>
                <p:nvPr/>
              </p:nvCxnSpPr>
              <p:spPr>
                <a:xfrm>
                  <a:off x="2898760" y="4810800"/>
                  <a:ext cx="144000" cy="144000"/>
                </a:xfrm>
                <a:prstGeom prst="line">
                  <a:avLst/>
                </a:prstGeom>
                <a:ln>
                  <a:solidFill>
                    <a:srgbClr val="00B050"/>
                  </a:solidFill>
                </a:ln>
              </p:spPr>
              <p:style>
                <a:lnRef idx="2">
                  <a:schemeClr val="accent2"/>
                </a:lnRef>
                <a:fillRef idx="0">
                  <a:schemeClr val="accent2"/>
                </a:fillRef>
                <a:effectRef idx="1">
                  <a:schemeClr val="accent2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78" name="TextBox 77"/>
            <p:cNvSpPr txBox="1"/>
            <p:nvPr/>
          </p:nvSpPr>
          <p:spPr>
            <a:xfrm>
              <a:off x="3038847" y="5040288"/>
              <a:ext cx="33054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 smtClean="0"/>
                <a:t>-3</a:t>
              </a:r>
              <a:endParaRPr lang="en-US" sz="1400" dirty="0"/>
            </a:p>
          </p:txBody>
        </p:sp>
        <p:cxnSp>
          <p:nvCxnSpPr>
            <p:cNvPr id="79" name="Straight Connector 78"/>
            <p:cNvCxnSpPr/>
            <p:nvPr/>
          </p:nvCxnSpPr>
          <p:spPr>
            <a:xfrm rot="5400000" flipH="1" flipV="1">
              <a:off x="3148888" y="4984074"/>
              <a:ext cx="152400" cy="15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0" name="Group 79"/>
            <p:cNvGrpSpPr/>
            <p:nvPr/>
          </p:nvGrpSpPr>
          <p:grpSpPr>
            <a:xfrm>
              <a:off x="4267915" y="2971800"/>
              <a:ext cx="1787710" cy="2276266"/>
              <a:chOff x="4267915" y="3291994"/>
              <a:chExt cx="1787710" cy="2276266"/>
            </a:xfrm>
          </p:grpSpPr>
          <p:cxnSp>
            <p:nvCxnSpPr>
              <p:cNvPr id="81" name="Straight Connector 80"/>
              <p:cNvCxnSpPr/>
              <p:nvPr/>
            </p:nvCxnSpPr>
            <p:spPr>
              <a:xfrm flipH="1" flipV="1">
                <a:off x="4406259" y="3662183"/>
                <a:ext cx="1345314" cy="1669272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82" name="Group 81"/>
              <p:cNvGrpSpPr/>
              <p:nvPr/>
            </p:nvGrpSpPr>
            <p:grpSpPr>
              <a:xfrm>
                <a:off x="4267915" y="3291994"/>
                <a:ext cx="1787710" cy="2276266"/>
                <a:chOff x="4267915" y="3291994"/>
                <a:chExt cx="1787710" cy="2276266"/>
              </a:xfrm>
            </p:grpSpPr>
            <p:sp>
              <p:nvSpPr>
                <p:cNvPr id="83" name="TextBox 82"/>
                <p:cNvSpPr txBox="1"/>
                <p:nvPr/>
              </p:nvSpPr>
              <p:spPr>
                <a:xfrm>
                  <a:off x="5752337" y="5260483"/>
                  <a:ext cx="303288" cy="30777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sz="1400" dirty="0"/>
                    <a:t>O</a:t>
                  </a:r>
                  <a:endParaRPr lang="en-US" sz="1400" baseline="30000" dirty="0"/>
                </a:p>
              </p:txBody>
            </p:sp>
            <p:sp>
              <p:nvSpPr>
                <p:cNvPr id="84" name="TextBox 83"/>
                <p:cNvSpPr txBox="1"/>
                <p:nvPr/>
              </p:nvSpPr>
              <p:spPr>
                <a:xfrm>
                  <a:off x="4267915" y="3291994"/>
                  <a:ext cx="277640" cy="30777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sz="1400" dirty="0" smtClean="0"/>
                    <a:t>P</a:t>
                  </a:r>
                  <a:endParaRPr lang="en-US" sz="1400" baseline="30000" dirty="0"/>
                </a:p>
              </p:txBody>
            </p:sp>
          </p:grpSp>
        </p:grpSp>
        <p:grpSp>
          <p:nvGrpSpPr>
            <p:cNvPr id="85" name="Group 84"/>
            <p:cNvGrpSpPr/>
            <p:nvPr/>
          </p:nvGrpSpPr>
          <p:grpSpPr>
            <a:xfrm>
              <a:off x="2457268" y="3161615"/>
              <a:ext cx="1916612" cy="307777"/>
              <a:chOff x="2457268" y="3481809"/>
              <a:chExt cx="1916612" cy="307777"/>
            </a:xfrm>
          </p:grpSpPr>
          <p:cxnSp>
            <p:nvCxnSpPr>
              <p:cNvPr id="86" name="Straight Connector 85"/>
              <p:cNvCxnSpPr/>
              <p:nvPr/>
            </p:nvCxnSpPr>
            <p:spPr>
              <a:xfrm flipV="1">
                <a:off x="2819400" y="3657600"/>
                <a:ext cx="155448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7" name="TextBox 86"/>
              <p:cNvSpPr txBox="1"/>
              <p:nvPr/>
            </p:nvSpPr>
            <p:spPr>
              <a:xfrm>
                <a:off x="2457268" y="3481809"/>
                <a:ext cx="288861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400" dirty="0" smtClean="0"/>
                  <a:t>A</a:t>
                </a:r>
                <a:endParaRPr lang="en-US" sz="1400" baseline="30000" dirty="0"/>
              </a:p>
            </p:txBody>
          </p:sp>
        </p:grpSp>
        <p:cxnSp>
          <p:nvCxnSpPr>
            <p:cNvPr id="88" name="Straight Connector 87"/>
            <p:cNvCxnSpPr>
              <a:endCxn id="72" idx="0"/>
            </p:cNvCxnSpPr>
            <p:nvPr/>
          </p:nvCxnSpPr>
          <p:spPr>
            <a:xfrm flipH="1">
              <a:off x="3323286" y="3343112"/>
              <a:ext cx="1050645" cy="213452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9" name="Group 88"/>
            <p:cNvGrpSpPr/>
            <p:nvPr/>
          </p:nvGrpSpPr>
          <p:grpSpPr>
            <a:xfrm>
              <a:off x="2279370" y="3322079"/>
              <a:ext cx="2098339" cy="2208006"/>
              <a:chOff x="2279370" y="3697462"/>
              <a:chExt cx="2098339" cy="2208006"/>
            </a:xfrm>
          </p:grpSpPr>
          <p:cxnSp>
            <p:nvCxnSpPr>
              <p:cNvPr id="90" name="Straight Connector 89"/>
              <p:cNvCxnSpPr/>
              <p:nvPr/>
            </p:nvCxnSpPr>
            <p:spPr>
              <a:xfrm flipH="1">
                <a:off x="2457268" y="3697462"/>
                <a:ext cx="1920441" cy="1872097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1" name="TextBox 90"/>
              <p:cNvSpPr txBox="1"/>
              <p:nvPr/>
            </p:nvSpPr>
            <p:spPr>
              <a:xfrm>
                <a:off x="2279370" y="5597691"/>
                <a:ext cx="282450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400" dirty="0" smtClean="0"/>
                  <a:t>C</a:t>
                </a:r>
                <a:endParaRPr lang="en-US" sz="1400" baseline="30000" dirty="0"/>
              </a:p>
            </p:txBody>
          </p:sp>
        </p:grpSp>
        <p:grpSp>
          <p:nvGrpSpPr>
            <p:cNvPr id="92" name="Group 91"/>
            <p:cNvGrpSpPr/>
            <p:nvPr/>
          </p:nvGrpSpPr>
          <p:grpSpPr>
            <a:xfrm>
              <a:off x="4018122" y="3330488"/>
              <a:ext cx="373623" cy="2618729"/>
              <a:chOff x="4018122" y="3705871"/>
              <a:chExt cx="373623" cy="2618729"/>
            </a:xfrm>
          </p:grpSpPr>
          <p:cxnSp>
            <p:nvCxnSpPr>
              <p:cNvPr id="93" name="Straight Connector 92"/>
              <p:cNvCxnSpPr/>
              <p:nvPr/>
            </p:nvCxnSpPr>
            <p:spPr>
              <a:xfrm flipH="1">
                <a:off x="4116856" y="3705871"/>
                <a:ext cx="274889" cy="2260504"/>
              </a:xfrm>
              <a:prstGeom prst="line">
                <a:avLst/>
              </a:prstGeom>
              <a:ln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4" name="TextBox 93"/>
              <p:cNvSpPr txBox="1"/>
              <p:nvPr/>
            </p:nvSpPr>
            <p:spPr>
              <a:xfrm>
                <a:off x="4018122" y="6016823"/>
                <a:ext cx="295274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400" dirty="0" smtClean="0"/>
                  <a:t>D</a:t>
                </a:r>
                <a:endParaRPr lang="en-US" sz="1400" baseline="30000" dirty="0"/>
              </a:p>
            </p:txBody>
          </p:sp>
        </p:grpSp>
        <p:grpSp>
          <p:nvGrpSpPr>
            <p:cNvPr id="95" name="Group 94"/>
            <p:cNvGrpSpPr/>
            <p:nvPr/>
          </p:nvGrpSpPr>
          <p:grpSpPr>
            <a:xfrm>
              <a:off x="3676990" y="3739417"/>
              <a:ext cx="692168" cy="851674"/>
              <a:chOff x="3657600" y="4221198"/>
              <a:chExt cx="692168" cy="851674"/>
            </a:xfrm>
          </p:grpSpPr>
          <p:sp>
            <p:nvSpPr>
              <p:cNvPr id="96" name="Arc 95"/>
              <p:cNvSpPr/>
              <p:nvPr/>
            </p:nvSpPr>
            <p:spPr>
              <a:xfrm rot="12076707">
                <a:off x="3802580" y="4221198"/>
                <a:ext cx="365760" cy="274320"/>
              </a:xfrm>
              <a:prstGeom prst="arc">
                <a:avLst>
                  <a:gd name="adj1" fmla="val 13732502"/>
                  <a:gd name="adj2" fmla="val 20619066"/>
                </a:avLst>
              </a:prstGeom>
              <a:ln>
                <a:headEnd type="arrow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aphicFrame>
            <p:nvGraphicFramePr>
              <p:cNvPr id="97" name="Object 96"/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1439282362"/>
                  </p:ext>
                </p:extLst>
              </p:nvPr>
            </p:nvGraphicFramePr>
            <p:xfrm>
              <a:off x="3657600" y="4429708"/>
              <a:ext cx="260350" cy="47625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2477" name="Equation" r:id="rId3" imgW="215640" imgH="393480" progId="Equation.3">
                      <p:embed/>
                    </p:oleObj>
                  </mc:Choice>
                  <mc:Fallback>
                    <p:oleObj name="Equation" r:id="rId3" imgW="215640" imgH="393480" progId="Equation.3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4"/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3657600" y="4429708"/>
                            <a:ext cx="260350" cy="476250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98" name="Arc 97"/>
              <p:cNvSpPr/>
              <p:nvPr/>
            </p:nvSpPr>
            <p:spPr>
              <a:xfrm rot="13017222" flipH="1">
                <a:off x="3984008" y="4315542"/>
                <a:ext cx="365760" cy="274320"/>
              </a:xfrm>
              <a:prstGeom prst="arc">
                <a:avLst>
                  <a:gd name="adj1" fmla="val 13732502"/>
                  <a:gd name="adj2" fmla="val 20619066"/>
                </a:avLst>
              </a:prstGeom>
              <a:ln>
                <a:headEnd type="arrow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aphicFrame>
            <p:nvGraphicFramePr>
              <p:cNvPr id="99" name="Object 98"/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4262860262"/>
                  </p:ext>
                </p:extLst>
              </p:nvPr>
            </p:nvGraphicFramePr>
            <p:xfrm>
              <a:off x="3989161" y="4596622"/>
              <a:ext cx="260350" cy="47625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2478" name="Equation" r:id="rId5" imgW="215640" imgH="393480" progId="Equation.3">
                      <p:embed/>
                    </p:oleObj>
                  </mc:Choice>
                  <mc:Fallback>
                    <p:oleObj name="Equation" r:id="rId5" imgW="215640" imgH="393480" progId="Equation.3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6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3989161" y="4596622"/>
                            <a:ext cx="260350" cy="476250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00" name="TextBox 99"/>
              <p:cNvSpPr txBox="1"/>
              <p:nvPr/>
            </p:nvSpPr>
            <p:spPr>
              <a:xfrm>
                <a:off x="1308524" y="4953000"/>
                <a:ext cx="6105912" cy="10454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b="0" i="1" smtClean="0">
                            <a:latin typeface="Cambria Math"/>
                          </a:rPr>
                          <m:t>𝐺</m:t>
                        </m:r>
                      </m:e>
                      <m:sub>
                        <m:r>
                          <a:rPr lang="en-US" sz="2800" b="0" i="1" smtClean="0">
                            <a:latin typeface="Cambria Math"/>
                          </a:rPr>
                          <m:t>𝑐</m:t>
                        </m:r>
                      </m:sub>
                    </m:sSub>
                    <m:d>
                      <m:dPr>
                        <m:ctrlPr>
                          <a:rPr lang="en-US" sz="28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800" b="0" i="1" smtClean="0">
                            <a:latin typeface="Cambria Math"/>
                          </a:rPr>
                          <m:t>𝑠</m:t>
                        </m:r>
                      </m:e>
                    </m:d>
                    <m:r>
                      <a:rPr lang="en-US" sz="2800" b="0" i="1" smtClean="0">
                        <a:latin typeface="Cambria Math"/>
                      </a:rPr>
                      <m:t>=</m:t>
                    </m:r>
                    <m:sSub>
                      <m:sSubPr>
                        <m:ctrlPr>
                          <a:rPr lang="en-US" sz="28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b="0" i="1" smtClean="0">
                            <a:latin typeface="Cambria Math"/>
                          </a:rPr>
                          <m:t>𝐾</m:t>
                        </m:r>
                      </m:e>
                      <m:sub>
                        <m:r>
                          <a:rPr lang="en-US" sz="2800" b="0" i="1" smtClean="0">
                            <a:latin typeface="Cambria Math"/>
                          </a:rPr>
                          <m:t>𝑐</m:t>
                        </m:r>
                      </m:sub>
                    </m:sSub>
                    <m:f>
                      <m:fPr>
                        <m:ctrlPr>
                          <a:rPr lang="en-US" sz="2800" b="0" i="1" smtClean="0"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fPr>
                      <m:num>
                        <m:r>
                          <a:rPr lang="en-US" sz="2800" b="0" i="1" smtClean="0">
                            <a:latin typeface="Cambria Math"/>
                            <a:ea typeface="Cambria Math"/>
                          </a:rPr>
                          <m:t>𝑠</m:t>
                        </m:r>
                        <m:r>
                          <a:rPr lang="en-US" sz="2800" b="0" i="1" smtClean="0">
                            <a:latin typeface="Cambria Math"/>
                            <a:ea typeface="Cambria Math"/>
                          </a:rPr>
                          <m:t>+</m:t>
                        </m:r>
                        <m:f>
                          <m:fPr>
                            <m:ctrlPr>
                              <a:rPr lang="en-US" sz="2800" b="0" i="1" smtClean="0">
                                <a:latin typeface="Cambria Math" panose="02040503050406030204" pitchFamily="18" charset="0"/>
                                <a:ea typeface="Cambria Math"/>
                              </a:rPr>
                            </m:ctrlPr>
                          </m:fPr>
                          <m:num>
                            <m:r>
                              <a:rPr lang="en-US" sz="2800" b="0" i="1" smtClean="0">
                                <a:latin typeface="Cambria Math"/>
                                <a:ea typeface="Cambria Math"/>
                              </a:rPr>
                              <m:t>1</m:t>
                            </m:r>
                          </m:num>
                          <m:den>
                            <m:r>
                              <a:rPr lang="en-US" sz="2800" b="0" i="1" smtClean="0">
                                <a:latin typeface="Cambria Math"/>
                                <a:ea typeface="Cambria Math"/>
                              </a:rPr>
                              <m:t>𝑇</m:t>
                            </m:r>
                          </m:den>
                        </m:f>
                      </m:num>
                      <m:den>
                        <m:r>
                          <a:rPr lang="en-US" sz="2800" b="0" i="1" smtClean="0">
                            <a:latin typeface="Cambria Math"/>
                            <a:ea typeface="Cambria Math"/>
                          </a:rPr>
                          <m:t>𝑠</m:t>
                        </m:r>
                        <m:r>
                          <a:rPr lang="en-US" sz="2800" b="0" i="1" smtClean="0">
                            <a:latin typeface="Cambria Math"/>
                            <a:ea typeface="Cambria Math"/>
                          </a:rPr>
                          <m:t>+</m:t>
                        </m:r>
                        <m:f>
                          <m:fPr>
                            <m:ctrlPr>
                              <a:rPr lang="en-US" sz="2800" b="0" i="1" smtClean="0">
                                <a:latin typeface="Cambria Math" panose="02040503050406030204" pitchFamily="18" charset="0"/>
                                <a:ea typeface="Cambria Math"/>
                              </a:rPr>
                            </m:ctrlPr>
                          </m:fPr>
                          <m:num>
                            <m:r>
                              <a:rPr lang="en-US" sz="2800" b="0" i="1" smtClean="0">
                                <a:latin typeface="Cambria Math"/>
                                <a:ea typeface="Cambria Math"/>
                              </a:rPr>
                              <m:t>1</m:t>
                            </m:r>
                          </m:num>
                          <m:den>
                            <m:r>
                              <a:rPr lang="en-US" sz="2800" i="1">
                                <a:latin typeface="Cambria Math"/>
                                <a:ea typeface="Cambria Math"/>
                              </a:rPr>
                              <m:t>𝛼</m:t>
                            </m:r>
                            <m:r>
                              <a:rPr lang="en-US" sz="2800" i="1">
                                <a:latin typeface="Cambria Math"/>
                                <a:ea typeface="Cambria Math"/>
                              </a:rPr>
                              <m:t>𝑇</m:t>
                            </m:r>
                          </m:den>
                        </m:f>
                      </m:den>
                    </m:f>
                  </m:oMath>
                </a14:m>
                <a:r>
                  <a:rPr lang="en-US" sz="2800" dirty="0" smtClean="0"/>
                  <a:t>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i="1">
                            <a:latin typeface="Cambria Math"/>
                          </a:rPr>
                          <m:t>𝐾</m:t>
                        </m:r>
                      </m:e>
                      <m:sub>
                        <m:r>
                          <a:rPr lang="en-US" sz="2800" i="1">
                            <a:latin typeface="Cambria Math"/>
                          </a:rPr>
                          <m:t>𝑐</m:t>
                        </m:r>
                      </m:sub>
                    </m:sSub>
                    <m:f>
                      <m:fPr>
                        <m:ctrlPr>
                          <a:rPr lang="en-US" sz="2800" i="1"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fPr>
                      <m:num>
                        <m:r>
                          <a:rPr lang="en-US" sz="2800" i="1">
                            <a:latin typeface="Cambria Math"/>
                            <a:ea typeface="Cambria Math"/>
                          </a:rPr>
                          <m:t>𝑠</m:t>
                        </m:r>
                        <m:r>
                          <a:rPr lang="en-US" sz="2800" i="1">
                            <a:latin typeface="Cambria Math"/>
                            <a:ea typeface="Cambria Math"/>
                          </a:rPr>
                          <m:t>+</m:t>
                        </m:r>
                        <m:r>
                          <a:rPr lang="en-US" sz="2800" i="1">
                            <a:latin typeface="Cambria Math"/>
                            <a:ea typeface="Cambria Math"/>
                          </a:rPr>
                          <m:t>1</m:t>
                        </m:r>
                        <m:r>
                          <a:rPr lang="en-US" sz="2800" i="1">
                            <a:latin typeface="Cambria Math"/>
                            <a:ea typeface="Cambria Math"/>
                          </a:rPr>
                          <m:t>.</m:t>
                        </m:r>
                        <m:r>
                          <a:rPr lang="en-US" sz="2800" i="1">
                            <a:latin typeface="Cambria Math"/>
                            <a:ea typeface="Cambria Math"/>
                          </a:rPr>
                          <m:t>9432</m:t>
                        </m:r>
                      </m:num>
                      <m:den>
                        <m:r>
                          <a:rPr lang="en-US" sz="2800" i="1">
                            <a:latin typeface="Cambria Math"/>
                            <a:ea typeface="Cambria Math"/>
                          </a:rPr>
                          <m:t>𝑠</m:t>
                        </m:r>
                        <m:r>
                          <a:rPr lang="en-US" sz="2800" i="1">
                            <a:latin typeface="Cambria Math"/>
                            <a:ea typeface="Cambria Math"/>
                          </a:rPr>
                          <m:t>+</m:t>
                        </m:r>
                        <m:r>
                          <a:rPr lang="en-US" sz="2800" i="1">
                            <a:latin typeface="Cambria Math"/>
                            <a:ea typeface="Cambria Math"/>
                          </a:rPr>
                          <m:t>4</m:t>
                        </m:r>
                        <m:r>
                          <a:rPr lang="en-US" sz="2800" i="1">
                            <a:latin typeface="Cambria Math"/>
                            <a:ea typeface="Cambria Math"/>
                          </a:rPr>
                          <m:t>.</m:t>
                        </m:r>
                        <m:r>
                          <a:rPr lang="en-US" sz="2800" i="1">
                            <a:latin typeface="Cambria Math"/>
                            <a:ea typeface="Cambria Math"/>
                          </a:rPr>
                          <m:t>6458</m:t>
                        </m:r>
                      </m:den>
                    </m:f>
                  </m:oMath>
                </a14:m>
                <a:endParaRPr lang="en-US" sz="2800" dirty="0"/>
              </a:p>
            </p:txBody>
          </p:sp>
        </mc:Choice>
        <mc:Fallback xmlns="">
          <p:sp>
            <p:nvSpPr>
              <p:cNvPr id="100" name="TextBox 9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08524" y="4953000"/>
                <a:ext cx="6105912" cy="1045414"/>
              </a:xfrm>
              <a:prstGeom prst="rect">
                <a:avLst/>
              </a:prstGeom>
              <a:blipFill rotWithShape="1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322" name="Picture 34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0" y="1447800"/>
            <a:ext cx="3868058" cy="3352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4" name="Rectangle 53"/>
          <p:cNvSpPr/>
          <p:nvPr/>
        </p:nvSpPr>
        <p:spPr>
          <a:xfrm>
            <a:off x="7568397" y="179988"/>
            <a:ext cx="127951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 smtClean="0">
                <a:solidFill>
                  <a:srgbClr val="FF0000"/>
                </a:solidFill>
              </a:rPr>
              <a:t>Solution-3</a:t>
            </a:r>
            <a:endParaRPr lang="en-US" sz="2000" b="1" dirty="0">
              <a:solidFill>
                <a:srgbClr val="FF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40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214821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31838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>Step-5 (Example-1)</a:t>
            </a:r>
            <a:endParaRPr lang="en-US" b="1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0" y="838201"/>
                <a:ext cx="8991600" cy="6019800"/>
              </a:xfrm>
            </p:spPr>
            <p:txBody>
              <a:bodyPr>
                <a:normAutofit/>
              </a:bodyPr>
              <a:lstStyle/>
              <a:p>
                <a:endParaRPr lang="en-US" sz="2400" dirty="0" smtClean="0"/>
              </a:p>
              <a:p>
                <a:endParaRPr lang="en-US" sz="2400" dirty="0"/>
              </a:p>
              <a:p>
                <a:endParaRPr lang="en-US" sz="2400" dirty="0" smtClean="0"/>
              </a:p>
              <a:p>
                <a:r>
                  <a:rPr lang="en-US" sz="2400" dirty="0" smtClean="0"/>
                  <a:t>For this compensator value of </a:t>
                </a:r>
                <a14:m>
                  <m:oMath xmlns:m="http://schemas.openxmlformats.org/officeDocument/2006/math">
                    <m:r>
                      <a:rPr lang="en-US" sz="2400" i="1" smtClean="0">
                        <a:solidFill>
                          <a:srgbClr val="FF0000"/>
                        </a:solidFill>
                        <a:latin typeface="Cambria Math"/>
                        <a:ea typeface="Cambria Math"/>
                      </a:rPr>
                      <m:t>𝛼</m:t>
                    </m:r>
                  </m:oMath>
                </a14:m>
                <a:r>
                  <a:rPr lang="en-US" sz="2400" dirty="0" smtClean="0"/>
                  <a:t> is</a:t>
                </a:r>
              </a:p>
              <a:p>
                <a:endParaRPr lang="en-US" sz="2400" dirty="0"/>
              </a:p>
              <a:p>
                <a:endParaRPr lang="en-US" sz="2400" dirty="0" smtClean="0"/>
              </a:p>
              <a:p>
                <a:endParaRPr lang="en-US" sz="2400" dirty="0"/>
              </a:p>
              <a:p>
                <a:r>
                  <a:rPr lang="en-US" sz="2400" dirty="0" smtClean="0"/>
                  <a:t>Also </a:t>
                </a:r>
                <a:endParaRPr lang="en-US" sz="24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0" y="838201"/>
                <a:ext cx="8991600" cy="6019800"/>
              </a:xfrm>
              <a:blipFill rotWithShape="1">
                <a:blip r:embed="rId2"/>
                <a:stretch>
                  <a:fillRect l="-881" t="-81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0" name="TextBox 99"/>
              <p:cNvSpPr txBox="1"/>
              <p:nvPr/>
            </p:nvSpPr>
            <p:spPr>
              <a:xfrm>
                <a:off x="1308524" y="1066800"/>
                <a:ext cx="6105912" cy="10454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b="0" i="1" smtClean="0">
                            <a:latin typeface="Cambria Math"/>
                          </a:rPr>
                          <m:t>𝐺</m:t>
                        </m:r>
                      </m:e>
                      <m:sub>
                        <m:r>
                          <a:rPr lang="en-US" sz="2800" b="0" i="1" smtClean="0">
                            <a:latin typeface="Cambria Math"/>
                          </a:rPr>
                          <m:t>𝑐</m:t>
                        </m:r>
                      </m:sub>
                    </m:sSub>
                    <m:d>
                      <m:dPr>
                        <m:ctrlPr>
                          <a:rPr lang="en-US" sz="28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800" b="0" i="1" smtClean="0">
                            <a:latin typeface="Cambria Math"/>
                          </a:rPr>
                          <m:t>𝑠</m:t>
                        </m:r>
                      </m:e>
                    </m:d>
                    <m:r>
                      <a:rPr lang="en-US" sz="2800" b="0" i="1" smtClean="0">
                        <a:latin typeface="Cambria Math"/>
                      </a:rPr>
                      <m:t>=</m:t>
                    </m:r>
                    <m:sSub>
                      <m:sSubPr>
                        <m:ctrlPr>
                          <a:rPr lang="en-US" sz="28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b="0" i="1" smtClean="0">
                            <a:latin typeface="Cambria Math"/>
                          </a:rPr>
                          <m:t>𝐾</m:t>
                        </m:r>
                      </m:e>
                      <m:sub>
                        <m:r>
                          <a:rPr lang="en-US" sz="2800" b="0" i="1" smtClean="0">
                            <a:latin typeface="Cambria Math"/>
                          </a:rPr>
                          <m:t>𝑐</m:t>
                        </m:r>
                      </m:sub>
                    </m:sSub>
                    <m:f>
                      <m:fPr>
                        <m:ctrlPr>
                          <a:rPr lang="en-US" sz="2800" b="0" i="1" smtClean="0"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fPr>
                      <m:num>
                        <m:r>
                          <a:rPr lang="en-US" sz="2800" b="0" i="1" smtClean="0">
                            <a:latin typeface="Cambria Math"/>
                            <a:ea typeface="Cambria Math"/>
                          </a:rPr>
                          <m:t>𝑠</m:t>
                        </m:r>
                        <m:r>
                          <a:rPr lang="en-US" sz="2800" b="0" i="1" smtClean="0">
                            <a:latin typeface="Cambria Math"/>
                            <a:ea typeface="Cambria Math"/>
                          </a:rPr>
                          <m:t>+</m:t>
                        </m:r>
                        <m:f>
                          <m:fPr>
                            <m:ctrlPr>
                              <a:rPr lang="en-US" sz="2800" b="0" i="1" smtClean="0">
                                <a:latin typeface="Cambria Math" panose="02040503050406030204" pitchFamily="18" charset="0"/>
                                <a:ea typeface="Cambria Math"/>
                              </a:rPr>
                            </m:ctrlPr>
                          </m:fPr>
                          <m:num>
                            <m:r>
                              <a:rPr lang="en-US" sz="2800" b="0" i="1" smtClean="0">
                                <a:latin typeface="Cambria Math"/>
                                <a:ea typeface="Cambria Math"/>
                              </a:rPr>
                              <m:t>1</m:t>
                            </m:r>
                          </m:num>
                          <m:den>
                            <m:r>
                              <a:rPr lang="en-US" sz="2800" b="0" i="1" smtClean="0">
                                <a:latin typeface="Cambria Math"/>
                                <a:ea typeface="Cambria Math"/>
                              </a:rPr>
                              <m:t>𝑇</m:t>
                            </m:r>
                          </m:den>
                        </m:f>
                      </m:num>
                      <m:den>
                        <m:r>
                          <a:rPr lang="en-US" sz="2800" b="0" i="1" smtClean="0">
                            <a:latin typeface="Cambria Math"/>
                            <a:ea typeface="Cambria Math"/>
                          </a:rPr>
                          <m:t>𝑠</m:t>
                        </m:r>
                        <m:r>
                          <a:rPr lang="en-US" sz="2800" b="0" i="1" smtClean="0">
                            <a:latin typeface="Cambria Math"/>
                            <a:ea typeface="Cambria Math"/>
                          </a:rPr>
                          <m:t>+</m:t>
                        </m:r>
                        <m:f>
                          <m:fPr>
                            <m:ctrlPr>
                              <a:rPr lang="en-US" sz="2800" b="0" i="1" smtClean="0">
                                <a:latin typeface="Cambria Math" panose="02040503050406030204" pitchFamily="18" charset="0"/>
                                <a:ea typeface="Cambria Math"/>
                              </a:rPr>
                            </m:ctrlPr>
                          </m:fPr>
                          <m:num>
                            <m:r>
                              <a:rPr lang="en-US" sz="2800" b="0" i="1" smtClean="0">
                                <a:latin typeface="Cambria Math"/>
                                <a:ea typeface="Cambria Math"/>
                              </a:rPr>
                              <m:t>1</m:t>
                            </m:r>
                          </m:num>
                          <m:den>
                            <m:r>
                              <a:rPr lang="en-US" sz="2800" i="1">
                                <a:latin typeface="Cambria Math"/>
                                <a:ea typeface="Cambria Math"/>
                              </a:rPr>
                              <m:t>𝛼</m:t>
                            </m:r>
                            <m:r>
                              <a:rPr lang="en-US" sz="2800" i="1">
                                <a:latin typeface="Cambria Math"/>
                                <a:ea typeface="Cambria Math"/>
                              </a:rPr>
                              <m:t>𝑇</m:t>
                            </m:r>
                          </m:den>
                        </m:f>
                      </m:den>
                    </m:f>
                  </m:oMath>
                </a14:m>
                <a:r>
                  <a:rPr lang="en-US" sz="2800" dirty="0" smtClean="0"/>
                  <a:t>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i="1">
                            <a:latin typeface="Cambria Math"/>
                          </a:rPr>
                          <m:t>𝐾</m:t>
                        </m:r>
                      </m:e>
                      <m:sub>
                        <m:r>
                          <a:rPr lang="en-US" sz="2800" i="1">
                            <a:latin typeface="Cambria Math"/>
                          </a:rPr>
                          <m:t>𝑐</m:t>
                        </m:r>
                      </m:sub>
                    </m:sSub>
                    <m:f>
                      <m:fPr>
                        <m:ctrlPr>
                          <a:rPr lang="en-US" sz="2800" i="1"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fPr>
                      <m:num>
                        <m:r>
                          <a:rPr lang="en-US" sz="2800" i="1">
                            <a:latin typeface="Cambria Math"/>
                            <a:ea typeface="Cambria Math"/>
                          </a:rPr>
                          <m:t>𝑠</m:t>
                        </m:r>
                        <m:r>
                          <a:rPr lang="en-US" sz="2800" i="1">
                            <a:latin typeface="Cambria Math"/>
                            <a:ea typeface="Cambria Math"/>
                          </a:rPr>
                          <m:t>+</m:t>
                        </m:r>
                        <m:r>
                          <a:rPr lang="en-US" sz="2800" i="1">
                            <a:latin typeface="Cambria Math"/>
                            <a:ea typeface="Cambria Math"/>
                          </a:rPr>
                          <m:t>1</m:t>
                        </m:r>
                        <m:r>
                          <a:rPr lang="en-US" sz="2800" i="1">
                            <a:latin typeface="Cambria Math"/>
                            <a:ea typeface="Cambria Math"/>
                          </a:rPr>
                          <m:t>.</m:t>
                        </m:r>
                        <m:r>
                          <a:rPr lang="en-US" sz="2800" i="1">
                            <a:latin typeface="Cambria Math"/>
                            <a:ea typeface="Cambria Math"/>
                          </a:rPr>
                          <m:t>9432</m:t>
                        </m:r>
                      </m:num>
                      <m:den>
                        <m:r>
                          <a:rPr lang="en-US" sz="2800" i="1">
                            <a:latin typeface="Cambria Math"/>
                            <a:ea typeface="Cambria Math"/>
                          </a:rPr>
                          <m:t>𝑠</m:t>
                        </m:r>
                        <m:r>
                          <a:rPr lang="en-US" sz="2800" i="1">
                            <a:latin typeface="Cambria Math"/>
                            <a:ea typeface="Cambria Math"/>
                          </a:rPr>
                          <m:t>+</m:t>
                        </m:r>
                        <m:r>
                          <a:rPr lang="en-US" sz="2800" i="1">
                            <a:latin typeface="Cambria Math"/>
                            <a:ea typeface="Cambria Math"/>
                          </a:rPr>
                          <m:t>4</m:t>
                        </m:r>
                        <m:r>
                          <a:rPr lang="en-US" sz="2800" i="1">
                            <a:latin typeface="Cambria Math"/>
                            <a:ea typeface="Cambria Math"/>
                          </a:rPr>
                          <m:t>.</m:t>
                        </m:r>
                        <m:r>
                          <a:rPr lang="en-US" sz="2800" i="1">
                            <a:latin typeface="Cambria Math"/>
                            <a:ea typeface="Cambria Math"/>
                          </a:rPr>
                          <m:t>6458</m:t>
                        </m:r>
                      </m:den>
                    </m:f>
                  </m:oMath>
                </a14:m>
                <a:endParaRPr lang="en-US" sz="2800" dirty="0"/>
              </a:p>
            </p:txBody>
          </p:sp>
        </mc:Choice>
        <mc:Fallback xmlns="">
          <p:sp>
            <p:nvSpPr>
              <p:cNvPr id="100" name="TextBox 9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08524" y="1066800"/>
                <a:ext cx="6105912" cy="1045414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1" name="TextBox 50"/>
              <p:cNvSpPr txBox="1"/>
              <p:nvPr/>
            </p:nvSpPr>
            <p:spPr>
              <a:xfrm>
                <a:off x="1460924" y="3048000"/>
                <a:ext cx="6105912" cy="91653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800" i="1" smtClean="0"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fPr>
                        <m:num>
                          <m:r>
                            <a:rPr lang="en-US" sz="2800" i="1">
                              <a:latin typeface="Cambria Math"/>
                              <a:ea typeface="Cambria Math"/>
                            </a:rPr>
                            <m:t>1</m:t>
                          </m:r>
                        </m:num>
                        <m:den>
                          <m:r>
                            <a:rPr lang="en-US" sz="2800" i="1">
                              <a:latin typeface="Cambria Math"/>
                              <a:ea typeface="Cambria Math"/>
                            </a:rPr>
                            <m:t>𝑇</m:t>
                          </m:r>
                        </m:den>
                      </m:f>
                      <m:r>
                        <a:rPr lang="en-US" sz="2800" b="0" i="1" smtClean="0">
                          <a:latin typeface="Cambria Math"/>
                          <a:ea typeface="Cambria Math"/>
                        </a:rPr>
                        <m:t>=</m:t>
                      </m:r>
                      <m:r>
                        <a:rPr lang="en-US" sz="2800" i="1">
                          <a:latin typeface="Cambria Math"/>
                          <a:ea typeface="Cambria Math"/>
                        </a:rPr>
                        <m:t>1</m:t>
                      </m:r>
                      <m:r>
                        <a:rPr lang="en-US" sz="2800" i="1">
                          <a:latin typeface="Cambria Math"/>
                          <a:ea typeface="Cambria Math"/>
                        </a:rPr>
                        <m:t>.</m:t>
                      </m:r>
                      <m:r>
                        <a:rPr lang="en-US" sz="2800" i="1">
                          <a:latin typeface="Cambria Math"/>
                          <a:ea typeface="Cambria Math"/>
                        </a:rPr>
                        <m:t>9432</m:t>
                      </m:r>
                      <m:r>
                        <a:rPr lang="en-US" sz="2800" b="0" i="1" smtClean="0">
                          <a:latin typeface="Cambria Math"/>
                          <a:ea typeface="Cambria Math"/>
                        </a:rPr>
                        <m:t>  </m:t>
                      </m:r>
                      <m:groupChr>
                        <m:groupChrPr>
                          <m:chr m:val="→"/>
                          <m:vertJc m:val="bot"/>
                          <m:ctrlPr>
                            <a:rPr lang="en-US" sz="2800" i="1" smtClean="0"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groupChrPr>
                        <m:e>
                          <m:r>
                            <m:rPr>
                              <m:brk m:alnAt="2"/>
                            </m:rPr>
                            <a:rPr lang="en-US" sz="2800" b="0" i="1" smtClean="0">
                              <a:latin typeface="Cambria Math"/>
                              <a:ea typeface="Cambria Math"/>
                            </a:rPr>
                            <m:t> </m:t>
                          </m:r>
                          <m:r>
                            <m:rPr>
                              <m:nor/>
                            </m:rPr>
                            <a:rPr lang="en-US" sz="2800" i="0" smtClean="0">
                              <a:latin typeface="Cambria Math"/>
                              <a:ea typeface="Cambria Math"/>
                            </a:rPr>
                            <m:t>yields</m:t>
                          </m:r>
                          <m:r>
                            <a:rPr lang="en-US" sz="2800" b="0" i="1" smtClean="0">
                              <a:latin typeface="Cambria Math"/>
                              <a:ea typeface="Cambria Math"/>
                            </a:rPr>
                            <m:t>  </m:t>
                          </m:r>
                        </m:e>
                      </m:groupChr>
                      <m:r>
                        <a:rPr lang="en-US" sz="2800" b="0" i="1" smtClean="0">
                          <a:latin typeface="Cambria Math"/>
                          <a:ea typeface="Cambria Math"/>
                        </a:rPr>
                        <m:t> </m:t>
                      </m:r>
                      <m:r>
                        <a:rPr lang="en-US" sz="2800" b="0" i="1" smtClean="0">
                          <a:latin typeface="Cambria Math"/>
                          <a:ea typeface="Cambria Math"/>
                        </a:rPr>
                        <m:t>𝑇</m:t>
                      </m:r>
                      <m:r>
                        <a:rPr lang="en-US" sz="2800" b="0" i="1" smtClean="0">
                          <a:latin typeface="Cambria Math"/>
                          <a:ea typeface="Cambria Math"/>
                        </a:rPr>
                        <m:t>=</m:t>
                      </m:r>
                      <m:r>
                        <a:rPr lang="en-US" sz="2800" b="0" i="1" smtClean="0">
                          <a:latin typeface="Cambria Math"/>
                          <a:ea typeface="Cambria Math"/>
                        </a:rPr>
                        <m:t>0</m:t>
                      </m:r>
                      <m:r>
                        <a:rPr lang="en-US" sz="2800" b="0" i="1" smtClean="0">
                          <a:latin typeface="Cambria Math"/>
                          <a:ea typeface="Cambria Math"/>
                        </a:rPr>
                        <m:t>.</m:t>
                      </m:r>
                      <m:r>
                        <a:rPr lang="en-US" sz="2800" b="0" i="1" smtClean="0">
                          <a:latin typeface="Cambria Math"/>
                          <a:ea typeface="Cambria Math"/>
                        </a:rPr>
                        <m:t>514</m:t>
                      </m:r>
                    </m:oMath>
                  </m:oMathPara>
                </a14:m>
                <a:endParaRPr lang="en-US" sz="2800" b="0" i="1" dirty="0" smtClean="0">
                  <a:latin typeface="Cambria Math"/>
                  <a:ea typeface="Cambria Math"/>
                </a:endParaRPr>
              </a:p>
            </p:txBody>
          </p:sp>
        </mc:Choice>
        <mc:Fallback xmlns="">
          <p:sp>
            <p:nvSpPr>
              <p:cNvPr id="51" name="TextBox 5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60924" y="3048000"/>
                <a:ext cx="6105912" cy="916533"/>
              </a:xfrm>
              <a:prstGeom prst="rect">
                <a:avLst/>
              </a:prstGeom>
              <a:blipFill rotWithShape="1">
                <a:blip r:embed="rId4"/>
                <a:stretch>
                  <a:fillRect b="-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4" name="TextBox 53"/>
              <p:cNvSpPr txBox="1"/>
              <p:nvPr/>
            </p:nvSpPr>
            <p:spPr>
              <a:xfrm>
                <a:off x="1676400" y="4495800"/>
                <a:ext cx="6105912" cy="9193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800" i="1" smtClean="0"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fPr>
                        <m:num>
                          <m:r>
                            <a:rPr lang="en-US" sz="2800" i="1">
                              <a:latin typeface="Cambria Math"/>
                              <a:ea typeface="Cambria Math"/>
                            </a:rPr>
                            <m:t>1</m:t>
                          </m:r>
                        </m:num>
                        <m:den>
                          <m:r>
                            <a:rPr lang="en-US" sz="2800" i="1">
                              <a:latin typeface="Cambria Math"/>
                              <a:ea typeface="Cambria Math"/>
                            </a:rPr>
                            <m:t>𝛼</m:t>
                          </m:r>
                          <m:r>
                            <a:rPr lang="en-US" sz="2800" i="1">
                              <a:latin typeface="Cambria Math"/>
                              <a:ea typeface="Cambria Math"/>
                            </a:rPr>
                            <m:t>𝑇</m:t>
                          </m:r>
                        </m:den>
                      </m:f>
                      <m:r>
                        <a:rPr lang="en-US" sz="2800" b="0" i="1" smtClean="0">
                          <a:latin typeface="Cambria Math"/>
                          <a:ea typeface="Cambria Math"/>
                        </a:rPr>
                        <m:t>=</m:t>
                      </m:r>
                      <m:r>
                        <a:rPr lang="en-US" sz="2800" i="1">
                          <a:latin typeface="Cambria Math"/>
                          <a:ea typeface="Cambria Math"/>
                        </a:rPr>
                        <m:t>4</m:t>
                      </m:r>
                      <m:r>
                        <a:rPr lang="en-US" sz="2800" i="1">
                          <a:latin typeface="Cambria Math"/>
                          <a:ea typeface="Cambria Math"/>
                        </a:rPr>
                        <m:t>.</m:t>
                      </m:r>
                      <m:r>
                        <a:rPr lang="en-US" sz="2800" i="1">
                          <a:latin typeface="Cambria Math"/>
                          <a:ea typeface="Cambria Math"/>
                        </a:rPr>
                        <m:t>6458</m:t>
                      </m:r>
                      <m:r>
                        <a:rPr lang="en-US" sz="2800" b="0" i="1" smtClean="0">
                          <a:latin typeface="Cambria Math"/>
                          <a:ea typeface="Cambria Math"/>
                        </a:rPr>
                        <m:t> </m:t>
                      </m:r>
                      <m:groupChr>
                        <m:groupChrPr>
                          <m:chr m:val="→"/>
                          <m:vertJc m:val="bot"/>
                          <m:ctrlPr>
                            <a:rPr lang="en-US" sz="2800" i="1" smtClean="0"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groupChrPr>
                        <m:e>
                          <m:r>
                            <m:rPr>
                              <m:nor/>
                            </m:rPr>
                            <a:rPr lang="en-US" sz="2800" i="0" smtClean="0">
                              <a:latin typeface="Cambria Math"/>
                              <a:ea typeface="Cambria Math"/>
                            </a:rPr>
                            <m:t>yields</m:t>
                          </m:r>
                        </m:e>
                      </m:groupChr>
                      <m:r>
                        <a:rPr lang="en-US" sz="2800" b="0" i="1" smtClean="0">
                          <a:latin typeface="Cambria Math"/>
                          <a:ea typeface="Cambria Math"/>
                        </a:rPr>
                        <m:t>  </m:t>
                      </m:r>
                      <m:r>
                        <a:rPr lang="en-US" sz="2800" i="1" smtClean="0">
                          <a:latin typeface="Cambria Math"/>
                          <a:ea typeface="Cambria Math"/>
                        </a:rPr>
                        <m:t>𝛼</m:t>
                      </m:r>
                      <m:r>
                        <a:rPr lang="en-US" sz="2800" b="0" i="1" smtClean="0">
                          <a:latin typeface="Cambria Math"/>
                          <a:ea typeface="Cambria Math"/>
                        </a:rPr>
                        <m:t>=</m:t>
                      </m:r>
                      <m:r>
                        <a:rPr lang="en-US" sz="2800" b="0" i="1" smtClean="0">
                          <a:latin typeface="Cambria Math"/>
                          <a:ea typeface="Cambria Math"/>
                        </a:rPr>
                        <m:t>0</m:t>
                      </m:r>
                      <m:r>
                        <a:rPr lang="en-US" sz="2800" b="0" i="1" smtClean="0">
                          <a:latin typeface="Cambria Math"/>
                          <a:ea typeface="Cambria Math"/>
                        </a:rPr>
                        <m:t>.</m:t>
                      </m:r>
                      <m:r>
                        <a:rPr lang="en-US" sz="2800" b="0" i="1" smtClean="0">
                          <a:latin typeface="Cambria Math"/>
                          <a:ea typeface="Cambria Math"/>
                        </a:rPr>
                        <m:t>418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54" name="TextBox 5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76400" y="4495800"/>
                <a:ext cx="6105912" cy="919354"/>
              </a:xfrm>
              <a:prstGeom prst="rect">
                <a:avLst/>
              </a:prstGeom>
              <a:blipFill rotWithShape="1">
                <a:blip r:embed="rId5"/>
                <a:stretch>
                  <a:fillRect b="-2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Rectangle 6"/>
          <p:cNvSpPr/>
          <p:nvPr/>
        </p:nvSpPr>
        <p:spPr>
          <a:xfrm>
            <a:off x="7568397" y="179988"/>
            <a:ext cx="127951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 smtClean="0">
                <a:solidFill>
                  <a:srgbClr val="FF0000"/>
                </a:solidFill>
              </a:rPr>
              <a:t>Solution-3</a:t>
            </a:r>
            <a:endParaRPr lang="en-US" sz="2000" b="1" dirty="0">
              <a:solidFill>
                <a:srgbClr val="FF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41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74840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  <p:bldP spid="54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25568"/>
            <a:ext cx="8229600" cy="731838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>Step-6 (Example-1)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914400"/>
            <a:ext cx="8915400" cy="4906963"/>
          </a:xfrm>
        </p:spPr>
        <p:txBody>
          <a:bodyPr>
            <a:normAutofit/>
          </a:bodyPr>
          <a:lstStyle/>
          <a:p>
            <a:pPr algn="just"/>
            <a:r>
              <a:rPr lang="en-US" sz="2800" dirty="0" smtClean="0"/>
              <a:t>Determine the value of </a:t>
            </a:r>
            <a:r>
              <a:rPr lang="en-US" sz="2800" dirty="0" err="1" smtClean="0">
                <a:solidFill>
                  <a:srgbClr val="FF0000"/>
                </a:solidFill>
              </a:rPr>
              <a:t>K</a:t>
            </a:r>
            <a:r>
              <a:rPr lang="en-US" sz="2800" baseline="-25000" dirty="0" err="1" smtClean="0">
                <a:solidFill>
                  <a:srgbClr val="FF0000"/>
                </a:solidFill>
              </a:rPr>
              <a:t>c</a:t>
            </a:r>
            <a:r>
              <a:rPr lang="en-US" sz="2800" dirty="0" smtClean="0"/>
              <a:t> of the lead compensator from the magnitude condition.</a:t>
            </a:r>
            <a:endParaRPr lang="en-US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/>
              <p:cNvSpPr txBox="1"/>
              <p:nvPr/>
            </p:nvSpPr>
            <p:spPr>
              <a:xfrm>
                <a:off x="1524000" y="4038600"/>
                <a:ext cx="6324600" cy="98943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0" i="1" smtClean="0">
                          <a:latin typeface="Cambria Math"/>
                          <a:ea typeface="Cambria Math"/>
                        </a:rPr>
                        <m:t>𝐺</m:t>
                      </m:r>
                      <m:d>
                        <m:dPr>
                          <m:ctrlPr>
                            <a:rPr lang="en-US" sz="2800" b="0" i="1" smtClean="0"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dPr>
                        <m:e>
                          <m:r>
                            <a:rPr lang="en-US" sz="2800" b="0" i="1" smtClean="0">
                              <a:latin typeface="Cambria Math"/>
                              <a:ea typeface="Cambria Math"/>
                            </a:rPr>
                            <m:t>𝑠</m:t>
                          </m:r>
                        </m:e>
                      </m:d>
                      <m:sSub>
                        <m:sSubPr>
                          <m:ctrlPr>
                            <a:rPr lang="en-US" sz="2800" b="0" i="1" smtClean="0"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en-US" sz="2800" b="0" i="1" smtClean="0">
                              <a:latin typeface="Cambria Math"/>
                              <a:ea typeface="Cambria Math"/>
                            </a:rPr>
                            <m:t>𝐺</m:t>
                          </m:r>
                        </m:e>
                        <m:sub>
                          <m:r>
                            <a:rPr lang="en-US" sz="2800" b="0" i="1" smtClean="0">
                              <a:latin typeface="Cambria Math"/>
                              <a:ea typeface="Cambria Math"/>
                            </a:rPr>
                            <m:t>𝑐</m:t>
                          </m:r>
                        </m:sub>
                      </m:sSub>
                      <m:d>
                        <m:dPr>
                          <m:ctrlPr>
                            <a:rPr lang="en-US" sz="2800" b="0" i="1" smtClean="0"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dPr>
                        <m:e>
                          <m:r>
                            <a:rPr lang="en-US" sz="2800" b="0" i="1" smtClean="0">
                              <a:latin typeface="Cambria Math"/>
                              <a:ea typeface="Cambria Math"/>
                            </a:rPr>
                            <m:t>𝑠</m:t>
                          </m:r>
                        </m:e>
                      </m:d>
                      <m:r>
                        <a:rPr lang="en-US" sz="2800" b="0" i="1" smtClean="0">
                          <a:latin typeface="Cambria Math"/>
                          <a:ea typeface="Cambria Math"/>
                        </a:rPr>
                        <m:t>𝐻</m:t>
                      </m:r>
                      <m:r>
                        <a:rPr lang="en-US" sz="2800" b="0" i="1" smtClean="0">
                          <a:latin typeface="Cambria Math"/>
                          <a:ea typeface="Cambria Math"/>
                        </a:rPr>
                        <m:t>(</m:t>
                      </m:r>
                      <m:r>
                        <a:rPr lang="en-US" sz="2800" b="0" i="1" smtClean="0">
                          <a:latin typeface="Cambria Math"/>
                          <a:ea typeface="Cambria Math"/>
                        </a:rPr>
                        <m:t>𝑠</m:t>
                      </m:r>
                      <m:r>
                        <a:rPr lang="en-US" sz="2800" b="0" i="0" smtClean="0">
                          <a:latin typeface="Cambria Math"/>
                          <a:ea typeface="Cambria Math"/>
                        </a:rPr>
                        <m:t>)=</m:t>
                      </m:r>
                      <m:f>
                        <m:fPr>
                          <m:ctrlPr>
                            <a:rPr lang="en-US" sz="2800" i="1"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fPr>
                        <m:num>
                          <m:r>
                            <a:rPr lang="en-US" sz="2800" b="0" i="1" smtClean="0">
                              <a:latin typeface="Cambria Math"/>
                              <a:ea typeface="Cambria Math"/>
                            </a:rPr>
                            <m:t>10</m:t>
                          </m:r>
                          <m:sSub>
                            <m:sSubPr>
                              <m:ctrlPr>
                                <a:rPr lang="en-US" sz="28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800" i="1">
                                  <a:latin typeface="Cambria Math"/>
                                </a:rPr>
                                <m:t>𝐾</m:t>
                              </m:r>
                            </m:e>
                            <m:sub>
                              <m:r>
                                <a:rPr lang="en-US" sz="2800" i="1">
                                  <a:latin typeface="Cambria Math"/>
                                </a:rPr>
                                <m:t>𝑐</m:t>
                              </m:r>
                            </m:sub>
                          </m:sSub>
                          <m:r>
                            <a:rPr lang="en-US" sz="2800" b="0" i="1" smtClean="0">
                              <a:latin typeface="Cambria Math"/>
                              <a:ea typeface="Cambria Math"/>
                            </a:rPr>
                            <m:t>(</m:t>
                          </m:r>
                          <m:r>
                            <a:rPr lang="en-US" sz="2800" i="1">
                              <a:latin typeface="Cambria Math"/>
                              <a:ea typeface="Cambria Math"/>
                            </a:rPr>
                            <m:t>𝑠</m:t>
                          </m:r>
                          <m:r>
                            <a:rPr lang="en-US" sz="2800" i="1">
                              <a:latin typeface="Cambria Math"/>
                              <a:ea typeface="Cambria Math"/>
                            </a:rPr>
                            <m:t>+</m:t>
                          </m:r>
                          <m:r>
                            <a:rPr lang="en-US" sz="2800" i="1">
                              <a:latin typeface="Cambria Math"/>
                              <a:ea typeface="Cambria Math"/>
                            </a:rPr>
                            <m:t>1</m:t>
                          </m:r>
                          <m:r>
                            <a:rPr lang="en-US" sz="2800" i="1">
                              <a:latin typeface="Cambria Math"/>
                              <a:ea typeface="Cambria Math"/>
                            </a:rPr>
                            <m:t>.</m:t>
                          </m:r>
                          <m:r>
                            <a:rPr lang="en-US" sz="2800" i="1">
                              <a:latin typeface="Cambria Math"/>
                              <a:ea typeface="Cambria Math"/>
                            </a:rPr>
                            <m:t>9432</m:t>
                          </m:r>
                          <m:r>
                            <a:rPr lang="en-US" sz="2800" i="1">
                              <a:latin typeface="Cambria Math"/>
                              <a:ea typeface="Cambria Math"/>
                            </a:rPr>
                            <m:t>)</m:t>
                          </m:r>
                        </m:num>
                        <m:den>
                          <m:r>
                            <a:rPr lang="en-US" sz="2800" b="0" i="1" smtClean="0">
                              <a:latin typeface="Cambria Math"/>
                              <a:ea typeface="Cambria Math"/>
                            </a:rPr>
                            <m:t>𝑠</m:t>
                          </m:r>
                          <m:r>
                            <a:rPr lang="en-US" sz="2800" b="0" i="1" smtClean="0">
                              <a:latin typeface="Cambria Math"/>
                              <a:ea typeface="Cambria Math"/>
                            </a:rPr>
                            <m:t>(</m:t>
                          </m:r>
                          <m:r>
                            <a:rPr lang="en-US" sz="2800" b="0" i="1" smtClean="0">
                              <a:latin typeface="Cambria Math"/>
                              <a:ea typeface="Cambria Math"/>
                            </a:rPr>
                            <m:t>𝑠</m:t>
                          </m:r>
                          <m:r>
                            <a:rPr lang="en-US" sz="2800" b="0" i="1" smtClean="0">
                              <a:latin typeface="Cambria Math"/>
                              <a:ea typeface="Cambria Math"/>
                            </a:rPr>
                            <m:t>+</m:t>
                          </m:r>
                          <m:r>
                            <a:rPr lang="en-US" sz="2800" b="0" i="1" smtClean="0">
                              <a:latin typeface="Cambria Math"/>
                              <a:ea typeface="Cambria Math"/>
                            </a:rPr>
                            <m:t>1</m:t>
                          </m:r>
                          <m:r>
                            <a:rPr lang="en-US" sz="2800" b="0" i="1" smtClean="0">
                              <a:latin typeface="Cambria Math"/>
                              <a:ea typeface="Cambria Math"/>
                            </a:rPr>
                            <m:t>)(</m:t>
                          </m:r>
                          <m:r>
                            <a:rPr lang="en-US" sz="2800" i="1">
                              <a:latin typeface="Cambria Math"/>
                              <a:ea typeface="Cambria Math"/>
                            </a:rPr>
                            <m:t>𝑠</m:t>
                          </m:r>
                          <m:r>
                            <a:rPr lang="en-US" sz="2800" i="1">
                              <a:latin typeface="Cambria Math"/>
                              <a:ea typeface="Cambria Math"/>
                            </a:rPr>
                            <m:t>+</m:t>
                          </m:r>
                          <m:r>
                            <a:rPr lang="en-US" sz="2800" i="1">
                              <a:latin typeface="Cambria Math"/>
                              <a:ea typeface="Cambria Math"/>
                            </a:rPr>
                            <m:t>4</m:t>
                          </m:r>
                          <m:r>
                            <a:rPr lang="en-US" sz="2800" i="1">
                              <a:latin typeface="Cambria Math"/>
                              <a:ea typeface="Cambria Math"/>
                            </a:rPr>
                            <m:t>.</m:t>
                          </m:r>
                          <m:r>
                            <a:rPr lang="en-US" sz="2800" i="1">
                              <a:latin typeface="Cambria Math"/>
                              <a:ea typeface="Cambria Math"/>
                            </a:rPr>
                            <m:t>6458</m:t>
                          </m:r>
                          <m:r>
                            <a:rPr lang="en-US" sz="2800" i="1">
                              <a:latin typeface="Cambria Math"/>
                              <a:ea typeface="Cambria Math"/>
                            </a:rPr>
                            <m:t>)</m:t>
                          </m:r>
                        </m:den>
                      </m:f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24000" y="4038600"/>
                <a:ext cx="6324600" cy="989438"/>
              </a:xfrm>
              <a:prstGeom prst="rect">
                <a:avLst/>
              </a:prstGeom>
              <a:blipFill rotWithShape="1">
                <a:blip r:embed="rId2"/>
                <a:stretch>
                  <a:fillRect r="-8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2052" y="2057400"/>
            <a:ext cx="6562725" cy="1695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>
                <a:off x="1524000" y="5394998"/>
                <a:ext cx="6324600" cy="115820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800" i="1" smtClean="0"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sSubPr>
                        <m:e>
                          <m:d>
                            <m:dPr>
                              <m:begChr m:val="|"/>
                              <m:endChr m:val="|"/>
                              <m:ctrlPr>
                                <a:rPr lang="en-US" sz="2800" i="1">
                                  <a:latin typeface="Cambria Math" panose="02040503050406030204" pitchFamily="18" charset="0"/>
                                  <a:ea typeface="Cambria Math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en-US" sz="2800" i="1">
                                      <a:latin typeface="Cambria Math" panose="02040503050406030204" pitchFamily="18" charset="0"/>
                                      <a:ea typeface="Cambria Math"/>
                                    </a:rPr>
                                  </m:ctrlPr>
                                </m:fPr>
                                <m:num>
                                  <m:r>
                                    <a:rPr lang="en-US" sz="2800" i="1">
                                      <a:latin typeface="Cambria Math"/>
                                      <a:ea typeface="Cambria Math"/>
                                    </a:rPr>
                                    <m:t>10</m:t>
                                  </m:r>
                                  <m:sSub>
                                    <m:sSubPr>
                                      <m:ctrlPr>
                                        <a:rPr lang="en-US" sz="28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2800" i="1">
                                          <a:latin typeface="Cambria Math"/>
                                        </a:rPr>
                                        <m:t>𝐾</m:t>
                                      </m:r>
                                    </m:e>
                                    <m:sub>
                                      <m:r>
                                        <a:rPr lang="en-US" sz="2800" i="1">
                                          <a:latin typeface="Cambria Math"/>
                                        </a:rPr>
                                        <m:t>𝑐</m:t>
                                      </m:r>
                                    </m:sub>
                                  </m:sSub>
                                  <m:r>
                                    <a:rPr lang="en-US" sz="2800" i="1">
                                      <a:latin typeface="Cambria Math"/>
                                      <a:ea typeface="Cambria Math"/>
                                    </a:rPr>
                                    <m:t>(</m:t>
                                  </m:r>
                                  <m:r>
                                    <a:rPr lang="en-US" sz="2800" i="1">
                                      <a:latin typeface="Cambria Math"/>
                                      <a:ea typeface="Cambria Math"/>
                                    </a:rPr>
                                    <m:t>𝑠</m:t>
                                  </m:r>
                                  <m:r>
                                    <a:rPr lang="en-US" sz="2800" i="1">
                                      <a:latin typeface="Cambria Math"/>
                                      <a:ea typeface="Cambria Math"/>
                                    </a:rPr>
                                    <m:t>+</m:t>
                                  </m:r>
                                  <m:r>
                                    <a:rPr lang="en-US" sz="2800" i="1">
                                      <a:latin typeface="Cambria Math"/>
                                      <a:ea typeface="Cambria Math"/>
                                    </a:rPr>
                                    <m:t>1</m:t>
                                  </m:r>
                                  <m:r>
                                    <a:rPr lang="en-US" sz="2800" i="1">
                                      <a:latin typeface="Cambria Math"/>
                                      <a:ea typeface="Cambria Math"/>
                                    </a:rPr>
                                    <m:t>.</m:t>
                                  </m:r>
                                  <m:r>
                                    <a:rPr lang="en-US" sz="2800" i="1">
                                      <a:latin typeface="Cambria Math"/>
                                      <a:ea typeface="Cambria Math"/>
                                    </a:rPr>
                                    <m:t>9432</m:t>
                                  </m:r>
                                  <m:r>
                                    <a:rPr lang="en-US" sz="2800" i="1">
                                      <a:latin typeface="Cambria Math"/>
                                      <a:ea typeface="Cambria Math"/>
                                    </a:rPr>
                                    <m:t>)</m:t>
                                  </m:r>
                                </m:num>
                                <m:den>
                                  <m:r>
                                    <a:rPr lang="en-US" sz="2800" i="1">
                                      <a:latin typeface="Cambria Math"/>
                                      <a:ea typeface="Cambria Math"/>
                                    </a:rPr>
                                    <m:t>𝑠</m:t>
                                  </m:r>
                                  <m:r>
                                    <a:rPr lang="en-US" sz="2800" i="1">
                                      <a:latin typeface="Cambria Math"/>
                                      <a:ea typeface="Cambria Math"/>
                                    </a:rPr>
                                    <m:t>(</m:t>
                                  </m:r>
                                  <m:r>
                                    <a:rPr lang="en-US" sz="2800" i="1">
                                      <a:latin typeface="Cambria Math"/>
                                      <a:ea typeface="Cambria Math"/>
                                    </a:rPr>
                                    <m:t>𝑠</m:t>
                                  </m:r>
                                  <m:r>
                                    <a:rPr lang="en-US" sz="2800" i="1">
                                      <a:latin typeface="Cambria Math"/>
                                      <a:ea typeface="Cambria Math"/>
                                    </a:rPr>
                                    <m:t>+</m:t>
                                  </m:r>
                                  <m:r>
                                    <a:rPr lang="en-US" sz="2800" i="1">
                                      <a:latin typeface="Cambria Math"/>
                                      <a:ea typeface="Cambria Math"/>
                                    </a:rPr>
                                    <m:t>1</m:t>
                                  </m:r>
                                  <m:r>
                                    <a:rPr lang="en-US" sz="2800" i="1">
                                      <a:latin typeface="Cambria Math"/>
                                      <a:ea typeface="Cambria Math"/>
                                    </a:rPr>
                                    <m:t>)(</m:t>
                                  </m:r>
                                  <m:r>
                                    <a:rPr lang="en-US" sz="2800" i="1">
                                      <a:latin typeface="Cambria Math"/>
                                      <a:ea typeface="Cambria Math"/>
                                    </a:rPr>
                                    <m:t>𝑠</m:t>
                                  </m:r>
                                  <m:r>
                                    <a:rPr lang="en-US" sz="2800" i="1">
                                      <a:latin typeface="Cambria Math"/>
                                      <a:ea typeface="Cambria Math"/>
                                    </a:rPr>
                                    <m:t>+</m:t>
                                  </m:r>
                                  <m:r>
                                    <a:rPr lang="en-US" sz="2800" i="1">
                                      <a:latin typeface="Cambria Math"/>
                                      <a:ea typeface="Cambria Math"/>
                                    </a:rPr>
                                    <m:t>4</m:t>
                                  </m:r>
                                  <m:r>
                                    <a:rPr lang="en-US" sz="2800" i="1">
                                      <a:latin typeface="Cambria Math"/>
                                      <a:ea typeface="Cambria Math"/>
                                    </a:rPr>
                                    <m:t>.</m:t>
                                  </m:r>
                                  <m:r>
                                    <a:rPr lang="en-US" sz="2800" i="1">
                                      <a:latin typeface="Cambria Math"/>
                                      <a:ea typeface="Cambria Math"/>
                                    </a:rPr>
                                    <m:t>6458</m:t>
                                  </m:r>
                                  <m:r>
                                    <a:rPr lang="en-US" sz="2800" i="1">
                                      <a:latin typeface="Cambria Math"/>
                                      <a:ea typeface="Cambria Math"/>
                                    </a:rPr>
                                    <m:t>)</m:t>
                                  </m:r>
                                </m:den>
                              </m:f>
                            </m:e>
                          </m:d>
                        </m:e>
                        <m:sub>
                          <m:r>
                            <a:rPr lang="en-US" sz="2800" b="0" i="1" smtClean="0">
                              <a:latin typeface="Cambria Math"/>
                              <a:ea typeface="Cambria Math"/>
                            </a:rPr>
                            <m:t>𝑠</m:t>
                          </m:r>
                          <m:r>
                            <a:rPr lang="en-US" sz="2800" b="0" i="1" smtClean="0">
                              <a:latin typeface="Cambria Math"/>
                              <a:ea typeface="Cambria Math"/>
                            </a:rPr>
                            <m:t>=−</m:t>
                          </m:r>
                          <m:r>
                            <a:rPr lang="en-US" sz="2800" b="0" i="1" smtClean="0">
                              <a:latin typeface="Cambria Math"/>
                              <a:ea typeface="Cambria Math"/>
                            </a:rPr>
                            <m:t>1</m:t>
                          </m:r>
                          <m:r>
                            <a:rPr lang="en-US" sz="2800" b="0" i="1" smtClean="0">
                              <a:latin typeface="Cambria Math"/>
                              <a:ea typeface="Cambria Math"/>
                            </a:rPr>
                            <m:t>.</m:t>
                          </m:r>
                          <m:r>
                            <a:rPr lang="en-US" sz="2800" b="0" i="1" smtClean="0">
                              <a:latin typeface="Cambria Math"/>
                              <a:ea typeface="Cambria Math"/>
                            </a:rPr>
                            <m:t>5</m:t>
                          </m:r>
                          <m:r>
                            <a:rPr lang="en-US" sz="2800" b="0" i="1" smtClean="0">
                              <a:latin typeface="Cambria Math"/>
                              <a:ea typeface="Cambria Math"/>
                            </a:rPr>
                            <m:t>+</m:t>
                          </m:r>
                          <m:r>
                            <a:rPr lang="en-US" sz="2800" b="0" i="1" smtClean="0">
                              <a:latin typeface="Cambria Math"/>
                              <a:ea typeface="Cambria Math"/>
                            </a:rPr>
                            <m:t>𝑗</m:t>
                          </m:r>
                          <m:r>
                            <a:rPr lang="en-US" sz="2800" b="0" i="1" smtClean="0">
                              <a:latin typeface="Cambria Math"/>
                              <a:ea typeface="Cambria Math"/>
                            </a:rPr>
                            <m:t>2</m:t>
                          </m:r>
                          <m:r>
                            <a:rPr lang="en-US" sz="2800" b="0" i="1" smtClean="0">
                              <a:latin typeface="Cambria Math"/>
                              <a:ea typeface="Cambria Math"/>
                            </a:rPr>
                            <m:t>.</m:t>
                          </m:r>
                          <m:r>
                            <a:rPr lang="en-US" sz="2800" b="0" i="1" smtClean="0">
                              <a:latin typeface="Cambria Math"/>
                              <a:ea typeface="Cambria Math"/>
                            </a:rPr>
                            <m:t>5981</m:t>
                          </m:r>
                        </m:sub>
                      </m:sSub>
                      <m:r>
                        <a:rPr lang="en-US" sz="2800" b="0" i="1" smtClean="0">
                          <a:latin typeface="Cambria Math"/>
                          <a:ea typeface="Cambria Math"/>
                        </a:rPr>
                        <m:t>=</m:t>
                      </m:r>
                      <m:r>
                        <a:rPr lang="en-US" sz="2800" b="0" i="1" smtClean="0">
                          <a:latin typeface="Cambria Math"/>
                          <a:ea typeface="Cambria Math"/>
                        </a:rPr>
                        <m:t>1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24000" y="5394998"/>
                <a:ext cx="6324600" cy="1158202"/>
              </a:xfrm>
              <a:prstGeom prst="rect">
                <a:avLst/>
              </a:prstGeom>
              <a:blipFill rotWithShape="1">
                <a:blip r:embed="rId4"/>
                <a:stretch>
                  <a:fillRect r="-211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Rectangle 6"/>
          <p:cNvSpPr/>
          <p:nvPr/>
        </p:nvSpPr>
        <p:spPr>
          <a:xfrm>
            <a:off x="7568397" y="179988"/>
            <a:ext cx="127951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 smtClean="0">
                <a:solidFill>
                  <a:srgbClr val="FF0000"/>
                </a:solidFill>
              </a:rPr>
              <a:t>Solution-3</a:t>
            </a:r>
            <a:endParaRPr lang="en-US" sz="2000" b="1" dirty="0">
              <a:solidFill>
                <a:srgbClr val="FF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42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75656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25568"/>
            <a:ext cx="8229600" cy="731838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>Step-6 (Example-1)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914400"/>
            <a:ext cx="8915400" cy="4906963"/>
          </a:xfrm>
        </p:spPr>
        <p:txBody>
          <a:bodyPr>
            <a:normAutofit/>
          </a:bodyPr>
          <a:lstStyle/>
          <a:p>
            <a:pPr algn="just"/>
            <a:r>
              <a:rPr lang="en-US" sz="2800" dirty="0" smtClean="0"/>
              <a:t>The </a:t>
            </a:r>
            <a:r>
              <a:rPr lang="en-US" sz="2800" dirty="0" err="1" smtClean="0">
                <a:solidFill>
                  <a:srgbClr val="FF0000"/>
                </a:solidFill>
              </a:rPr>
              <a:t>K</a:t>
            </a:r>
            <a:r>
              <a:rPr lang="en-US" sz="2800" baseline="-25000" dirty="0" err="1" smtClean="0">
                <a:solidFill>
                  <a:srgbClr val="FF0000"/>
                </a:solidFill>
              </a:rPr>
              <a:t>c</a:t>
            </a:r>
            <a:r>
              <a:rPr lang="en-US" sz="2800" dirty="0" smtClean="0"/>
              <a:t> is calculated as</a:t>
            </a:r>
          </a:p>
          <a:p>
            <a:pPr algn="just"/>
            <a:endParaRPr lang="en-US" sz="2800" dirty="0"/>
          </a:p>
          <a:p>
            <a:pPr algn="just"/>
            <a:endParaRPr lang="en-US" sz="2800" dirty="0" smtClean="0"/>
          </a:p>
          <a:p>
            <a:pPr algn="just"/>
            <a:r>
              <a:rPr lang="en-US" sz="2800" dirty="0"/>
              <a:t>Hence, the lead compensator </a:t>
            </a:r>
            <a:r>
              <a:rPr lang="en-US" sz="2800" dirty="0" err="1"/>
              <a:t>G</a:t>
            </a:r>
            <a:r>
              <a:rPr lang="en-US" sz="2800" baseline="-25000" dirty="0" err="1"/>
              <a:t>c</a:t>
            </a:r>
            <a:r>
              <a:rPr lang="en-US" sz="2800" dirty="0"/>
              <a:t>(s) just designed is given by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>
                <a:off x="1524000" y="1752600"/>
                <a:ext cx="632460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8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800" i="1">
                              <a:latin typeface="Cambria Math"/>
                            </a:rPr>
                            <m:t>𝐾</m:t>
                          </m:r>
                        </m:e>
                        <m:sub>
                          <m:r>
                            <a:rPr lang="en-US" sz="2800" i="1">
                              <a:latin typeface="Cambria Math"/>
                            </a:rPr>
                            <m:t>𝑐</m:t>
                          </m:r>
                        </m:sub>
                      </m:sSub>
                      <m:r>
                        <a:rPr lang="en-US" sz="2800" b="0" i="1" smtClean="0">
                          <a:latin typeface="Cambria Math"/>
                          <a:ea typeface="Cambria Math"/>
                        </a:rPr>
                        <m:t>=</m:t>
                      </m:r>
                      <m:r>
                        <a:rPr lang="en-US" sz="2800" b="0" i="1" smtClean="0">
                          <a:latin typeface="Cambria Math"/>
                          <a:ea typeface="Cambria Math"/>
                        </a:rPr>
                        <m:t>1</m:t>
                      </m:r>
                      <m:r>
                        <a:rPr lang="en-US" sz="2800" b="0" i="1" smtClean="0">
                          <a:latin typeface="Cambria Math"/>
                          <a:ea typeface="Cambria Math"/>
                        </a:rPr>
                        <m:t>.</m:t>
                      </m:r>
                      <m:r>
                        <a:rPr lang="en-US" sz="2800" b="0" i="1" smtClean="0">
                          <a:latin typeface="Cambria Math"/>
                          <a:ea typeface="Cambria Math"/>
                        </a:rPr>
                        <m:t>2287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24000" y="1752600"/>
                <a:ext cx="6324600" cy="523220"/>
              </a:xfrm>
              <a:prstGeom prst="rect">
                <a:avLst/>
              </a:prstGeom>
              <a:blipFill rotWithShape="1">
                <a:blip r:embed="rId2"/>
                <a:stretch>
                  <a:fillRect t="-10588" b="-3294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/>
              <p:cNvSpPr txBox="1"/>
              <p:nvPr/>
            </p:nvSpPr>
            <p:spPr>
              <a:xfrm>
                <a:off x="1633344" y="3429000"/>
                <a:ext cx="6105912" cy="90896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8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800" b="0" i="1" smtClean="0">
                              <a:latin typeface="Cambria Math"/>
                            </a:rPr>
                            <m:t>𝐺</m:t>
                          </m:r>
                        </m:e>
                        <m:sub>
                          <m:r>
                            <a:rPr lang="en-US" sz="2800" b="0" i="1" smtClean="0">
                              <a:latin typeface="Cambria Math"/>
                            </a:rPr>
                            <m:t>𝑐</m:t>
                          </m:r>
                        </m:sub>
                      </m:sSub>
                      <m:d>
                        <m:dPr>
                          <m:ctrlPr>
                            <a:rPr lang="en-US" sz="28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800" b="0" i="1" smtClean="0">
                              <a:latin typeface="Cambria Math"/>
                            </a:rPr>
                            <m:t>𝑠</m:t>
                          </m:r>
                        </m:e>
                      </m:d>
                      <m:r>
                        <a:rPr lang="en-US" sz="2800" b="0" i="1" smtClean="0">
                          <a:latin typeface="Cambria Math"/>
                        </a:rPr>
                        <m:t>=</m:t>
                      </m:r>
                      <m:r>
                        <a:rPr lang="en-US" sz="2800" b="0" i="1" smtClean="0">
                          <a:latin typeface="Cambria Math"/>
                        </a:rPr>
                        <m:t>1</m:t>
                      </m:r>
                      <m:r>
                        <a:rPr lang="en-US" sz="2800" b="0" i="1" smtClean="0">
                          <a:latin typeface="Cambria Math"/>
                        </a:rPr>
                        <m:t>.</m:t>
                      </m:r>
                      <m:r>
                        <a:rPr lang="en-US" sz="2800" b="0" i="1" smtClean="0">
                          <a:latin typeface="Cambria Math"/>
                        </a:rPr>
                        <m:t>2287</m:t>
                      </m:r>
                      <m:f>
                        <m:fPr>
                          <m:ctrlPr>
                            <a:rPr lang="en-US" sz="2800" i="1"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fPr>
                        <m:num>
                          <m:r>
                            <a:rPr lang="en-US" sz="2800" i="1">
                              <a:latin typeface="Cambria Math"/>
                              <a:ea typeface="Cambria Math"/>
                            </a:rPr>
                            <m:t>𝑠</m:t>
                          </m:r>
                          <m:r>
                            <a:rPr lang="en-US" sz="2800" i="1">
                              <a:latin typeface="Cambria Math"/>
                              <a:ea typeface="Cambria Math"/>
                            </a:rPr>
                            <m:t>+</m:t>
                          </m:r>
                          <m:r>
                            <a:rPr lang="en-US" sz="2800" i="1">
                              <a:latin typeface="Cambria Math"/>
                              <a:ea typeface="Cambria Math"/>
                            </a:rPr>
                            <m:t>1</m:t>
                          </m:r>
                          <m:r>
                            <a:rPr lang="en-US" sz="2800" i="1">
                              <a:latin typeface="Cambria Math"/>
                              <a:ea typeface="Cambria Math"/>
                            </a:rPr>
                            <m:t>.</m:t>
                          </m:r>
                          <m:r>
                            <a:rPr lang="en-US" sz="2800" i="1">
                              <a:latin typeface="Cambria Math"/>
                              <a:ea typeface="Cambria Math"/>
                            </a:rPr>
                            <m:t>9432</m:t>
                          </m:r>
                        </m:num>
                        <m:den>
                          <m:r>
                            <a:rPr lang="en-US" sz="2800" i="1">
                              <a:latin typeface="Cambria Math"/>
                              <a:ea typeface="Cambria Math"/>
                            </a:rPr>
                            <m:t>𝑠</m:t>
                          </m:r>
                          <m:r>
                            <a:rPr lang="en-US" sz="2800" i="1">
                              <a:latin typeface="Cambria Math"/>
                              <a:ea typeface="Cambria Math"/>
                            </a:rPr>
                            <m:t>+</m:t>
                          </m:r>
                          <m:r>
                            <a:rPr lang="en-US" sz="2800" i="1">
                              <a:latin typeface="Cambria Math"/>
                              <a:ea typeface="Cambria Math"/>
                            </a:rPr>
                            <m:t>4</m:t>
                          </m:r>
                          <m:r>
                            <a:rPr lang="en-US" sz="2800" i="1">
                              <a:latin typeface="Cambria Math"/>
                              <a:ea typeface="Cambria Math"/>
                            </a:rPr>
                            <m:t>.</m:t>
                          </m:r>
                          <m:r>
                            <a:rPr lang="en-US" sz="2800" i="1">
                              <a:latin typeface="Cambria Math"/>
                              <a:ea typeface="Cambria Math"/>
                            </a:rPr>
                            <m:t>6458</m:t>
                          </m:r>
                        </m:den>
                      </m:f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33344" y="3429000"/>
                <a:ext cx="6105912" cy="908967"/>
              </a:xfrm>
              <a:prstGeom prst="rect">
                <a:avLst/>
              </a:prstGeom>
              <a:blipFill rotWithShape="1">
                <a:blip r:embed="rId3"/>
                <a:stretch>
                  <a:fillRect b="-67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Rectangle 7"/>
          <p:cNvSpPr/>
          <p:nvPr/>
        </p:nvSpPr>
        <p:spPr>
          <a:xfrm>
            <a:off x="7568397" y="179988"/>
            <a:ext cx="127951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 smtClean="0">
                <a:solidFill>
                  <a:srgbClr val="FF0000"/>
                </a:solidFill>
              </a:rPr>
              <a:t>Solution-3</a:t>
            </a:r>
            <a:endParaRPr lang="en-US" sz="2000" b="1" dirty="0">
              <a:solidFill>
                <a:srgbClr val="FF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43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68999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960438"/>
          </a:xfrm>
        </p:spPr>
        <p:txBody>
          <a:bodyPr/>
          <a:lstStyle/>
          <a:p>
            <a:r>
              <a:rPr lang="en-US" dirty="0" smtClean="0"/>
              <a:t>Final Design Check</a:t>
            </a:r>
            <a:endParaRPr lang="en-US" dirty="0"/>
          </a:p>
        </p:txBody>
      </p:sp>
      <p:grpSp>
        <p:nvGrpSpPr>
          <p:cNvPr id="18" name="Group 17"/>
          <p:cNvGrpSpPr/>
          <p:nvPr/>
        </p:nvGrpSpPr>
        <p:grpSpPr>
          <a:xfrm>
            <a:off x="567861" y="1219200"/>
            <a:ext cx="3569666" cy="5486400"/>
            <a:chOff x="567861" y="1219200"/>
            <a:chExt cx="3569666" cy="5486400"/>
          </a:xfrm>
        </p:grpSpPr>
        <p:grpSp>
          <p:nvGrpSpPr>
            <p:cNvPr id="5" name="Group 4"/>
            <p:cNvGrpSpPr/>
            <p:nvPr/>
          </p:nvGrpSpPr>
          <p:grpSpPr>
            <a:xfrm>
              <a:off x="567861" y="1219200"/>
              <a:ext cx="3569666" cy="4667250"/>
              <a:chOff x="2570020" y="2114550"/>
              <a:chExt cx="3569666" cy="4667250"/>
            </a:xfrm>
          </p:grpSpPr>
          <p:pic>
            <p:nvPicPr>
              <p:cNvPr id="6" name="Picture 5"/>
              <p:cNvPicPr>
                <a:picLocks noChangeAspect="1" noChangeArrowheads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 bwMode="auto">
              <a:xfrm>
                <a:off x="2777835" y="2114550"/>
                <a:ext cx="3361851" cy="4667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sp>
            <p:nvSpPr>
              <p:cNvPr id="7" name="Rectangle 6"/>
              <p:cNvSpPr/>
              <p:nvPr/>
            </p:nvSpPr>
            <p:spPr>
              <a:xfrm>
                <a:off x="2570020" y="2786495"/>
                <a:ext cx="2057400" cy="83820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8" name="Group 7"/>
              <p:cNvGrpSpPr/>
              <p:nvPr/>
            </p:nvGrpSpPr>
            <p:grpSpPr>
              <a:xfrm>
                <a:off x="2625435" y="2647950"/>
                <a:ext cx="1650075" cy="738664"/>
                <a:chOff x="4648200" y="2438400"/>
                <a:chExt cx="1650075" cy="738664"/>
              </a:xfrm>
            </p:grpSpPr>
            <p:sp>
              <p:nvSpPr>
                <p:cNvPr id="9" name="Oval 8"/>
                <p:cNvSpPr/>
                <p:nvPr/>
              </p:nvSpPr>
              <p:spPr>
                <a:xfrm>
                  <a:off x="6206835" y="2895600"/>
                  <a:ext cx="91440" cy="91440"/>
                </a:xfrm>
                <a:prstGeom prst="ellipse">
                  <a:avLst/>
                </a:prstGeom>
                <a:solidFill>
                  <a:srgbClr val="FF0000"/>
                </a:solidFill>
                <a:ln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" name="TextBox 9"/>
                <p:cNvSpPr txBox="1"/>
                <p:nvPr/>
              </p:nvSpPr>
              <p:spPr>
                <a:xfrm>
                  <a:off x="4648200" y="2438400"/>
                  <a:ext cx="1219200" cy="73866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1400" dirty="0" smtClean="0"/>
                    <a:t>Desired Closed Loop Pole</a:t>
                  </a:r>
                  <a:endParaRPr lang="en-US" sz="1400" dirty="0"/>
                </a:p>
              </p:txBody>
            </p:sp>
            <p:cxnSp>
              <p:nvCxnSpPr>
                <p:cNvPr id="11" name="Straight Arrow Connector 10"/>
                <p:cNvCxnSpPr/>
                <p:nvPr/>
              </p:nvCxnSpPr>
              <p:spPr>
                <a:xfrm>
                  <a:off x="5715000" y="2667000"/>
                  <a:ext cx="381000" cy="228600"/>
                </a:xfrm>
                <a:prstGeom prst="straightConnector1">
                  <a:avLst/>
                </a:prstGeom>
                <a:ln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16" name="TextBox 15"/>
            <p:cNvSpPr txBox="1"/>
            <p:nvPr/>
          </p:nvSpPr>
          <p:spPr>
            <a:xfrm>
              <a:off x="1709345" y="5997714"/>
              <a:ext cx="2024455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 smtClean="0">
                  <a:solidFill>
                    <a:srgbClr val="00B050"/>
                  </a:solidFill>
                </a:rPr>
                <a:t>Uncompensated System</a:t>
              </a:r>
              <a:endParaRPr lang="en-US" sz="2000" b="1" dirty="0">
                <a:solidFill>
                  <a:srgbClr val="00B050"/>
                </a:solidFill>
              </a:endParaRP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4495800" y="1447800"/>
            <a:ext cx="4422986" cy="5181600"/>
            <a:chOff x="4495800" y="1447800"/>
            <a:chExt cx="4422986" cy="5181600"/>
          </a:xfrm>
        </p:grpSpPr>
        <p:grpSp>
          <p:nvGrpSpPr>
            <p:cNvPr id="4" name="Group 3"/>
            <p:cNvGrpSpPr/>
            <p:nvPr/>
          </p:nvGrpSpPr>
          <p:grpSpPr>
            <a:xfrm>
              <a:off x="4495800" y="1447800"/>
              <a:ext cx="4422986" cy="4267200"/>
              <a:chOff x="4495800" y="1447800"/>
              <a:chExt cx="4422986" cy="4267200"/>
            </a:xfrm>
          </p:grpSpPr>
          <p:pic>
            <p:nvPicPr>
              <p:cNvPr id="14338" name="Picture 2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495800" y="1447800"/>
                <a:ext cx="4422986" cy="42672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12" name="Oval 11"/>
              <p:cNvSpPr/>
              <p:nvPr/>
            </p:nvSpPr>
            <p:spPr>
              <a:xfrm>
                <a:off x="6884832" y="2197995"/>
                <a:ext cx="91440" cy="91440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" name="TextBox 12"/>
              <p:cNvSpPr txBox="1"/>
              <p:nvPr/>
            </p:nvSpPr>
            <p:spPr>
              <a:xfrm>
                <a:off x="5207358" y="1712615"/>
                <a:ext cx="1219200" cy="7386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dirty="0" smtClean="0"/>
                  <a:t>Desired Closed Loop Pole</a:t>
                </a:r>
                <a:endParaRPr lang="en-US" sz="1400" dirty="0"/>
              </a:p>
            </p:txBody>
          </p:sp>
          <p:cxnSp>
            <p:nvCxnSpPr>
              <p:cNvPr id="14" name="Straight Arrow Connector 13"/>
              <p:cNvCxnSpPr/>
              <p:nvPr/>
            </p:nvCxnSpPr>
            <p:spPr>
              <a:xfrm>
                <a:off x="6324600" y="1981200"/>
                <a:ext cx="381000" cy="228600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7" name="TextBox 16"/>
            <p:cNvSpPr txBox="1"/>
            <p:nvPr/>
          </p:nvSpPr>
          <p:spPr>
            <a:xfrm>
              <a:off x="6647129" y="5921514"/>
              <a:ext cx="1963471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 smtClean="0">
                  <a:solidFill>
                    <a:srgbClr val="00B050"/>
                  </a:solidFill>
                </a:rPr>
                <a:t>Compensated System</a:t>
              </a:r>
              <a:endParaRPr lang="en-US" sz="2000" b="1" dirty="0">
                <a:solidFill>
                  <a:srgbClr val="00B050"/>
                </a:solidFill>
              </a:endParaRPr>
            </a:p>
          </p:txBody>
        </p:sp>
      </p:grpSp>
      <p:sp>
        <p:nvSpPr>
          <p:cNvPr id="19" name="Rectangle 18"/>
          <p:cNvSpPr/>
          <p:nvPr/>
        </p:nvSpPr>
        <p:spPr>
          <a:xfrm>
            <a:off x="7568397" y="179988"/>
            <a:ext cx="127951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 smtClean="0">
                <a:solidFill>
                  <a:srgbClr val="FF0000"/>
                </a:solidFill>
              </a:rPr>
              <a:t>Solution-3</a:t>
            </a:r>
            <a:endParaRPr lang="en-US" sz="2000" b="1" dirty="0">
              <a:solidFill>
                <a:srgbClr val="FF0000"/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44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86283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71596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Final Design Check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914400"/>
            <a:ext cx="8763000" cy="4876800"/>
          </a:xfrm>
        </p:spPr>
        <p:txBody>
          <a:bodyPr>
            <a:normAutofit/>
          </a:bodyPr>
          <a:lstStyle/>
          <a:p>
            <a:pPr algn="just"/>
            <a:r>
              <a:rPr lang="en-US" sz="2800" dirty="0"/>
              <a:t>It is worthwhile to check the static velocity error constant </a:t>
            </a:r>
            <a:r>
              <a:rPr lang="en-US" sz="2800" dirty="0" err="1">
                <a:solidFill>
                  <a:srgbClr val="FF0000"/>
                </a:solidFill>
              </a:rPr>
              <a:t>K</a:t>
            </a:r>
            <a:r>
              <a:rPr lang="en-US" sz="2800" baseline="-25000" dirty="0" err="1">
                <a:solidFill>
                  <a:srgbClr val="FF0000"/>
                </a:solidFill>
              </a:rPr>
              <a:t>v</a:t>
            </a:r>
            <a:r>
              <a:rPr lang="en-US" sz="2800" dirty="0"/>
              <a:t> for the system just designed</a:t>
            </a:r>
            <a:r>
              <a:rPr lang="en-US" sz="2800" dirty="0" smtClean="0"/>
              <a:t>.</a:t>
            </a:r>
          </a:p>
          <a:p>
            <a:pPr algn="just"/>
            <a:endParaRPr lang="en-US" sz="2800" dirty="0"/>
          </a:p>
          <a:p>
            <a:pPr algn="just"/>
            <a:endParaRPr lang="en-US" sz="2800" dirty="0" smtClean="0"/>
          </a:p>
          <a:p>
            <a:pPr algn="just"/>
            <a:endParaRPr lang="en-US" sz="2800" dirty="0"/>
          </a:p>
          <a:p>
            <a:pPr algn="just"/>
            <a:endParaRPr lang="en-US" sz="2800" dirty="0" smtClean="0"/>
          </a:p>
          <a:p>
            <a:pPr algn="just"/>
            <a:endParaRPr lang="en-US" sz="2800" dirty="0" smtClean="0"/>
          </a:p>
          <a:p>
            <a:pPr algn="just"/>
            <a:endParaRPr lang="en-US" sz="2800" dirty="0"/>
          </a:p>
          <a:p>
            <a:pPr algn="just"/>
            <a:r>
              <a:rPr lang="en-US" sz="2800" dirty="0" smtClean="0"/>
              <a:t>Steady state error is</a:t>
            </a:r>
            <a:endParaRPr lang="en-US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2663588" y="5632713"/>
                <a:ext cx="3790846" cy="75591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2800" b="0" i="1" smtClean="0">
                        <a:latin typeface="Cambria Math"/>
                      </a:rPr>
                      <m:t>𝑒</m:t>
                    </m:r>
                    <m:r>
                      <a:rPr lang="en-US" sz="2800" b="0" i="1" baseline="-25000" smtClean="0">
                        <a:latin typeface="Cambria Math"/>
                      </a:rPr>
                      <m:t>𝑠𝑠</m:t>
                    </m:r>
                    <m:r>
                      <a:rPr lang="en-US" sz="2800" b="0" i="1" smtClean="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en-US" sz="28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800" b="0" i="1" smtClean="0">
                            <a:latin typeface="Cambria Math"/>
                          </a:rPr>
                          <m:t>1</m:t>
                        </m:r>
                      </m:num>
                      <m:den>
                        <m:sSub>
                          <m:sSubPr>
                            <m:ctrlPr>
                              <a:rPr lang="en-US" sz="28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800" b="0" i="1" smtClean="0">
                                <a:latin typeface="Cambria Math"/>
                              </a:rPr>
                              <m:t>𝐾</m:t>
                            </m:r>
                          </m:e>
                          <m:sub>
                            <m:r>
                              <a:rPr lang="en-US" sz="2800" b="0" i="1" smtClean="0">
                                <a:latin typeface="Cambria Math"/>
                              </a:rPr>
                              <m:t>𝑣</m:t>
                            </m:r>
                          </m:sub>
                        </m:sSub>
                      </m:den>
                    </m:f>
                    <m:r>
                      <a:rPr lang="en-US" sz="2800" b="0" i="1" smtClean="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en-US" sz="28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800" b="0" i="1" smtClean="0"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en-US" sz="2800" b="0" i="1" smtClean="0">
                            <a:latin typeface="Cambria Math"/>
                          </a:rPr>
                          <m:t>5</m:t>
                        </m:r>
                        <m:r>
                          <a:rPr lang="en-US" sz="2800" b="0" i="1" smtClean="0">
                            <a:latin typeface="Cambria Math"/>
                          </a:rPr>
                          <m:t>.</m:t>
                        </m:r>
                        <m:r>
                          <a:rPr lang="en-US" sz="2800" b="0" i="1" smtClean="0">
                            <a:latin typeface="Cambria Math"/>
                          </a:rPr>
                          <m:t>139</m:t>
                        </m:r>
                      </m:den>
                    </m:f>
                    <m:r>
                      <a:rPr lang="en-US" sz="2800" b="0" i="1" smtClean="0">
                        <a:latin typeface="Cambria Math"/>
                      </a:rPr>
                      <m:t>=</m:t>
                    </m:r>
                    <m:r>
                      <a:rPr lang="en-US" sz="2800" b="0" i="1" smtClean="0">
                        <a:latin typeface="Cambria Math"/>
                      </a:rPr>
                      <m:t>0</m:t>
                    </m:r>
                    <m:r>
                      <a:rPr lang="en-US" sz="2800" b="0" i="1" smtClean="0">
                        <a:latin typeface="Cambria Math"/>
                      </a:rPr>
                      <m:t>.</m:t>
                    </m:r>
                    <m:r>
                      <a:rPr lang="en-US" sz="2800" b="0" i="1" smtClean="0">
                        <a:latin typeface="Cambria Math"/>
                      </a:rPr>
                      <m:t>1</m:t>
                    </m:r>
                  </m:oMath>
                </a14:m>
                <a:r>
                  <a:rPr lang="en-US" sz="2800" dirty="0" smtClean="0"/>
                  <a:t>94</a:t>
                </a:r>
                <a:endParaRPr lang="en-US" sz="2800" dirty="0"/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63588" y="5632713"/>
                <a:ext cx="3790846" cy="755913"/>
              </a:xfrm>
              <a:prstGeom prst="rect">
                <a:avLst/>
              </a:prstGeom>
              <a:blipFill rotWithShape="1">
                <a:blip r:embed="rId2"/>
                <a:stretch>
                  <a:fillRect r="-4019" b="-403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>
                <a:off x="2514600" y="2241960"/>
                <a:ext cx="3404394" cy="65364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8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800" b="0" i="1" smtClean="0">
                              <a:latin typeface="Cambria Math"/>
                            </a:rPr>
                            <m:t>𝐾</m:t>
                          </m:r>
                        </m:e>
                        <m:sub>
                          <m:r>
                            <a:rPr lang="en-US" sz="2800" b="0" i="1" smtClean="0">
                              <a:latin typeface="Cambria Math"/>
                            </a:rPr>
                            <m:t>𝑣</m:t>
                          </m:r>
                        </m:sub>
                      </m:sSub>
                      <m:r>
                        <a:rPr lang="en-US" sz="2800" b="0" i="1" smtClean="0">
                          <a:latin typeface="Cambria Math"/>
                        </a:rPr>
                        <m:t>=</m:t>
                      </m:r>
                      <m:func>
                        <m:funcPr>
                          <m:ctrlPr>
                            <a:rPr lang="en-US" sz="2800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limLow>
                            <m:limLowPr>
                              <m:ctrlPr>
                                <a:rPr lang="en-US" sz="2800" b="0" i="1" smtClean="0">
                                  <a:latin typeface="Cambria Math" panose="02040503050406030204" pitchFamily="18" charset="0"/>
                                </a:rPr>
                              </m:ctrlPr>
                            </m:limLowPr>
                            <m:e>
                              <m:r>
                                <m:rPr>
                                  <m:sty m:val="p"/>
                                </m:rPr>
                                <a:rPr lang="en-US" sz="2800" b="0" i="0" smtClean="0">
                                  <a:latin typeface="Cambria Math"/>
                                </a:rPr>
                                <m:t>lim</m:t>
                              </m:r>
                            </m:e>
                            <m:lim>
                              <m:r>
                                <a:rPr lang="en-US" sz="2800" b="0" i="1" smtClean="0">
                                  <a:latin typeface="Cambria Math"/>
                                </a:rPr>
                                <m:t>𝑠</m:t>
                              </m:r>
                              <m:r>
                                <a:rPr lang="en-US" sz="2800" b="0" i="1" smtClean="0">
                                  <a:latin typeface="Cambria Math"/>
                                  <a:ea typeface="Cambria Math"/>
                                </a:rPr>
                                <m:t>→</m:t>
                              </m:r>
                              <m:r>
                                <a:rPr lang="en-US" sz="2800" b="0" i="1" smtClean="0">
                                  <a:latin typeface="Cambria Math"/>
                                  <a:ea typeface="Cambria Math"/>
                                </a:rPr>
                                <m:t>0</m:t>
                              </m:r>
                            </m:lim>
                          </m:limLow>
                        </m:fName>
                        <m:e>
                          <m:r>
                            <a:rPr lang="en-US" sz="2800" b="0" i="1" smtClean="0">
                              <a:latin typeface="Cambria Math"/>
                            </a:rPr>
                            <m:t>𝑠</m:t>
                          </m:r>
                          <m:sSub>
                            <m:sSubPr>
                              <m:ctrlPr>
                                <a:rPr lang="en-US" sz="28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800" b="0" i="1" smtClean="0">
                                  <a:latin typeface="Cambria Math"/>
                                </a:rPr>
                                <m:t>𝐺</m:t>
                              </m:r>
                            </m:e>
                            <m:sub>
                              <m:r>
                                <a:rPr lang="en-US" sz="2800" b="0" i="1" smtClean="0">
                                  <a:latin typeface="Cambria Math"/>
                                </a:rPr>
                                <m:t>𝑐</m:t>
                              </m:r>
                            </m:sub>
                          </m:sSub>
                          <m:d>
                            <m:dPr>
                              <m:ctrlPr>
                                <a:rPr lang="en-US" sz="2800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800" b="0" i="1" smtClean="0">
                                  <a:latin typeface="Cambria Math"/>
                                </a:rPr>
                                <m:t>𝑠</m:t>
                              </m:r>
                            </m:e>
                          </m:d>
                          <m:r>
                            <a:rPr lang="en-US" sz="2800" b="0" i="1" smtClean="0">
                              <a:latin typeface="Cambria Math"/>
                            </a:rPr>
                            <m:t>𝐺</m:t>
                          </m:r>
                          <m:r>
                            <a:rPr lang="en-US" sz="2800" b="0" i="1" smtClean="0">
                              <a:latin typeface="Cambria Math"/>
                            </a:rPr>
                            <m:t>(</m:t>
                          </m:r>
                          <m:r>
                            <a:rPr lang="en-US" sz="2800" b="0" i="1" smtClean="0">
                              <a:latin typeface="Cambria Math"/>
                            </a:rPr>
                            <m:t>𝑠</m:t>
                          </m:r>
                          <m:r>
                            <a:rPr lang="en-US" sz="2800" b="0" i="1" smtClean="0">
                              <a:latin typeface="Cambria Math"/>
                            </a:rPr>
                            <m:t>)</m:t>
                          </m:r>
                        </m:e>
                      </m:func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14600" y="2241960"/>
                <a:ext cx="3404394" cy="653640"/>
              </a:xfrm>
              <a:prstGeom prst="rect">
                <a:avLst/>
              </a:prstGeom>
              <a:blipFill rotWithShape="1">
                <a:blip r:embed="rId3"/>
                <a:stretch>
                  <a:fillRect t="-8411" r="-4301" b="-654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/>
              <p:cNvSpPr txBox="1"/>
              <p:nvPr/>
            </p:nvSpPr>
            <p:spPr>
              <a:xfrm>
                <a:off x="1066800" y="3520815"/>
                <a:ext cx="7655429" cy="105118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8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800" b="0" i="1" smtClean="0">
                              <a:latin typeface="Cambria Math"/>
                            </a:rPr>
                            <m:t>𝐾</m:t>
                          </m:r>
                        </m:e>
                        <m:sub>
                          <m:r>
                            <a:rPr lang="en-US" sz="2800" b="0" i="1" smtClean="0">
                              <a:latin typeface="Cambria Math"/>
                            </a:rPr>
                            <m:t>𝑣</m:t>
                          </m:r>
                        </m:sub>
                      </m:sSub>
                      <m:r>
                        <a:rPr lang="en-US" sz="2800" b="0" i="1" smtClean="0">
                          <a:latin typeface="Cambria Math"/>
                        </a:rPr>
                        <m:t>=</m:t>
                      </m:r>
                      <m:func>
                        <m:funcPr>
                          <m:ctrlPr>
                            <a:rPr lang="en-US" sz="2800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limLow>
                            <m:limLowPr>
                              <m:ctrlPr>
                                <a:rPr lang="en-US" sz="2800" b="0" i="1" smtClean="0">
                                  <a:latin typeface="Cambria Math" panose="02040503050406030204" pitchFamily="18" charset="0"/>
                                </a:rPr>
                              </m:ctrlPr>
                            </m:limLowPr>
                            <m:e>
                              <m:r>
                                <m:rPr>
                                  <m:sty m:val="p"/>
                                </m:rPr>
                                <a:rPr lang="en-US" sz="2800" b="0" i="0" smtClean="0">
                                  <a:latin typeface="Cambria Math"/>
                                </a:rPr>
                                <m:t>lim</m:t>
                              </m:r>
                            </m:e>
                            <m:lim>
                              <m:r>
                                <a:rPr lang="en-US" sz="2800" b="0" i="1" smtClean="0">
                                  <a:latin typeface="Cambria Math"/>
                                </a:rPr>
                                <m:t>𝑠</m:t>
                              </m:r>
                              <m:r>
                                <a:rPr lang="en-US" sz="2800" b="0" i="1" smtClean="0">
                                  <a:latin typeface="Cambria Math"/>
                                  <a:ea typeface="Cambria Math"/>
                                </a:rPr>
                                <m:t>→</m:t>
                              </m:r>
                              <m:r>
                                <a:rPr lang="en-US" sz="2800" b="0" i="1" smtClean="0">
                                  <a:latin typeface="Cambria Math"/>
                                  <a:ea typeface="Cambria Math"/>
                                </a:rPr>
                                <m:t>0</m:t>
                              </m:r>
                            </m:lim>
                          </m:limLow>
                        </m:fName>
                        <m:e>
                          <m:r>
                            <a:rPr lang="en-US" sz="2800" b="0" i="1" smtClean="0">
                              <a:latin typeface="Cambria Math"/>
                            </a:rPr>
                            <m:t>𝑠</m:t>
                          </m:r>
                          <m:d>
                            <m:dPr>
                              <m:begChr m:val="["/>
                              <m:endChr m:val="]"/>
                              <m:ctrlPr>
                                <a:rPr lang="en-US" sz="2800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800" b="0" i="1" smtClean="0">
                                  <a:latin typeface="Cambria Math"/>
                                </a:rPr>
                                <m:t>1</m:t>
                              </m:r>
                              <m:r>
                                <a:rPr lang="en-US" sz="2800" b="0" i="1" smtClean="0">
                                  <a:latin typeface="Cambria Math"/>
                                </a:rPr>
                                <m:t>.</m:t>
                              </m:r>
                              <m:r>
                                <a:rPr lang="en-US" sz="2800" b="0" i="1" smtClean="0">
                                  <a:latin typeface="Cambria Math"/>
                                </a:rPr>
                                <m:t>2287</m:t>
                              </m:r>
                              <m:f>
                                <m:fPr>
                                  <m:ctrlPr>
                                    <a:rPr lang="en-US" sz="28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sz="2800" b="0" i="1" smtClean="0">
                                      <a:latin typeface="Cambria Math"/>
                                    </a:rPr>
                                    <m:t>𝑠</m:t>
                                  </m:r>
                                  <m:r>
                                    <a:rPr lang="en-US" sz="2800" b="0" i="1" smtClean="0">
                                      <a:latin typeface="Cambria Math"/>
                                    </a:rPr>
                                    <m:t>+</m:t>
                                  </m:r>
                                  <m:r>
                                    <a:rPr lang="en-US" sz="2800" b="0" i="1" smtClean="0">
                                      <a:latin typeface="Cambria Math"/>
                                    </a:rPr>
                                    <m:t>1</m:t>
                                  </m:r>
                                  <m:r>
                                    <a:rPr lang="en-US" sz="2800" b="0" i="1" smtClean="0">
                                      <a:latin typeface="Cambria Math"/>
                                    </a:rPr>
                                    <m:t>.</m:t>
                                  </m:r>
                                  <m:r>
                                    <a:rPr lang="en-US" sz="2800" b="0" i="1" smtClean="0">
                                      <a:latin typeface="Cambria Math"/>
                                    </a:rPr>
                                    <m:t>9432</m:t>
                                  </m:r>
                                </m:num>
                                <m:den>
                                  <m:r>
                                    <a:rPr lang="en-US" sz="2800" b="0" i="1" smtClean="0">
                                      <a:latin typeface="Cambria Math"/>
                                    </a:rPr>
                                    <m:t>𝑠</m:t>
                                  </m:r>
                                  <m:r>
                                    <a:rPr lang="en-US" sz="2800" b="0" i="1" smtClean="0">
                                      <a:latin typeface="Cambria Math"/>
                                    </a:rPr>
                                    <m:t>+</m:t>
                                  </m:r>
                                  <m:r>
                                    <a:rPr lang="en-US" sz="2800" b="0" i="1" smtClean="0">
                                      <a:latin typeface="Cambria Math"/>
                                    </a:rPr>
                                    <m:t>4</m:t>
                                  </m:r>
                                  <m:r>
                                    <a:rPr lang="en-US" sz="2800" b="0" i="1" smtClean="0">
                                      <a:latin typeface="Cambria Math"/>
                                    </a:rPr>
                                    <m:t>.</m:t>
                                  </m:r>
                                  <m:r>
                                    <a:rPr lang="en-US" sz="2800" b="0" i="1" smtClean="0">
                                      <a:latin typeface="Cambria Math"/>
                                    </a:rPr>
                                    <m:t>6458</m:t>
                                  </m:r>
                                </m:den>
                              </m:f>
                              <m:f>
                                <m:fPr>
                                  <m:ctrlPr>
                                    <a:rPr lang="en-US" sz="28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sz="2800" b="0" i="1" smtClean="0">
                                      <a:latin typeface="Cambria Math"/>
                                    </a:rPr>
                                    <m:t>10</m:t>
                                  </m:r>
                                </m:num>
                                <m:den>
                                  <m:r>
                                    <a:rPr lang="en-US" sz="2800" b="0" i="1" smtClean="0">
                                      <a:latin typeface="Cambria Math"/>
                                    </a:rPr>
                                    <m:t>𝑠</m:t>
                                  </m:r>
                                  <m:r>
                                    <a:rPr lang="en-US" sz="2800" b="0" i="1" smtClean="0">
                                      <a:latin typeface="Cambria Math"/>
                                    </a:rPr>
                                    <m:t>(</m:t>
                                  </m:r>
                                  <m:r>
                                    <a:rPr lang="en-US" sz="2800" b="0" i="1" smtClean="0">
                                      <a:latin typeface="Cambria Math"/>
                                    </a:rPr>
                                    <m:t>𝑠</m:t>
                                  </m:r>
                                  <m:r>
                                    <a:rPr lang="en-US" sz="2800" b="0" i="1" smtClean="0">
                                      <a:latin typeface="Cambria Math"/>
                                    </a:rPr>
                                    <m:t>+</m:t>
                                  </m:r>
                                  <m:r>
                                    <a:rPr lang="en-US" sz="2800" b="0" i="1" smtClean="0">
                                      <a:latin typeface="Cambria Math"/>
                                    </a:rPr>
                                    <m:t>1</m:t>
                                  </m:r>
                                  <m:r>
                                    <a:rPr lang="en-US" sz="2800" b="0" i="1" smtClean="0">
                                      <a:latin typeface="Cambria Math"/>
                                    </a:rPr>
                                    <m:t>)</m:t>
                                  </m:r>
                                </m:den>
                              </m:f>
                            </m:e>
                          </m:d>
                        </m:e>
                      </m:func>
                      <m:r>
                        <a:rPr lang="en-US" sz="2800" b="0" i="1" smtClean="0">
                          <a:latin typeface="Cambria Math"/>
                        </a:rPr>
                        <m:t>=</m:t>
                      </m:r>
                      <m:r>
                        <a:rPr lang="en-US" sz="2800" b="0" i="1" smtClean="0">
                          <a:latin typeface="Cambria Math"/>
                        </a:rPr>
                        <m:t>5</m:t>
                      </m:r>
                      <m:r>
                        <a:rPr lang="en-US" sz="2800" b="0" i="1" smtClean="0">
                          <a:latin typeface="Cambria Math"/>
                        </a:rPr>
                        <m:t>.</m:t>
                      </m:r>
                      <m:r>
                        <a:rPr lang="en-US" sz="2800" b="0" i="1" smtClean="0">
                          <a:latin typeface="Cambria Math"/>
                        </a:rPr>
                        <m:t>139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66800" y="3520815"/>
                <a:ext cx="7655429" cy="1051185"/>
              </a:xfrm>
              <a:prstGeom prst="rect">
                <a:avLst/>
              </a:prstGeom>
              <a:blipFill rotWithShape="1">
                <a:blip r:embed="rId4"/>
                <a:stretch>
                  <a:fillRect r="-159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Rectangle 7"/>
          <p:cNvSpPr/>
          <p:nvPr/>
        </p:nvSpPr>
        <p:spPr>
          <a:xfrm>
            <a:off x="7568397" y="179988"/>
            <a:ext cx="127951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 smtClean="0">
                <a:solidFill>
                  <a:srgbClr val="FF0000"/>
                </a:solidFill>
              </a:rPr>
              <a:t>Solution-3</a:t>
            </a:r>
            <a:endParaRPr lang="en-US" sz="2000" b="1" dirty="0">
              <a:solidFill>
                <a:srgbClr val="FF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45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55784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71596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Final Design Check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7568397" y="179988"/>
            <a:ext cx="127951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 smtClean="0">
                <a:solidFill>
                  <a:srgbClr val="FF0000"/>
                </a:solidFill>
              </a:rPr>
              <a:t>Solution-3</a:t>
            </a:r>
            <a:endParaRPr lang="en-US" sz="2000" b="1" dirty="0">
              <a:solidFill>
                <a:srgbClr val="FF0000"/>
              </a:solidFill>
            </a:endParaRPr>
          </a:p>
        </p:txBody>
      </p:sp>
      <p:pic>
        <p:nvPicPr>
          <p:cNvPr id="21507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49" t="6770" r="7958"/>
          <a:stretch/>
        </p:blipFill>
        <p:spPr bwMode="auto">
          <a:xfrm>
            <a:off x="1066800" y="996037"/>
            <a:ext cx="6684155" cy="56732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46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60592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71596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Final Design Check</a:t>
            </a:r>
            <a:endParaRPr lang="en-US" dirty="0"/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09" t="3820" r="6060" b="3820"/>
          <a:stretch/>
        </p:blipFill>
        <p:spPr bwMode="auto">
          <a:xfrm>
            <a:off x="954640" y="930882"/>
            <a:ext cx="7220858" cy="59126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ectangle 5"/>
          <p:cNvSpPr/>
          <p:nvPr/>
        </p:nvSpPr>
        <p:spPr>
          <a:xfrm>
            <a:off x="7696199" y="179988"/>
            <a:ext cx="127951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 smtClean="0">
                <a:solidFill>
                  <a:srgbClr val="FF0000"/>
                </a:solidFill>
              </a:rPr>
              <a:t>Solution-1</a:t>
            </a:r>
            <a:endParaRPr lang="en-US" sz="2000" b="1" dirty="0">
              <a:solidFill>
                <a:srgbClr val="FF0000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7696200" y="609600"/>
            <a:ext cx="127951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 smtClean="0">
                <a:solidFill>
                  <a:srgbClr val="FF0000"/>
                </a:solidFill>
              </a:rPr>
              <a:t>Solution-3</a:t>
            </a:r>
            <a:endParaRPr lang="en-US" sz="2000" b="1" dirty="0">
              <a:solidFill>
                <a:srgbClr val="FF0000"/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47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78204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Mechanical Lead Compensator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600200"/>
            <a:ext cx="7310437" cy="4525963"/>
          </a:xfrm>
        </p:spPr>
        <p:txBody>
          <a:bodyPr>
            <a:normAutofit/>
          </a:bodyPr>
          <a:lstStyle/>
          <a:p>
            <a:pPr algn="just"/>
            <a:r>
              <a:rPr lang="en-US" sz="2600" dirty="0" smtClean="0"/>
              <a:t>Figure shows the mechanical lead compensator.</a:t>
            </a:r>
          </a:p>
          <a:p>
            <a:pPr algn="just"/>
            <a:r>
              <a:rPr lang="en-US" sz="2600" dirty="0" smtClean="0"/>
              <a:t>Equations are obtained as</a:t>
            </a:r>
          </a:p>
          <a:p>
            <a:pPr algn="just"/>
            <a:endParaRPr lang="en-US" sz="2600" dirty="0"/>
          </a:p>
          <a:p>
            <a:pPr algn="just"/>
            <a:endParaRPr lang="en-US" sz="2600" dirty="0" smtClean="0"/>
          </a:p>
          <a:p>
            <a:pPr algn="just"/>
            <a:endParaRPr lang="en-US" sz="2600" dirty="0"/>
          </a:p>
          <a:p>
            <a:pPr algn="just"/>
            <a:r>
              <a:rPr lang="en-US" sz="2600" dirty="0" smtClean="0"/>
              <a:t>Taking Laplace transform of these equations assuming zero initial conditions and eliminating  Y(s), we obtain</a:t>
            </a:r>
            <a:endParaRPr lang="en-US" sz="2600" dirty="0"/>
          </a:p>
          <a:p>
            <a:pPr algn="just"/>
            <a:endParaRPr lang="en-US" sz="2600" dirty="0"/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8126" y="1524000"/>
            <a:ext cx="1909674" cy="46940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2755255"/>
            <a:ext cx="3676650" cy="10998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461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1406" y="5181600"/>
            <a:ext cx="4114800" cy="15173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48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12008350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960438"/>
          </a:xfrm>
        </p:spPr>
        <p:txBody>
          <a:bodyPr/>
          <a:lstStyle/>
          <a:p>
            <a:r>
              <a:rPr lang="en-US" dirty="0" smtClean="0"/>
              <a:t>Mechanical Lead Compensator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493837"/>
            <a:ext cx="8763000" cy="4525963"/>
          </a:xfrm>
        </p:spPr>
        <p:txBody>
          <a:bodyPr>
            <a:normAutofit/>
          </a:bodyPr>
          <a:lstStyle/>
          <a:p>
            <a:pPr algn="just"/>
            <a:endParaRPr lang="en-US" sz="2600" dirty="0" smtClean="0"/>
          </a:p>
          <a:p>
            <a:pPr algn="just"/>
            <a:endParaRPr lang="en-US" sz="2600" dirty="0"/>
          </a:p>
          <a:p>
            <a:pPr algn="just"/>
            <a:r>
              <a:rPr lang="en-US" sz="2600" dirty="0" smtClean="0"/>
              <a:t>By defining</a:t>
            </a:r>
          </a:p>
          <a:p>
            <a:pPr algn="just"/>
            <a:endParaRPr lang="en-US" sz="2600" dirty="0"/>
          </a:p>
          <a:p>
            <a:pPr algn="just"/>
            <a:endParaRPr lang="en-US" sz="2600" dirty="0" smtClean="0"/>
          </a:p>
          <a:p>
            <a:pPr algn="just"/>
            <a:r>
              <a:rPr lang="en-US" sz="2600" dirty="0" smtClean="0"/>
              <a:t>We obtain</a:t>
            </a:r>
            <a:endParaRPr lang="en-US" sz="2600" dirty="0"/>
          </a:p>
          <a:p>
            <a:pPr algn="just"/>
            <a:endParaRPr lang="en-US" sz="2600" dirty="0"/>
          </a:p>
        </p:txBody>
      </p:sp>
      <p:pic>
        <p:nvPicPr>
          <p:cNvPr id="19461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838200"/>
            <a:ext cx="4114800" cy="15173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2956330"/>
            <a:ext cx="4057650" cy="8737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1800" y="4573690"/>
            <a:ext cx="3952875" cy="1470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49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451933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9762"/>
            <a:ext cx="8229600" cy="868958"/>
          </a:xfrm>
        </p:spPr>
        <p:txBody>
          <a:bodyPr/>
          <a:lstStyle/>
          <a:p>
            <a:r>
              <a:rPr lang="en-US" dirty="0" smtClean="0"/>
              <a:t>Electronic Lead Compensator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496" y="1124744"/>
            <a:ext cx="8928992" cy="4525963"/>
          </a:xfrm>
        </p:spPr>
        <p:txBody>
          <a:bodyPr>
            <a:normAutofit/>
          </a:bodyPr>
          <a:lstStyle/>
          <a:p>
            <a:pPr algn="just"/>
            <a:r>
              <a:rPr lang="en-US" sz="2600" dirty="0" smtClean="0"/>
              <a:t>Following figure shows </a:t>
            </a:r>
            <a:r>
              <a:rPr lang="en-US" sz="2600" dirty="0"/>
              <a:t>an electronic </a:t>
            </a:r>
            <a:r>
              <a:rPr lang="en-US" sz="2600" dirty="0" smtClean="0"/>
              <a:t>lead compensator </a:t>
            </a:r>
            <a:r>
              <a:rPr lang="en-US" sz="2600" dirty="0"/>
              <a:t>using operational amplifiers.</a:t>
            </a:r>
          </a:p>
        </p:txBody>
      </p:sp>
      <p:pic>
        <p:nvPicPr>
          <p:cNvPr id="3686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988840"/>
            <a:ext cx="6375614" cy="33641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/>
              <p:cNvSpPr txBox="1"/>
              <p:nvPr/>
            </p:nvSpPr>
            <p:spPr>
              <a:xfrm>
                <a:off x="2107179" y="5640101"/>
                <a:ext cx="5400600" cy="9255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6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sz="26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600" b="0" i="1" smtClean="0">
                                  <a:latin typeface="Cambria Math"/>
                                </a:rPr>
                                <m:t>𝐸</m:t>
                              </m:r>
                            </m:e>
                            <m:sub>
                              <m:r>
                                <a:rPr lang="en-US" sz="2600" b="0" i="1" smtClean="0">
                                  <a:latin typeface="Cambria Math"/>
                                </a:rPr>
                                <m:t>𝑜</m:t>
                              </m:r>
                            </m:sub>
                          </m:sSub>
                          <m:r>
                            <a:rPr lang="en-US" sz="2600" b="0" i="1" smtClean="0">
                              <a:latin typeface="Cambria Math"/>
                            </a:rPr>
                            <m:t>(</m:t>
                          </m:r>
                          <m:r>
                            <a:rPr lang="en-US" sz="2600" b="0" i="1" smtClean="0">
                              <a:latin typeface="Cambria Math"/>
                            </a:rPr>
                            <m:t>𝑠</m:t>
                          </m:r>
                          <m:r>
                            <a:rPr lang="en-US" sz="2600" b="0" i="1" smtClean="0">
                              <a:latin typeface="Cambria Math"/>
                            </a:rPr>
                            <m:t>)</m:t>
                          </m:r>
                        </m:num>
                        <m:den>
                          <m:sSub>
                            <m:sSubPr>
                              <m:ctrlPr>
                                <a:rPr lang="en-US" sz="26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600" i="1">
                                  <a:latin typeface="Cambria Math"/>
                                </a:rPr>
                                <m:t>𝐸</m:t>
                              </m:r>
                            </m:e>
                            <m:sub>
                              <m:r>
                                <a:rPr lang="en-US" sz="2600" b="0" i="1" smtClean="0">
                                  <a:latin typeface="Cambria Math"/>
                                </a:rPr>
                                <m:t>𝑖</m:t>
                              </m:r>
                            </m:sub>
                          </m:sSub>
                          <m:r>
                            <a:rPr lang="en-US" sz="2600" i="1">
                              <a:latin typeface="Cambria Math"/>
                            </a:rPr>
                            <m:t>(</m:t>
                          </m:r>
                          <m:r>
                            <a:rPr lang="en-US" sz="2600" i="1">
                              <a:latin typeface="Cambria Math"/>
                            </a:rPr>
                            <m:t>𝑠</m:t>
                          </m:r>
                          <m:r>
                            <a:rPr lang="en-US" sz="2600" i="1">
                              <a:latin typeface="Cambria Math"/>
                            </a:rPr>
                            <m:t>)</m:t>
                          </m:r>
                        </m:den>
                      </m:f>
                      <m:r>
                        <a:rPr lang="en-US" sz="26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26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sz="26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600" b="0" i="1" smtClean="0">
                                  <a:latin typeface="Cambria Math"/>
                                </a:rPr>
                                <m:t>𝑅</m:t>
                              </m:r>
                            </m:e>
                            <m:sub>
                              <m:r>
                                <a:rPr lang="en-US" sz="2600" b="0" i="1" smtClean="0">
                                  <a:latin typeface="Cambria Math"/>
                                </a:rPr>
                                <m:t>2</m:t>
                              </m:r>
                            </m:sub>
                          </m:sSub>
                          <m:sSub>
                            <m:sSubPr>
                              <m:ctrlPr>
                                <a:rPr lang="en-US" sz="26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600" b="0" i="1" smtClean="0">
                                  <a:latin typeface="Cambria Math"/>
                                </a:rPr>
                                <m:t>𝑅</m:t>
                              </m:r>
                            </m:e>
                            <m:sub>
                              <m:r>
                                <a:rPr lang="en-US" sz="2600" b="0" i="1" smtClean="0">
                                  <a:latin typeface="Cambria Math"/>
                                </a:rPr>
                                <m:t>4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en-US" sz="26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600" i="1">
                                  <a:latin typeface="Cambria Math"/>
                                </a:rPr>
                                <m:t>𝑅</m:t>
                              </m:r>
                            </m:e>
                            <m:sub>
                              <m:r>
                                <a:rPr lang="en-US" sz="2600" b="0" i="1" smtClean="0">
                                  <a:latin typeface="Cambria Math"/>
                                </a:rPr>
                                <m:t>1</m:t>
                              </m:r>
                            </m:sub>
                          </m:sSub>
                          <m:sSub>
                            <m:sSubPr>
                              <m:ctrlPr>
                                <a:rPr lang="en-US" sz="26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600" i="1">
                                  <a:latin typeface="Cambria Math"/>
                                </a:rPr>
                                <m:t>𝑅</m:t>
                              </m:r>
                            </m:e>
                            <m:sub>
                              <m:r>
                                <a:rPr lang="en-US" sz="2600" b="0" i="1" smtClean="0">
                                  <a:latin typeface="Cambria Math"/>
                                </a:rPr>
                                <m:t>3</m:t>
                              </m:r>
                            </m:sub>
                          </m:sSub>
                        </m:den>
                      </m:f>
                      <m:r>
                        <a:rPr lang="en-US" sz="2600" b="0" i="1" smtClean="0">
                          <a:latin typeface="Cambria Math"/>
                        </a:rPr>
                        <m:t> </m:t>
                      </m:r>
                      <m:f>
                        <m:fPr>
                          <m:ctrlPr>
                            <a:rPr lang="en-US" sz="2600" b="0" i="1" smtClean="0"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sz="26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600" i="1">
                                  <a:latin typeface="Cambria Math"/>
                                </a:rPr>
                                <m:t>𝑅</m:t>
                              </m:r>
                            </m:e>
                            <m:sub>
                              <m:r>
                                <a:rPr lang="en-US" sz="2600" b="0" i="1" smtClean="0">
                                  <a:latin typeface="Cambria Math"/>
                                </a:rPr>
                                <m:t>1</m:t>
                              </m:r>
                            </m:sub>
                          </m:sSub>
                          <m:sSub>
                            <m:sSubPr>
                              <m:ctrlPr>
                                <a:rPr lang="en-US" sz="26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600" b="0" i="1" smtClean="0">
                                  <a:latin typeface="Cambria Math"/>
                                </a:rPr>
                                <m:t>𝐶</m:t>
                              </m:r>
                            </m:e>
                            <m:sub>
                              <m:r>
                                <a:rPr lang="en-US" sz="2600" b="0" i="1" smtClean="0">
                                  <a:latin typeface="Cambria Math"/>
                                </a:rPr>
                                <m:t>1</m:t>
                              </m:r>
                            </m:sub>
                          </m:sSub>
                          <m:r>
                            <a:rPr lang="en-US" sz="2600" b="0" i="1" smtClean="0">
                              <a:latin typeface="Cambria Math"/>
                              <a:ea typeface="Cambria Math"/>
                            </a:rPr>
                            <m:t>𝑠</m:t>
                          </m:r>
                          <m:r>
                            <a:rPr lang="en-US" sz="2600" b="0" i="1" smtClean="0">
                              <a:latin typeface="Cambria Math"/>
                              <a:ea typeface="Cambria Math"/>
                            </a:rPr>
                            <m:t>+</m:t>
                          </m:r>
                          <m:r>
                            <a:rPr lang="en-US" sz="2600" b="0" i="1" smtClean="0">
                              <a:latin typeface="Cambria Math"/>
                              <a:ea typeface="Cambria Math"/>
                            </a:rPr>
                            <m:t>1</m:t>
                          </m:r>
                        </m:num>
                        <m:den>
                          <m:sSub>
                            <m:sSubPr>
                              <m:ctrlPr>
                                <a:rPr lang="en-US" sz="26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600" i="1">
                                  <a:latin typeface="Cambria Math"/>
                                </a:rPr>
                                <m:t>𝑅</m:t>
                              </m:r>
                            </m:e>
                            <m:sub>
                              <m:r>
                                <a:rPr lang="en-US" sz="2600" b="0" i="1" smtClean="0">
                                  <a:latin typeface="Cambria Math"/>
                                </a:rPr>
                                <m:t>2</m:t>
                              </m:r>
                            </m:sub>
                          </m:sSub>
                          <m:sSub>
                            <m:sSubPr>
                              <m:ctrlPr>
                                <a:rPr lang="en-US" sz="26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600" i="1">
                                  <a:latin typeface="Cambria Math"/>
                                </a:rPr>
                                <m:t>𝐶</m:t>
                              </m:r>
                            </m:e>
                            <m:sub>
                              <m:r>
                                <a:rPr lang="en-US" sz="2600" b="0" i="1" smtClean="0">
                                  <a:latin typeface="Cambria Math"/>
                                </a:rPr>
                                <m:t>2</m:t>
                              </m:r>
                            </m:sub>
                          </m:sSub>
                          <m:r>
                            <a:rPr lang="en-US" sz="2600" i="1">
                              <a:latin typeface="Cambria Math"/>
                              <a:ea typeface="Cambria Math"/>
                            </a:rPr>
                            <m:t>𝑠</m:t>
                          </m:r>
                          <m:r>
                            <a:rPr lang="en-US" sz="2600" i="1">
                              <a:latin typeface="Cambria Math"/>
                              <a:ea typeface="Cambria Math"/>
                            </a:rPr>
                            <m:t>+</m:t>
                          </m:r>
                          <m:r>
                            <a:rPr lang="en-US" sz="2600" i="1">
                              <a:latin typeface="Cambria Math"/>
                              <a:ea typeface="Cambria Math"/>
                            </a:rPr>
                            <m:t>1</m:t>
                          </m:r>
                        </m:den>
                      </m:f>
                    </m:oMath>
                  </m:oMathPara>
                </a14:m>
                <a:endParaRPr lang="en-US" sz="2600" dirty="0"/>
              </a:p>
            </p:txBody>
          </p:sp>
        </mc:Choice>
        <mc:Fallback xmlns=""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07179" y="5640101"/>
                <a:ext cx="5400600" cy="925510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234951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r>
              <a:rPr lang="en-US" dirty="0" smtClean="0"/>
              <a:t>Example-2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0186" y="1295400"/>
            <a:ext cx="8685213" cy="5105400"/>
          </a:xfrm>
        </p:spPr>
        <p:txBody>
          <a:bodyPr>
            <a:normAutofit fontScale="92500"/>
          </a:bodyPr>
          <a:lstStyle/>
          <a:p>
            <a:r>
              <a:rPr lang="en-US" sz="2800" dirty="0" smtClean="0"/>
              <a:t>Design a mechanical lead compensator for following system.</a:t>
            </a:r>
          </a:p>
          <a:p>
            <a:endParaRPr lang="en-US" sz="2800" dirty="0"/>
          </a:p>
          <a:p>
            <a:endParaRPr lang="en-US" sz="2800" dirty="0" smtClean="0"/>
          </a:p>
          <a:p>
            <a:endParaRPr lang="en-US" sz="2800" dirty="0" smtClean="0"/>
          </a:p>
          <a:p>
            <a:endParaRPr lang="en-US" sz="2800" dirty="0" smtClean="0"/>
          </a:p>
          <a:p>
            <a:endParaRPr lang="en-US" sz="2800" dirty="0"/>
          </a:p>
          <a:p>
            <a:pPr algn="just"/>
            <a:r>
              <a:rPr lang="en-US" sz="2800" dirty="0" smtClean="0"/>
              <a:t>The damping ratio of closed loop poles is </a:t>
            </a:r>
            <a:r>
              <a:rPr lang="en-US" sz="2800" dirty="0" smtClean="0">
                <a:solidFill>
                  <a:srgbClr val="FF0000"/>
                </a:solidFill>
              </a:rPr>
              <a:t>0.5</a:t>
            </a:r>
            <a:r>
              <a:rPr lang="en-US" sz="2800" dirty="0" smtClean="0"/>
              <a:t> and natural undamped frequency </a:t>
            </a:r>
            <a:r>
              <a:rPr lang="en-US" sz="2800" dirty="0" smtClean="0">
                <a:solidFill>
                  <a:srgbClr val="FF0000"/>
                </a:solidFill>
              </a:rPr>
              <a:t>2 rad/sec</a:t>
            </a:r>
            <a:r>
              <a:rPr lang="en-US" sz="2800" dirty="0" smtClean="0"/>
              <a:t>. It is desired to modify the closed loop poles so that natural undamped frequency becomes </a:t>
            </a:r>
            <a:r>
              <a:rPr lang="en-US" sz="2800" dirty="0" smtClean="0">
                <a:solidFill>
                  <a:srgbClr val="FF0000"/>
                </a:solidFill>
              </a:rPr>
              <a:t>4 rad/sec </a:t>
            </a:r>
            <a:r>
              <a:rPr lang="en-US" sz="2800" dirty="0" smtClean="0"/>
              <a:t>without changing the damping ratio. </a:t>
            </a:r>
            <a:endParaRPr lang="en-US" sz="2800" dirty="0"/>
          </a:p>
        </p:txBody>
      </p:sp>
      <p:grpSp>
        <p:nvGrpSpPr>
          <p:cNvPr id="7" name="Group 6"/>
          <p:cNvGrpSpPr/>
          <p:nvPr/>
        </p:nvGrpSpPr>
        <p:grpSpPr>
          <a:xfrm>
            <a:off x="1868714" y="1905000"/>
            <a:ext cx="4981575" cy="1857375"/>
            <a:chOff x="1854200" y="2286000"/>
            <a:chExt cx="4981575" cy="1857375"/>
          </a:xfrm>
        </p:grpSpPr>
        <p:pic>
          <p:nvPicPr>
            <p:cNvPr id="4" name="Picture 3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854200" y="2286000"/>
              <a:ext cx="4981575" cy="18573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graphicFrame>
          <p:nvGraphicFramePr>
            <p:cNvPr id="6" name="Object 5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607903167"/>
                </p:ext>
              </p:extLst>
            </p:nvPr>
          </p:nvGraphicFramePr>
          <p:xfrm>
            <a:off x="4038600" y="2591480"/>
            <a:ext cx="828386" cy="6667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9494" name="Equation" r:id="rId4" imgW="520560" imgH="419040" progId="Equation.3">
                    <p:embed/>
                  </p:oleObj>
                </mc:Choice>
                <mc:Fallback>
                  <p:oleObj name="Equation" r:id="rId4" imgW="520560" imgH="419040" progId="Equation.3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5"/>
                        <a:stretch>
                          <a:fillRect/>
                        </a:stretch>
                      </p:blipFill>
                      <p:spPr>
                        <a:xfrm>
                          <a:off x="4038600" y="2591480"/>
                          <a:ext cx="828386" cy="666750"/>
                        </a:xfrm>
                        <a:prstGeom prst="rect">
                          <a:avLst/>
                        </a:prstGeom>
                        <a:solidFill>
                          <a:schemeClr val="bg1"/>
                        </a:solidFill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50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54238429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808038"/>
          </a:xfrm>
        </p:spPr>
        <p:txBody>
          <a:bodyPr/>
          <a:lstStyle/>
          <a:p>
            <a:r>
              <a:rPr lang="en-US" dirty="0" smtClean="0"/>
              <a:t>Electrical Lead Compensator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>
                <a:off x="1705429" y="3886200"/>
                <a:ext cx="5656002" cy="11521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f>
                            <m:fPr>
                              <m:ctrlPr>
                                <a:rPr lang="en-US" sz="240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sz="2400" b="0" i="1" smtClean="0">
                                  <a:latin typeface="Cambria Math"/>
                                </a:rPr>
                                <m:t>𝑉</m:t>
                              </m:r>
                              <m:r>
                                <a:rPr lang="en-US" sz="2400" b="0" i="1" baseline="-25000" smtClean="0">
                                  <a:latin typeface="Cambria Math"/>
                                </a:rPr>
                                <m:t>𝑜</m:t>
                              </m:r>
                              <m:r>
                                <a:rPr lang="en-US" sz="2400" b="0" i="1" smtClean="0">
                                  <a:latin typeface="Cambria Math"/>
                                </a:rPr>
                                <m:t>(</m:t>
                              </m:r>
                              <m:r>
                                <a:rPr lang="en-US" sz="2400" b="0" i="1" smtClean="0">
                                  <a:latin typeface="Cambria Math"/>
                                </a:rPr>
                                <m:t>𝑠</m:t>
                              </m:r>
                              <m:r>
                                <a:rPr lang="en-US" sz="2400" b="0" i="1" smtClean="0">
                                  <a:latin typeface="Cambria Math"/>
                                </a:rPr>
                                <m:t>)</m:t>
                              </m:r>
                            </m:num>
                            <m:den>
                              <m:r>
                                <a:rPr lang="en-US" sz="2400" b="0" i="1" smtClean="0">
                                  <a:latin typeface="Cambria Math"/>
                                </a:rPr>
                                <m:t>𝑉</m:t>
                              </m:r>
                              <m:r>
                                <a:rPr lang="en-US" sz="2400" b="0" i="1" baseline="-25000" smtClean="0">
                                  <a:latin typeface="Cambria Math"/>
                                </a:rPr>
                                <m:t>𝑖</m:t>
                              </m:r>
                              <m:r>
                                <a:rPr lang="en-US" sz="2400" b="0" i="1" smtClean="0">
                                  <a:latin typeface="Cambria Math"/>
                                </a:rPr>
                                <m:t>(</m:t>
                              </m:r>
                              <m:r>
                                <a:rPr lang="en-US" sz="2400" b="0" i="1" smtClean="0">
                                  <a:latin typeface="Cambria Math"/>
                                </a:rPr>
                                <m:t>𝑠</m:t>
                              </m:r>
                              <m:r>
                                <a:rPr lang="en-US" sz="2400" b="0" i="1" smtClean="0">
                                  <a:latin typeface="Cambria Math"/>
                                </a:rPr>
                                <m:t>)</m:t>
                              </m:r>
                            </m:den>
                          </m:f>
                        </m:e>
                        <m:sub>
                          <m:r>
                            <a:rPr lang="en-US" sz="2400" b="0" i="1" smtClean="0">
                              <a:latin typeface="Cambria Math"/>
                            </a:rPr>
                            <m:t>𝑐</m:t>
                          </m:r>
                        </m:sub>
                      </m:sSub>
                      <m:r>
                        <a:rPr lang="en-US" sz="24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400" b="0" i="1" smtClean="0">
                                  <a:latin typeface="Cambria Math"/>
                                </a:rPr>
                                <m:t>𝑅</m:t>
                              </m:r>
                            </m:e>
                            <m:sub>
                              <m:r>
                                <a:rPr lang="en-US" sz="2400" b="0" i="1" smtClean="0">
                                  <a:latin typeface="Cambria Math"/>
                                </a:rPr>
                                <m:t>2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en-US" sz="24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400" i="1">
                                  <a:latin typeface="Cambria Math"/>
                                </a:rPr>
                                <m:t>𝑅</m:t>
                              </m:r>
                            </m:e>
                            <m:sub>
                              <m:r>
                                <a:rPr lang="en-US" sz="2400" b="0" i="1" smtClean="0">
                                  <a:latin typeface="Cambria Math"/>
                                </a:rPr>
                                <m:t>1</m:t>
                              </m:r>
                            </m:sub>
                          </m:sSub>
                          <m:r>
                            <a:rPr lang="en-US" sz="2400" b="0" i="1" smtClean="0">
                              <a:latin typeface="Cambria Math"/>
                            </a:rPr>
                            <m:t>+</m:t>
                          </m:r>
                          <m:sSub>
                            <m:sSubPr>
                              <m:ctrlPr>
                                <a:rPr lang="en-US" sz="24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400" i="1">
                                  <a:latin typeface="Cambria Math"/>
                                </a:rPr>
                                <m:t>𝑅</m:t>
                              </m:r>
                            </m:e>
                            <m:sub>
                              <m:r>
                                <a:rPr lang="en-US" sz="2400" i="1">
                                  <a:latin typeface="Cambria Math"/>
                                </a:rPr>
                                <m:t>2</m:t>
                              </m:r>
                            </m:sub>
                          </m:sSub>
                        </m:den>
                      </m:f>
                      <m:f>
                        <m:fPr>
                          <m:ctrlPr>
                            <a:rPr lang="en-US" sz="2400" i="1"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sz="24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400" i="1">
                                  <a:latin typeface="Cambria Math"/>
                                </a:rPr>
                                <m:t>𝑅</m:t>
                              </m:r>
                            </m:e>
                            <m:sub>
                              <m:r>
                                <a:rPr lang="en-US" sz="2400" b="0" i="1" smtClean="0">
                                  <a:latin typeface="Cambria Math"/>
                                </a:rPr>
                                <m:t>1</m:t>
                              </m:r>
                            </m:sub>
                          </m:sSub>
                          <m:r>
                            <a:rPr lang="en-US" sz="2400" b="0" i="1" smtClean="0">
                              <a:latin typeface="Cambria Math"/>
                            </a:rPr>
                            <m:t>𝐶</m:t>
                          </m:r>
                          <m:r>
                            <a:rPr lang="en-US" sz="2400" i="1">
                              <a:latin typeface="Cambria Math"/>
                              <a:ea typeface="Cambria Math"/>
                            </a:rPr>
                            <m:t>𝑠</m:t>
                          </m:r>
                          <m:r>
                            <a:rPr lang="en-US" sz="2400" i="1">
                              <a:latin typeface="Cambria Math"/>
                              <a:ea typeface="Cambria Math"/>
                            </a:rPr>
                            <m:t>+</m:t>
                          </m:r>
                          <m:r>
                            <a:rPr lang="en-US" sz="2400" i="1">
                              <a:latin typeface="Cambria Math"/>
                              <a:ea typeface="Cambria Math"/>
                            </a:rPr>
                            <m:t>1</m:t>
                          </m:r>
                        </m:num>
                        <m:den>
                          <m:f>
                            <m:fPr>
                              <m:ctrlPr>
                                <a:rPr lang="en-US" sz="2400" i="1" smtClean="0">
                                  <a:latin typeface="Cambria Math" panose="02040503050406030204" pitchFamily="18" charset="0"/>
                                  <a:ea typeface="Cambria Math"/>
                                </a:rPr>
                              </m:ctrlPr>
                            </m:fPr>
                            <m:num>
                              <m:sSub>
                                <m:sSubPr>
                                  <m:ctrlP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400" i="1">
                                      <a:latin typeface="Cambria Math"/>
                                    </a:rPr>
                                    <m:t>𝑅</m:t>
                                  </m:r>
                                </m:e>
                                <m:sub>
                                  <m:r>
                                    <a:rPr lang="en-US" sz="2400" i="1">
                                      <a:latin typeface="Cambria Math"/>
                                    </a:rPr>
                                    <m:t>1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400" b="0" i="1" smtClean="0">
                                      <a:latin typeface="Cambria Math"/>
                                    </a:rPr>
                                    <m:t>𝑅</m:t>
                                  </m:r>
                                </m:e>
                                <m:sub>
                                  <m:r>
                                    <a:rPr lang="en-US" sz="2400" b="0" i="1" smtClean="0">
                                      <a:latin typeface="Cambria Math"/>
                                    </a:rPr>
                                    <m:t>2</m:t>
                                  </m:r>
                                </m:sub>
                              </m:sSub>
                            </m:num>
                            <m:den>
                              <m:sSub>
                                <m:sSubPr>
                                  <m:ctrlP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400" i="1">
                                      <a:latin typeface="Cambria Math"/>
                                    </a:rPr>
                                    <m:t>𝑅</m:t>
                                  </m:r>
                                </m:e>
                                <m:sub>
                                  <m:r>
                                    <a:rPr lang="en-US" sz="2400" i="1">
                                      <a:latin typeface="Cambria Math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lang="en-US" sz="2400" i="1">
                                  <a:latin typeface="Cambria Math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400" i="1">
                                      <a:latin typeface="Cambria Math"/>
                                    </a:rPr>
                                    <m:t>𝑅</m:t>
                                  </m:r>
                                </m:e>
                                <m:sub>
                                  <m:r>
                                    <a:rPr lang="en-US" sz="2400" i="1">
                                      <a:latin typeface="Cambria Math"/>
                                    </a:rPr>
                                    <m:t>2</m:t>
                                  </m:r>
                                </m:sub>
                              </m:sSub>
                            </m:den>
                          </m:f>
                          <m:r>
                            <a:rPr lang="en-US" sz="2400" b="0" i="1" smtClean="0">
                              <a:latin typeface="Cambria Math"/>
                            </a:rPr>
                            <m:t>𝐶</m:t>
                          </m:r>
                          <m:r>
                            <a:rPr lang="en-US" sz="2400" i="1">
                              <a:latin typeface="Cambria Math"/>
                              <a:ea typeface="Cambria Math"/>
                            </a:rPr>
                            <m:t>𝑠</m:t>
                          </m:r>
                          <m:r>
                            <a:rPr lang="en-US" sz="2400" i="1">
                              <a:latin typeface="Cambria Math"/>
                              <a:ea typeface="Cambria Math"/>
                            </a:rPr>
                            <m:t>+</m:t>
                          </m:r>
                          <m:r>
                            <a:rPr lang="en-US" sz="2400" i="1">
                              <a:latin typeface="Cambria Math"/>
                              <a:ea typeface="Cambria Math"/>
                            </a:rPr>
                            <m:t>1</m:t>
                          </m:r>
                        </m:den>
                      </m:f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05429" y="3886200"/>
                <a:ext cx="5656002" cy="1152175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7" name="Group 6"/>
          <p:cNvGrpSpPr/>
          <p:nvPr/>
        </p:nvGrpSpPr>
        <p:grpSpPr>
          <a:xfrm>
            <a:off x="1599953" y="914400"/>
            <a:ext cx="5973364" cy="2295526"/>
            <a:chOff x="1599953" y="1066800"/>
            <a:chExt cx="5973364" cy="2295526"/>
          </a:xfrm>
        </p:grpSpPr>
        <p:pic>
          <p:nvPicPr>
            <p:cNvPr id="21506" name="Picture 2" descr="http://s3.amazonaws.com/answer-board-image/c6321afa2f5a0980edd8903d0d001c54.jp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34029" y="1066800"/>
              <a:ext cx="5427402" cy="229552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" name="Rectangle 4"/>
                <p:cNvSpPr/>
                <p:nvPr/>
              </p:nvSpPr>
              <p:spPr>
                <a:xfrm>
                  <a:off x="6672942" y="2464713"/>
                  <a:ext cx="900375" cy="430887"/>
                </a:xfrm>
                <a:prstGeom prst="rect">
                  <a:avLst/>
                </a:prstGeom>
                <a:solidFill>
                  <a:schemeClr val="bg1"/>
                </a:solidFill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200" i="1">
                            <a:latin typeface="Cambria Math"/>
                          </a:rPr>
                          <m:t>𝑉</m:t>
                        </m:r>
                        <m:r>
                          <a:rPr lang="en-US" sz="2200" i="1" baseline="-25000">
                            <a:latin typeface="Cambria Math"/>
                          </a:rPr>
                          <m:t>𝑜</m:t>
                        </m:r>
                        <m:r>
                          <a:rPr lang="en-US" sz="2200" i="1">
                            <a:latin typeface="Cambria Math"/>
                          </a:rPr>
                          <m:t>(</m:t>
                        </m:r>
                        <m:r>
                          <a:rPr lang="en-US" sz="2200" i="1">
                            <a:latin typeface="Cambria Math"/>
                          </a:rPr>
                          <m:t>𝑠</m:t>
                        </m:r>
                        <m:r>
                          <a:rPr lang="en-US" sz="2200" i="1">
                            <a:latin typeface="Cambria Math"/>
                          </a:rPr>
                          <m:t>)</m:t>
                        </m:r>
                      </m:oMath>
                    </m:oMathPara>
                  </a14:m>
                  <a:endParaRPr lang="en-US" sz="2200" dirty="0"/>
                </a:p>
              </p:txBody>
            </p:sp>
          </mc:Choice>
          <mc:Fallback xmlns="">
            <p:sp>
              <p:nvSpPr>
                <p:cNvPr id="5" name="Rectangle 4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672942" y="2464713"/>
                  <a:ext cx="900375" cy="430887"/>
                </a:xfrm>
                <a:prstGeom prst="rect">
                  <a:avLst/>
                </a:prstGeom>
                <a:blipFill rotWithShape="1">
                  <a:blip r:embed="rId4"/>
                  <a:stretch>
                    <a:fillRect r="-680" b="-15493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8" name="Rectangle 7"/>
                <p:cNvSpPr/>
                <p:nvPr/>
              </p:nvSpPr>
              <p:spPr>
                <a:xfrm>
                  <a:off x="1599953" y="2476514"/>
                  <a:ext cx="893514" cy="430887"/>
                </a:xfrm>
                <a:prstGeom prst="rect">
                  <a:avLst/>
                </a:prstGeom>
                <a:solidFill>
                  <a:schemeClr val="bg1"/>
                </a:solidFill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200" i="1" smtClean="0">
                            <a:latin typeface="Cambria Math"/>
                          </a:rPr>
                          <m:t>𝑉</m:t>
                        </m:r>
                        <m:r>
                          <a:rPr lang="en-US" sz="2200" b="0" i="1" baseline="-25000" smtClean="0">
                            <a:latin typeface="Cambria Math"/>
                          </a:rPr>
                          <m:t>𝑖</m:t>
                        </m:r>
                        <m:r>
                          <a:rPr lang="en-US" sz="2200" i="1">
                            <a:latin typeface="Cambria Math"/>
                          </a:rPr>
                          <m:t>(</m:t>
                        </m:r>
                        <m:r>
                          <a:rPr lang="en-US" sz="2200" i="1">
                            <a:latin typeface="Cambria Math"/>
                          </a:rPr>
                          <m:t>𝑠</m:t>
                        </m:r>
                        <m:r>
                          <a:rPr lang="en-US" sz="2200" i="1">
                            <a:latin typeface="Cambria Math"/>
                          </a:rPr>
                          <m:t>)</m:t>
                        </m:r>
                      </m:oMath>
                    </m:oMathPara>
                  </a14:m>
                  <a:endParaRPr lang="en-US" sz="2200" dirty="0"/>
                </a:p>
              </p:txBody>
            </p:sp>
          </mc:Choice>
          <mc:Fallback xmlns="">
            <p:sp>
              <p:nvSpPr>
                <p:cNvPr id="8" name="Rectangle 7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599953" y="2476514"/>
                  <a:ext cx="893514" cy="430887"/>
                </a:xfrm>
                <a:prstGeom prst="rect">
                  <a:avLst/>
                </a:prstGeom>
                <a:blipFill rotWithShape="1">
                  <a:blip r:embed="rId5"/>
                  <a:stretch>
                    <a:fillRect b="-15493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/>
              <p:cNvSpPr txBox="1"/>
              <p:nvPr/>
            </p:nvSpPr>
            <p:spPr>
              <a:xfrm>
                <a:off x="1219200" y="6004083"/>
                <a:ext cx="1175130" cy="43088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2200" b="0" i="1" smtClean="0">
                        <a:latin typeface="Cambria Math"/>
                      </a:rPr>
                      <m:t>𝑇</m:t>
                    </m:r>
                    <m:r>
                      <a:rPr lang="en-US" sz="2200" b="0" i="1" smtClean="0">
                        <a:latin typeface="Cambria Math"/>
                      </a:rPr>
                      <m:t>=</m:t>
                    </m:r>
                    <m:sSub>
                      <m:sSubPr>
                        <m:ctrlPr>
                          <a:rPr lang="en-US" sz="2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200" i="1">
                            <a:latin typeface="Cambria Math"/>
                          </a:rPr>
                          <m:t>𝑅</m:t>
                        </m:r>
                      </m:e>
                      <m:sub>
                        <m:r>
                          <a:rPr lang="en-US" sz="2200" b="0" i="1" smtClean="0">
                            <a:latin typeface="Cambria Math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sz="2200" dirty="0" smtClean="0"/>
                  <a:t>C</a:t>
                </a:r>
                <a:endParaRPr lang="en-US" sz="2200" dirty="0"/>
              </a:p>
            </p:txBody>
          </p:sp>
        </mc:Choice>
        <mc:Fallback xmlns=""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19200" y="6004083"/>
                <a:ext cx="1175130" cy="430887"/>
              </a:xfrm>
              <a:prstGeom prst="rect">
                <a:avLst/>
              </a:prstGeom>
              <a:blipFill rotWithShape="1">
                <a:blip r:embed="rId6"/>
                <a:stretch>
                  <a:fillRect t="-8451" r="-5699" b="-2676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/>
              <p:cNvSpPr txBox="1"/>
              <p:nvPr/>
            </p:nvSpPr>
            <p:spPr>
              <a:xfrm>
                <a:off x="2911935" y="5845835"/>
                <a:ext cx="1735795" cy="74738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0" i="1" smtClean="0">
                          <a:latin typeface="Cambria Math"/>
                        </a:rPr>
                        <m:t>𝑎𝑇</m:t>
                      </m:r>
                      <m:r>
                        <a:rPr lang="en-US" sz="20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20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sz="20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sSub>
                                <m:sSubPr>
                                  <m:ctrlPr>
                                    <a:rPr lang="en-US" sz="200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000" b="0" i="1" smtClean="0">
                                      <a:latin typeface="Cambria Math"/>
                                    </a:rPr>
                                    <m:t>𝑅</m:t>
                                  </m:r>
                                </m:e>
                                <m:sub>
                                  <m:r>
                                    <a:rPr lang="en-US" sz="2000" b="0" i="1" smtClean="0">
                                      <a:latin typeface="Cambria Math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lang="en-US" sz="2000" i="1">
                                  <a:latin typeface="Cambria Math"/>
                                </a:rPr>
                                <m:t>𝑅</m:t>
                              </m:r>
                            </m:e>
                            <m:sub>
                              <m:r>
                                <a:rPr lang="en-US" sz="2000" b="0" i="1" smtClean="0">
                                  <a:latin typeface="Cambria Math"/>
                                </a:rPr>
                                <m:t>2</m:t>
                              </m:r>
                            </m:sub>
                          </m:sSub>
                          <m:r>
                            <a:rPr lang="en-US" sz="2000" b="0" i="1" smtClean="0">
                              <a:latin typeface="Cambria Math"/>
                            </a:rPr>
                            <m:t>𝐶</m:t>
                          </m:r>
                        </m:num>
                        <m:den>
                          <m:sSub>
                            <m:sSubPr>
                              <m:ctrlPr>
                                <a:rPr lang="en-US" sz="20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000" i="1">
                                  <a:latin typeface="Cambria Math"/>
                                </a:rPr>
                                <m:t>𝑅</m:t>
                              </m:r>
                            </m:e>
                            <m:sub>
                              <m:r>
                                <a:rPr lang="en-US" sz="2000" b="0" i="1" smtClean="0">
                                  <a:latin typeface="Cambria Math"/>
                                </a:rPr>
                                <m:t>1</m:t>
                              </m:r>
                            </m:sub>
                          </m:sSub>
                          <m:r>
                            <a:rPr lang="en-US" sz="2000" b="0" i="1" smtClean="0">
                              <a:latin typeface="Cambria Math"/>
                            </a:rPr>
                            <m:t>+</m:t>
                          </m:r>
                          <m:sSub>
                            <m:sSubPr>
                              <m:ctrlPr>
                                <a:rPr lang="en-US" sz="20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000" i="1">
                                  <a:latin typeface="Cambria Math"/>
                                </a:rPr>
                                <m:t>𝑅</m:t>
                              </m:r>
                            </m:e>
                            <m:sub>
                              <m:r>
                                <a:rPr lang="en-US" sz="2000" i="1">
                                  <a:latin typeface="Cambria Math"/>
                                </a:rPr>
                                <m:t>2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lang="en-US" sz="2200" dirty="0"/>
              </a:p>
            </p:txBody>
          </p:sp>
        </mc:Choice>
        <mc:Fallback xmlns="">
          <p:sp>
            <p:nvSpPr>
              <p:cNvPr id="11" name="Text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11935" y="5845835"/>
                <a:ext cx="1735795" cy="747384"/>
              </a:xfrm>
              <a:prstGeom prst="rect">
                <a:avLst/>
              </a:prstGeom>
              <a:blipFill rotWithShape="1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/>
              <p:cNvSpPr txBox="1"/>
              <p:nvPr/>
            </p:nvSpPr>
            <p:spPr>
              <a:xfrm>
                <a:off x="6876027" y="6156111"/>
                <a:ext cx="912750" cy="43088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sz="22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200" b="0" i="1" smtClean="0">
                            <a:latin typeface="Cambria Math"/>
                          </a:rPr>
                          <m:t>𝐾</m:t>
                        </m:r>
                      </m:e>
                      <m:sub>
                        <m:r>
                          <a:rPr lang="en-US" sz="2200" b="0" i="1" smtClean="0">
                            <a:latin typeface="Cambria Math"/>
                          </a:rPr>
                          <m:t>𝑐</m:t>
                        </m:r>
                      </m:sub>
                    </m:sSub>
                    <m:r>
                      <a:rPr lang="en-US" sz="2200" b="0" i="1" smtClean="0">
                        <a:latin typeface="Cambria Math"/>
                      </a:rPr>
                      <m:t>=</m:t>
                    </m:r>
                  </m:oMath>
                </a14:m>
                <a:r>
                  <a:rPr lang="en-US" sz="2200" dirty="0" smtClean="0"/>
                  <a:t>1</a:t>
                </a:r>
                <a:endParaRPr lang="en-US" sz="2200" dirty="0"/>
              </a:p>
            </p:txBody>
          </p:sp>
        </mc:Choice>
        <mc:Fallback xmlns="">
          <p:sp>
            <p:nvSpPr>
              <p:cNvPr id="12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76027" y="6156111"/>
                <a:ext cx="912750" cy="430887"/>
              </a:xfrm>
              <a:prstGeom prst="rect">
                <a:avLst/>
              </a:prstGeom>
              <a:blipFill rotWithShape="1">
                <a:blip r:embed="rId8"/>
                <a:stretch>
                  <a:fillRect l="-667" t="-8451" r="-7333" b="-2676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/>
              <p:cNvSpPr txBox="1"/>
              <p:nvPr/>
            </p:nvSpPr>
            <p:spPr>
              <a:xfrm>
                <a:off x="4876800" y="5957078"/>
                <a:ext cx="1584152" cy="71885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0" i="1" smtClean="0">
                          <a:latin typeface="Cambria Math"/>
                        </a:rPr>
                        <m:t>𝑎</m:t>
                      </m:r>
                      <m:r>
                        <a:rPr lang="en-US" sz="20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20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sz="20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000" i="1">
                                  <a:latin typeface="Cambria Math"/>
                                </a:rPr>
                                <m:t>𝑅</m:t>
                              </m:r>
                            </m:e>
                            <m:sub>
                              <m:r>
                                <a:rPr lang="en-US" sz="2000" b="0" i="1" smtClean="0">
                                  <a:latin typeface="Cambria Math"/>
                                </a:rPr>
                                <m:t>2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en-US" sz="20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000" i="1">
                                  <a:latin typeface="Cambria Math"/>
                                </a:rPr>
                                <m:t>𝑅</m:t>
                              </m:r>
                            </m:e>
                            <m:sub>
                              <m:r>
                                <a:rPr lang="en-US" sz="2000" b="0" i="1" smtClean="0">
                                  <a:latin typeface="Cambria Math"/>
                                </a:rPr>
                                <m:t>1</m:t>
                              </m:r>
                            </m:sub>
                          </m:sSub>
                          <m:r>
                            <a:rPr lang="en-US" sz="2000" b="0" i="1" smtClean="0">
                              <a:latin typeface="Cambria Math"/>
                            </a:rPr>
                            <m:t>+</m:t>
                          </m:r>
                          <m:sSub>
                            <m:sSubPr>
                              <m:ctrlPr>
                                <a:rPr lang="en-US" sz="20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000" i="1">
                                  <a:latin typeface="Cambria Math"/>
                                </a:rPr>
                                <m:t>𝑅</m:t>
                              </m:r>
                            </m:e>
                            <m:sub>
                              <m:r>
                                <a:rPr lang="en-US" sz="2000" i="1">
                                  <a:latin typeface="Cambria Math"/>
                                </a:rPr>
                                <m:t>2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lang="en-US" sz="2200" dirty="0"/>
              </a:p>
            </p:txBody>
          </p:sp>
        </mc:Choice>
        <mc:Fallback xmlns=""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76800" y="5957078"/>
                <a:ext cx="1584152" cy="718851"/>
              </a:xfrm>
              <a:prstGeom prst="rect">
                <a:avLst/>
              </a:prstGeom>
              <a:blipFill rotWithShape="1"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51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10621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 animBg="1"/>
      <p:bldP spid="11" grpId="0" animBg="1"/>
      <p:bldP spid="12" grpId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9762"/>
            <a:ext cx="8229600" cy="868958"/>
          </a:xfrm>
        </p:spPr>
        <p:txBody>
          <a:bodyPr/>
          <a:lstStyle/>
          <a:p>
            <a:r>
              <a:rPr lang="en-US" dirty="0" smtClean="0"/>
              <a:t>Electronic Lead Compensator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35496" y="1052736"/>
                <a:ext cx="8928992" cy="5688632"/>
              </a:xfrm>
            </p:spPr>
            <p:txBody>
              <a:bodyPr>
                <a:normAutofit/>
              </a:bodyPr>
              <a:lstStyle/>
              <a:p>
                <a:pPr algn="just"/>
                <a:endParaRPr lang="en-US" sz="2600" dirty="0" smtClean="0"/>
              </a:p>
              <a:p>
                <a:pPr algn="just"/>
                <a:endParaRPr lang="en-US" sz="2600" dirty="0"/>
              </a:p>
              <a:p>
                <a:pPr algn="just"/>
                <a:r>
                  <a:rPr lang="en-US" sz="2600" dirty="0" smtClean="0"/>
                  <a:t>This can be represented as</a:t>
                </a:r>
              </a:p>
              <a:p>
                <a:pPr algn="just"/>
                <a:endParaRPr lang="en-US" sz="2600" dirty="0"/>
              </a:p>
              <a:p>
                <a:pPr algn="just"/>
                <a:endParaRPr lang="en-US" sz="2600" dirty="0" smtClean="0"/>
              </a:p>
              <a:p>
                <a:pPr algn="just"/>
                <a:r>
                  <a:rPr lang="en-US" sz="2600" dirty="0" smtClean="0"/>
                  <a:t>Where,</a:t>
                </a:r>
              </a:p>
              <a:p>
                <a:pPr algn="just"/>
                <a:endParaRPr lang="en-US" sz="2600" dirty="0" smtClean="0"/>
              </a:p>
              <a:p>
                <a:pPr algn="just"/>
                <a:endParaRPr lang="en-US" sz="2600" dirty="0"/>
              </a:p>
              <a:p>
                <a:pPr algn="just"/>
                <a:r>
                  <a:rPr lang="en-US" sz="2600" dirty="0" smtClean="0"/>
                  <a:t>Then,</a:t>
                </a:r>
              </a:p>
              <a:p>
                <a:pPr algn="just"/>
                <a:endParaRPr lang="en-US" sz="2600" dirty="0"/>
              </a:p>
              <a:p>
                <a:pPr algn="just"/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2600" i="0" dirty="0" smtClean="0">
                        <a:latin typeface="Cambria Math"/>
                      </a:rPr>
                      <m:t>Notice</m:t>
                    </m:r>
                    <m:r>
                      <a:rPr lang="en-US" sz="2600" i="0" dirty="0" smtClean="0">
                        <a:latin typeface="Cambria Math"/>
                      </a:rPr>
                      <m:t> </m:t>
                    </m:r>
                    <m:r>
                      <m:rPr>
                        <m:sty m:val="p"/>
                      </m:rPr>
                      <a:rPr lang="en-US" sz="2600" i="0" dirty="0" smtClean="0">
                        <a:latin typeface="Cambria Math"/>
                      </a:rPr>
                      <m:t>that</m:t>
                    </m:r>
                  </m:oMath>
                </a14:m>
                <a:endParaRPr lang="en-US" sz="26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5496" y="1052736"/>
                <a:ext cx="8928992" cy="5688632"/>
              </a:xfrm>
              <a:blipFill rotWithShape="1">
                <a:blip r:embed="rId2"/>
                <a:stretch>
                  <a:fillRect l="-109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/>
              <p:cNvSpPr txBox="1"/>
              <p:nvPr/>
            </p:nvSpPr>
            <p:spPr>
              <a:xfrm>
                <a:off x="1763688" y="980728"/>
                <a:ext cx="5400600" cy="9255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6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sz="26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600" b="0" i="1" smtClean="0">
                                  <a:latin typeface="Cambria Math"/>
                                </a:rPr>
                                <m:t>𝐸</m:t>
                              </m:r>
                            </m:e>
                            <m:sub>
                              <m:r>
                                <a:rPr lang="en-US" sz="2600" b="0" i="1" smtClean="0">
                                  <a:latin typeface="Cambria Math"/>
                                </a:rPr>
                                <m:t>𝑜</m:t>
                              </m:r>
                            </m:sub>
                          </m:sSub>
                          <m:r>
                            <a:rPr lang="en-US" sz="2600" b="0" i="1" smtClean="0">
                              <a:latin typeface="Cambria Math"/>
                            </a:rPr>
                            <m:t>(</m:t>
                          </m:r>
                          <m:r>
                            <a:rPr lang="en-US" sz="2600" b="0" i="1" smtClean="0">
                              <a:latin typeface="Cambria Math"/>
                            </a:rPr>
                            <m:t>𝑠</m:t>
                          </m:r>
                          <m:r>
                            <a:rPr lang="en-US" sz="2600" b="0" i="1" smtClean="0">
                              <a:latin typeface="Cambria Math"/>
                            </a:rPr>
                            <m:t>)</m:t>
                          </m:r>
                        </m:num>
                        <m:den>
                          <m:sSub>
                            <m:sSubPr>
                              <m:ctrlPr>
                                <a:rPr lang="en-US" sz="26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600" i="1">
                                  <a:latin typeface="Cambria Math"/>
                                </a:rPr>
                                <m:t>𝐸</m:t>
                              </m:r>
                            </m:e>
                            <m:sub>
                              <m:r>
                                <a:rPr lang="en-US" sz="2600" b="0" i="1" smtClean="0">
                                  <a:latin typeface="Cambria Math"/>
                                </a:rPr>
                                <m:t>𝑖</m:t>
                              </m:r>
                            </m:sub>
                          </m:sSub>
                          <m:r>
                            <a:rPr lang="en-US" sz="2600" i="1">
                              <a:latin typeface="Cambria Math"/>
                            </a:rPr>
                            <m:t>(</m:t>
                          </m:r>
                          <m:r>
                            <a:rPr lang="en-US" sz="2600" i="1">
                              <a:latin typeface="Cambria Math"/>
                            </a:rPr>
                            <m:t>𝑠</m:t>
                          </m:r>
                          <m:r>
                            <a:rPr lang="en-US" sz="2600" i="1">
                              <a:latin typeface="Cambria Math"/>
                            </a:rPr>
                            <m:t>)</m:t>
                          </m:r>
                        </m:den>
                      </m:f>
                      <m:r>
                        <a:rPr lang="en-US" sz="26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26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sz="26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600" b="0" i="1" smtClean="0">
                                  <a:latin typeface="Cambria Math"/>
                                </a:rPr>
                                <m:t>𝑅</m:t>
                              </m:r>
                            </m:e>
                            <m:sub>
                              <m:r>
                                <a:rPr lang="en-US" sz="2600" b="0" i="1" smtClean="0">
                                  <a:latin typeface="Cambria Math"/>
                                </a:rPr>
                                <m:t>2</m:t>
                              </m:r>
                            </m:sub>
                          </m:sSub>
                          <m:sSub>
                            <m:sSubPr>
                              <m:ctrlPr>
                                <a:rPr lang="en-US" sz="26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600" b="0" i="1" smtClean="0">
                                  <a:latin typeface="Cambria Math"/>
                                </a:rPr>
                                <m:t>𝑅</m:t>
                              </m:r>
                            </m:e>
                            <m:sub>
                              <m:r>
                                <a:rPr lang="en-US" sz="2600" b="0" i="1" smtClean="0">
                                  <a:latin typeface="Cambria Math"/>
                                </a:rPr>
                                <m:t>4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en-US" sz="26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600" i="1">
                                  <a:latin typeface="Cambria Math"/>
                                </a:rPr>
                                <m:t>𝑅</m:t>
                              </m:r>
                            </m:e>
                            <m:sub>
                              <m:r>
                                <a:rPr lang="en-US" sz="2600" b="0" i="1" smtClean="0">
                                  <a:latin typeface="Cambria Math"/>
                                </a:rPr>
                                <m:t>1</m:t>
                              </m:r>
                            </m:sub>
                          </m:sSub>
                          <m:sSub>
                            <m:sSubPr>
                              <m:ctrlPr>
                                <a:rPr lang="en-US" sz="26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600" i="1">
                                  <a:latin typeface="Cambria Math"/>
                                </a:rPr>
                                <m:t>𝑅</m:t>
                              </m:r>
                            </m:e>
                            <m:sub>
                              <m:r>
                                <a:rPr lang="en-US" sz="2600" b="0" i="1" smtClean="0">
                                  <a:latin typeface="Cambria Math"/>
                                </a:rPr>
                                <m:t>3</m:t>
                              </m:r>
                            </m:sub>
                          </m:sSub>
                        </m:den>
                      </m:f>
                      <m:r>
                        <a:rPr lang="en-US" sz="2600" b="0" i="1" smtClean="0">
                          <a:latin typeface="Cambria Math"/>
                        </a:rPr>
                        <m:t> </m:t>
                      </m:r>
                      <m:f>
                        <m:fPr>
                          <m:ctrlPr>
                            <a:rPr lang="en-US" sz="2600" b="0" i="1" smtClean="0"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sz="26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600" i="1">
                                  <a:latin typeface="Cambria Math"/>
                                </a:rPr>
                                <m:t>𝑅</m:t>
                              </m:r>
                            </m:e>
                            <m:sub>
                              <m:r>
                                <a:rPr lang="en-US" sz="2600" b="0" i="1" smtClean="0">
                                  <a:latin typeface="Cambria Math"/>
                                </a:rPr>
                                <m:t>1</m:t>
                              </m:r>
                            </m:sub>
                          </m:sSub>
                          <m:sSub>
                            <m:sSubPr>
                              <m:ctrlPr>
                                <a:rPr lang="en-US" sz="26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600" b="0" i="1" smtClean="0">
                                  <a:latin typeface="Cambria Math"/>
                                </a:rPr>
                                <m:t>𝐶</m:t>
                              </m:r>
                            </m:e>
                            <m:sub>
                              <m:r>
                                <a:rPr lang="en-US" sz="2600" b="0" i="1" smtClean="0">
                                  <a:latin typeface="Cambria Math"/>
                                </a:rPr>
                                <m:t>1</m:t>
                              </m:r>
                            </m:sub>
                          </m:sSub>
                          <m:r>
                            <a:rPr lang="en-US" sz="2600" b="0" i="1" smtClean="0">
                              <a:latin typeface="Cambria Math"/>
                              <a:ea typeface="Cambria Math"/>
                            </a:rPr>
                            <m:t>𝑠</m:t>
                          </m:r>
                          <m:r>
                            <a:rPr lang="en-US" sz="2600" b="0" i="1" smtClean="0">
                              <a:latin typeface="Cambria Math"/>
                              <a:ea typeface="Cambria Math"/>
                            </a:rPr>
                            <m:t>+</m:t>
                          </m:r>
                          <m:r>
                            <a:rPr lang="en-US" sz="2600" b="0" i="1" smtClean="0">
                              <a:latin typeface="Cambria Math"/>
                              <a:ea typeface="Cambria Math"/>
                            </a:rPr>
                            <m:t>1</m:t>
                          </m:r>
                        </m:num>
                        <m:den>
                          <m:sSub>
                            <m:sSubPr>
                              <m:ctrlPr>
                                <a:rPr lang="en-US" sz="26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600" i="1">
                                  <a:latin typeface="Cambria Math"/>
                                </a:rPr>
                                <m:t>𝑅</m:t>
                              </m:r>
                            </m:e>
                            <m:sub>
                              <m:r>
                                <a:rPr lang="en-US" sz="2600" b="0" i="1" smtClean="0">
                                  <a:latin typeface="Cambria Math"/>
                                </a:rPr>
                                <m:t>2</m:t>
                              </m:r>
                            </m:sub>
                          </m:sSub>
                          <m:sSub>
                            <m:sSubPr>
                              <m:ctrlPr>
                                <a:rPr lang="en-US" sz="26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600" i="1">
                                  <a:latin typeface="Cambria Math"/>
                                </a:rPr>
                                <m:t>𝐶</m:t>
                              </m:r>
                            </m:e>
                            <m:sub>
                              <m:r>
                                <a:rPr lang="en-US" sz="2600" b="0" i="1" smtClean="0">
                                  <a:latin typeface="Cambria Math"/>
                                </a:rPr>
                                <m:t>2</m:t>
                              </m:r>
                            </m:sub>
                          </m:sSub>
                          <m:r>
                            <a:rPr lang="en-US" sz="2600" i="1">
                              <a:latin typeface="Cambria Math"/>
                              <a:ea typeface="Cambria Math"/>
                            </a:rPr>
                            <m:t>𝑠</m:t>
                          </m:r>
                          <m:r>
                            <a:rPr lang="en-US" sz="2600" i="1">
                              <a:latin typeface="Cambria Math"/>
                              <a:ea typeface="Cambria Math"/>
                            </a:rPr>
                            <m:t>+</m:t>
                          </m:r>
                          <m:r>
                            <a:rPr lang="en-US" sz="2600" i="1">
                              <a:latin typeface="Cambria Math"/>
                              <a:ea typeface="Cambria Math"/>
                            </a:rPr>
                            <m:t>1</m:t>
                          </m:r>
                        </m:den>
                      </m:f>
                    </m:oMath>
                  </m:oMathPara>
                </a14:m>
                <a:endParaRPr lang="en-US" sz="2600" dirty="0"/>
              </a:p>
            </p:txBody>
          </p:sp>
        </mc:Choice>
        <mc:Fallback xmlns=""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63688" y="980728"/>
                <a:ext cx="5400600" cy="925510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>
                <a:off x="1979712" y="2348880"/>
                <a:ext cx="5400600" cy="155927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6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sz="26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600" b="0" i="1" smtClean="0">
                                  <a:latin typeface="Cambria Math"/>
                                </a:rPr>
                                <m:t>𝐸</m:t>
                              </m:r>
                            </m:e>
                            <m:sub>
                              <m:r>
                                <a:rPr lang="en-US" sz="2600" b="0" i="1" smtClean="0">
                                  <a:latin typeface="Cambria Math"/>
                                </a:rPr>
                                <m:t>𝑜</m:t>
                              </m:r>
                            </m:sub>
                          </m:sSub>
                          <m:r>
                            <a:rPr lang="en-US" sz="2600" b="0" i="1" smtClean="0">
                              <a:latin typeface="Cambria Math"/>
                            </a:rPr>
                            <m:t>(</m:t>
                          </m:r>
                          <m:r>
                            <a:rPr lang="en-US" sz="2600" b="0" i="1" smtClean="0">
                              <a:latin typeface="Cambria Math"/>
                            </a:rPr>
                            <m:t>𝑠</m:t>
                          </m:r>
                          <m:r>
                            <a:rPr lang="en-US" sz="2600" b="0" i="1" smtClean="0">
                              <a:latin typeface="Cambria Math"/>
                            </a:rPr>
                            <m:t>)</m:t>
                          </m:r>
                        </m:num>
                        <m:den>
                          <m:sSub>
                            <m:sSubPr>
                              <m:ctrlPr>
                                <a:rPr lang="en-US" sz="26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600" i="1">
                                  <a:latin typeface="Cambria Math"/>
                                </a:rPr>
                                <m:t>𝐸</m:t>
                              </m:r>
                            </m:e>
                            <m:sub>
                              <m:r>
                                <a:rPr lang="en-US" sz="2600" b="0" i="1" smtClean="0">
                                  <a:latin typeface="Cambria Math"/>
                                </a:rPr>
                                <m:t>𝑖</m:t>
                              </m:r>
                            </m:sub>
                          </m:sSub>
                          <m:r>
                            <a:rPr lang="en-US" sz="2600" i="1">
                              <a:latin typeface="Cambria Math"/>
                            </a:rPr>
                            <m:t>(</m:t>
                          </m:r>
                          <m:r>
                            <a:rPr lang="en-US" sz="2600" i="1">
                              <a:latin typeface="Cambria Math"/>
                            </a:rPr>
                            <m:t>𝑠</m:t>
                          </m:r>
                          <m:r>
                            <a:rPr lang="en-US" sz="2600" i="1">
                              <a:latin typeface="Cambria Math"/>
                            </a:rPr>
                            <m:t>)</m:t>
                          </m:r>
                        </m:den>
                      </m:f>
                      <m:r>
                        <a:rPr lang="en-US" sz="26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26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sz="26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600" b="0" i="1" smtClean="0">
                                  <a:latin typeface="Cambria Math"/>
                                </a:rPr>
                                <m:t>𝑅</m:t>
                              </m:r>
                            </m:e>
                            <m:sub>
                              <m:r>
                                <a:rPr lang="en-US" sz="2600" b="0" i="1" smtClean="0">
                                  <a:latin typeface="Cambria Math"/>
                                </a:rPr>
                                <m:t>4</m:t>
                              </m:r>
                            </m:sub>
                          </m:sSub>
                          <m:sSub>
                            <m:sSubPr>
                              <m:ctrlPr>
                                <a:rPr lang="en-US" sz="26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600" i="1">
                                  <a:latin typeface="Cambria Math"/>
                                </a:rPr>
                                <m:t>𝐶</m:t>
                              </m:r>
                            </m:e>
                            <m:sub>
                              <m:r>
                                <a:rPr lang="en-US" sz="2600" i="1">
                                  <a:latin typeface="Cambria Math"/>
                                </a:rPr>
                                <m:t>1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en-US" sz="26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600" i="1">
                                  <a:latin typeface="Cambria Math"/>
                                </a:rPr>
                                <m:t>𝑅</m:t>
                              </m:r>
                            </m:e>
                            <m:sub>
                              <m:r>
                                <a:rPr lang="en-US" sz="2600" b="0" i="1" smtClean="0">
                                  <a:latin typeface="Cambria Math"/>
                                </a:rPr>
                                <m:t>3</m:t>
                              </m:r>
                            </m:sub>
                          </m:sSub>
                          <m:sSub>
                            <m:sSubPr>
                              <m:ctrlPr>
                                <a:rPr lang="en-US" sz="26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600" i="1">
                                  <a:latin typeface="Cambria Math"/>
                                </a:rPr>
                                <m:t>𝐶</m:t>
                              </m:r>
                            </m:e>
                            <m:sub>
                              <m:r>
                                <a:rPr lang="en-US" sz="2600" i="1">
                                  <a:latin typeface="Cambria Math"/>
                                </a:rPr>
                                <m:t>2</m:t>
                              </m:r>
                            </m:sub>
                          </m:sSub>
                        </m:den>
                      </m:f>
                      <m:r>
                        <a:rPr lang="en-US" sz="2600" b="0" i="1" smtClean="0">
                          <a:latin typeface="Cambria Math"/>
                        </a:rPr>
                        <m:t> </m:t>
                      </m:r>
                      <m:f>
                        <m:fPr>
                          <m:ctrlPr>
                            <a:rPr lang="en-US" sz="2600" b="0" i="1" smtClean="0"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fPr>
                        <m:num>
                          <m:r>
                            <a:rPr lang="en-US" sz="2600" b="0" i="1" smtClean="0">
                              <a:latin typeface="Cambria Math"/>
                              <a:ea typeface="Cambria Math"/>
                            </a:rPr>
                            <m:t>𝑠</m:t>
                          </m:r>
                          <m:r>
                            <a:rPr lang="en-US" sz="2600" b="0" i="1" smtClean="0">
                              <a:latin typeface="Cambria Math"/>
                              <a:ea typeface="Cambria Math"/>
                            </a:rPr>
                            <m:t>+</m:t>
                          </m:r>
                          <m:f>
                            <m:fPr>
                              <m:ctrlPr>
                                <a:rPr lang="en-US" sz="2600" b="0" i="1" smtClean="0">
                                  <a:latin typeface="Cambria Math" panose="02040503050406030204" pitchFamily="18" charset="0"/>
                                  <a:ea typeface="Cambria Math"/>
                                </a:rPr>
                              </m:ctrlPr>
                            </m:fPr>
                            <m:num>
                              <m:r>
                                <a:rPr lang="en-US" sz="2600" b="0" i="1" smtClean="0">
                                  <a:latin typeface="Cambria Math"/>
                                  <a:ea typeface="Cambria Math"/>
                                </a:rPr>
                                <m:t>1</m:t>
                              </m:r>
                            </m:num>
                            <m:den>
                              <m:sSub>
                                <m:sSubPr>
                                  <m:ctrlPr>
                                    <a:rPr lang="en-US" sz="26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600" i="1">
                                      <a:latin typeface="Cambria Math"/>
                                    </a:rPr>
                                    <m:t>𝑅</m:t>
                                  </m:r>
                                </m:e>
                                <m:sub>
                                  <m:r>
                                    <a:rPr lang="en-US" sz="2600" b="0" i="1" smtClean="0">
                                      <a:latin typeface="Cambria Math"/>
                                    </a:rPr>
                                    <m:t>1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sz="26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600" i="1">
                                      <a:latin typeface="Cambria Math"/>
                                    </a:rPr>
                                    <m:t>𝐶</m:t>
                                  </m:r>
                                </m:e>
                                <m:sub>
                                  <m:r>
                                    <a:rPr lang="en-US" sz="2600" i="1">
                                      <a:latin typeface="Cambria Math"/>
                                    </a:rPr>
                                    <m:t>1</m:t>
                                  </m:r>
                                </m:sub>
                              </m:sSub>
                            </m:den>
                          </m:f>
                        </m:num>
                        <m:den>
                          <m:r>
                            <a:rPr lang="en-US" sz="2600" i="1">
                              <a:latin typeface="Cambria Math"/>
                              <a:ea typeface="Cambria Math"/>
                            </a:rPr>
                            <m:t>𝑠</m:t>
                          </m:r>
                          <m:r>
                            <a:rPr lang="en-US" sz="2600" i="1">
                              <a:latin typeface="Cambria Math"/>
                              <a:ea typeface="Cambria Math"/>
                            </a:rPr>
                            <m:t>+</m:t>
                          </m:r>
                          <m:f>
                            <m:fPr>
                              <m:ctrlPr>
                                <a:rPr lang="en-US" sz="2600" i="1" smtClean="0">
                                  <a:latin typeface="Cambria Math" panose="02040503050406030204" pitchFamily="18" charset="0"/>
                                  <a:ea typeface="Cambria Math"/>
                                </a:rPr>
                              </m:ctrlPr>
                            </m:fPr>
                            <m:num>
                              <m:r>
                                <a:rPr lang="en-US" sz="2600" b="0" i="1" smtClean="0">
                                  <a:latin typeface="Cambria Math"/>
                                  <a:ea typeface="Cambria Math"/>
                                </a:rPr>
                                <m:t>1</m:t>
                              </m:r>
                            </m:num>
                            <m:den>
                              <m:sSub>
                                <m:sSubPr>
                                  <m:ctrlPr>
                                    <a:rPr lang="en-US" sz="26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600" i="1">
                                      <a:latin typeface="Cambria Math"/>
                                    </a:rPr>
                                    <m:t>𝑅</m:t>
                                  </m:r>
                                </m:e>
                                <m:sub>
                                  <m:r>
                                    <a:rPr lang="en-US" sz="2600" b="0" i="1" smtClean="0">
                                      <a:latin typeface="Cambria Math"/>
                                    </a:rPr>
                                    <m:t>2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sz="26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600" i="1">
                                      <a:latin typeface="Cambria Math"/>
                                    </a:rPr>
                                    <m:t>𝐶</m:t>
                                  </m:r>
                                </m:e>
                                <m:sub>
                                  <m:r>
                                    <a:rPr lang="en-US" sz="2600" b="0" i="1" smtClean="0">
                                      <a:latin typeface="Cambria Math"/>
                                    </a:rPr>
                                    <m:t>2</m:t>
                                  </m:r>
                                </m:sub>
                              </m:sSub>
                            </m:den>
                          </m:f>
                        </m:den>
                      </m:f>
                    </m:oMath>
                  </m:oMathPara>
                </a14:m>
                <a:endParaRPr lang="en-US" sz="2600" dirty="0"/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79712" y="2348880"/>
                <a:ext cx="5400600" cy="1559273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 dirty="0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/>
              <p:cNvSpPr txBox="1"/>
              <p:nvPr/>
            </p:nvSpPr>
            <p:spPr>
              <a:xfrm>
                <a:off x="1547664" y="4254365"/>
                <a:ext cx="1364156" cy="43088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200" b="0" i="1" smtClean="0">
                          <a:latin typeface="Cambria Math"/>
                        </a:rPr>
                        <m:t>𝑇</m:t>
                      </m:r>
                      <m:r>
                        <a:rPr lang="en-US" sz="2200" b="0" i="1" smtClean="0"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en-US" sz="22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200" i="1">
                              <a:latin typeface="Cambria Math"/>
                            </a:rPr>
                            <m:t>𝑅</m:t>
                          </m:r>
                        </m:e>
                        <m:sub>
                          <m:r>
                            <a:rPr lang="en-US" sz="2200" b="0" i="1" smtClean="0">
                              <a:latin typeface="Cambria Math"/>
                            </a:rPr>
                            <m:t>1</m:t>
                          </m:r>
                        </m:sub>
                      </m:sSub>
                      <m:sSub>
                        <m:sSubPr>
                          <m:ctrlPr>
                            <a:rPr lang="en-US" sz="22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200" i="1">
                              <a:latin typeface="Cambria Math"/>
                            </a:rPr>
                            <m:t>𝐶</m:t>
                          </m:r>
                        </m:e>
                        <m:sub>
                          <m:r>
                            <a:rPr lang="en-US" sz="2200" i="1">
                              <a:latin typeface="Cambria Math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en-US" sz="2200" dirty="0"/>
              </a:p>
            </p:txBody>
          </p:sp>
        </mc:Choice>
        <mc:Fallback xmlns=""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47664" y="4254365"/>
                <a:ext cx="1364156" cy="430887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/>
              <p:cNvSpPr txBox="1"/>
              <p:nvPr/>
            </p:nvSpPr>
            <p:spPr>
              <a:xfrm>
                <a:off x="3419872" y="4254365"/>
                <a:ext cx="1534331" cy="43088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200" b="0" i="1" smtClean="0">
                          <a:latin typeface="Cambria Math"/>
                        </a:rPr>
                        <m:t>𝑎𝑇</m:t>
                      </m:r>
                      <m:r>
                        <a:rPr lang="en-US" sz="2200" b="0" i="1" smtClean="0"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en-US" sz="22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200" i="1">
                              <a:latin typeface="Cambria Math"/>
                            </a:rPr>
                            <m:t>𝑅</m:t>
                          </m:r>
                        </m:e>
                        <m:sub>
                          <m:r>
                            <a:rPr lang="en-US" sz="2200" b="0" i="1" smtClean="0">
                              <a:latin typeface="Cambria Math"/>
                            </a:rPr>
                            <m:t>2</m:t>
                          </m:r>
                        </m:sub>
                      </m:sSub>
                      <m:sSub>
                        <m:sSubPr>
                          <m:ctrlPr>
                            <a:rPr lang="en-US" sz="22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200" i="1">
                              <a:latin typeface="Cambria Math"/>
                            </a:rPr>
                            <m:t>𝐶</m:t>
                          </m:r>
                        </m:e>
                        <m:sub>
                          <m:r>
                            <a:rPr lang="en-US" sz="2200" b="0" i="1" smtClean="0">
                              <a:latin typeface="Cambria Math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lang="en-US" sz="2200" dirty="0"/>
              </a:p>
            </p:txBody>
          </p:sp>
        </mc:Choice>
        <mc:Fallback xmlns=""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19872" y="4254365"/>
                <a:ext cx="1534331" cy="430887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/>
              <p:cNvSpPr txBox="1"/>
              <p:nvPr/>
            </p:nvSpPr>
            <p:spPr>
              <a:xfrm>
                <a:off x="5436096" y="4077072"/>
                <a:ext cx="1499770" cy="78547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2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200" b="0" i="1" smtClean="0">
                              <a:latin typeface="Cambria Math"/>
                            </a:rPr>
                            <m:t>𝐾</m:t>
                          </m:r>
                        </m:e>
                        <m:sub>
                          <m:r>
                            <a:rPr lang="en-US" sz="2200" b="0" i="1" smtClean="0">
                              <a:latin typeface="Cambria Math"/>
                            </a:rPr>
                            <m:t>𝑐</m:t>
                          </m:r>
                        </m:sub>
                      </m:sSub>
                      <m:r>
                        <a:rPr lang="en-US" sz="22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22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sz="22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200" i="1">
                                  <a:latin typeface="Cambria Math"/>
                                </a:rPr>
                                <m:t>𝑅</m:t>
                              </m:r>
                            </m:e>
                            <m:sub>
                              <m:r>
                                <a:rPr lang="en-US" sz="2200" b="0" i="1" smtClean="0">
                                  <a:latin typeface="Cambria Math"/>
                                </a:rPr>
                                <m:t>4</m:t>
                              </m:r>
                            </m:sub>
                          </m:sSub>
                          <m:sSub>
                            <m:sSubPr>
                              <m:ctrlPr>
                                <a:rPr lang="en-US" sz="22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200" i="1">
                                  <a:latin typeface="Cambria Math"/>
                                </a:rPr>
                                <m:t>𝐶</m:t>
                              </m:r>
                            </m:e>
                            <m:sub>
                              <m:r>
                                <a:rPr lang="en-US" sz="2200" i="1">
                                  <a:latin typeface="Cambria Math"/>
                                </a:rPr>
                                <m:t>1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en-US" sz="22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200" i="1">
                                  <a:latin typeface="Cambria Math"/>
                                </a:rPr>
                                <m:t>𝑅</m:t>
                              </m:r>
                            </m:e>
                            <m:sub>
                              <m:r>
                                <a:rPr lang="en-US" sz="2200" b="0" i="1" smtClean="0">
                                  <a:latin typeface="Cambria Math"/>
                                </a:rPr>
                                <m:t>3</m:t>
                              </m:r>
                            </m:sub>
                          </m:sSub>
                          <m:sSub>
                            <m:sSubPr>
                              <m:ctrlPr>
                                <a:rPr lang="en-US" sz="22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200" i="1">
                                  <a:latin typeface="Cambria Math"/>
                                </a:rPr>
                                <m:t>𝐶</m:t>
                              </m:r>
                            </m:e>
                            <m:sub>
                              <m:r>
                                <a:rPr lang="en-US" sz="2200" b="0" i="1" smtClean="0">
                                  <a:latin typeface="Cambria Math"/>
                                </a:rPr>
                                <m:t>2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lang="en-US" sz="2200" dirty="0"/>
              </a:p>
            </p:txBody>
          </p:sp>
        </mc:Choice>
        <mc:Fallback xmlns=""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36096" y="4077072"/>
                <a:ext cx="1499770" cy="785471"/>
              </a:xfrm>
              <a:prstGeom prst="rect">
                <a:avLst/>
              </a:prstGeom>
              <a:blipFill rotWithShape="1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/>
              <p:cNvSpPr txBox="1"/>
              <p:nvPr/>
            </p:nvSpPr>
            <p:spPr>
              <a:xfrm>
                <a:off x="1763688" y="4869160"/>
                <a:ext cx="6105912" cy="10454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b="0" i="1" smtClean="0">
                            <a:latin typeface="Cambria Math"/>
                          </a:rPr>
                          <m:t>𝐺</m:t>
                        </m:r>
                      </m:e>
                      <m:sub>
                        <m:r>
                          <a:rPr lang="en-US" sz="2800" b="0" i="1" smtClean="0">
                            <a:latin typeface="Cambria Math"/>
                          </a:rPr>
                          <m:t>𝑐</m:t>
                        </m:r>
                      </m:sub>
                    </m:sSub>
                    <m:d>
                      <m:dPr>
                        <m:ctrlPr>
                          <a:rPr lang="en-US" sz="28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800" b="0" i="1" smtClean="0">
                            <a:latin typeface="Cambria Math"/>
                          </a:rPr>
                          <m:t>𝑠</m:t>
                        </m:r>
                      </m:e>
                    </m:d>
                    <m:r>
                      <a:rPr lang="en-US" sz="2800" b="0" i="1" smtClean="0">
                        <a:latin typeface="Cambria Math"/>
                      </a:rPr>
                      <m:t>=</m:t>
                    </m:r>
                    <m:sSub>
                      <m:sSubPr>
                        <m:ctrlPr>
                          <a:rPr lang="en-US" sz="28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b="0" i="1" smtClean="0">
                            <a:latin typeface="Cambria Math"/>
                          </a:rPr>
                          <m:t>𝐾</m:t>
                        </m:r>
                      </m:e>
                      <m:sub>
                        <m:r>
                          <a:rPr lang="en-US" sz="2800" b="0" i="1" smtClean="0">
                            <a:latin typeface="Cambria Math"/>
                          </a:rPr>
                          <m:t>𝑐</m:t>
                        </m:r>
                      </m:sub>
                    </m:sSub>
                    <m:f>
                      <m:fPr>
                        <m:ctrlPr>
                          <a:rPr lang="en-US" sz="2800" b="0" i="1" smtClean="0"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fPr>
                      <m:num>
                        <m:r>
                          <a:rPr lang="en-US" sz="2800" b="0" i="1" smtClean="0">
                            <a:latin typeface="Cambria Math"/>
                            <a:ea typeface="Cambria Math"/>
                          </a:rPr>
                          <m:t>𝑠</m:t>
                        </m:r>
                        <m:r>
                          <a:rPr lang="en-US" sz="2800" b="0" i="1" smtClean="0">
                            <a:latin typeface="Cambria Math"/>
                            <a:ea typeface="Cambria Math"/>
                          </a:rPr>
                          <m:t>+</m:t>
                        </m:r>
                        <m:f>
                          <m:fPr>
                            <m:ctrlPr>
                              <a:rPr lang="en-US" sz="2800" b="0" i="1" smtClean="0">
                                <a:latin typeface="Cambria Math" panose="02040503050406030204" pitchFamily="18" charset="0"/>
                                <a:ea typeface="Cambria Math"/>
                              </a:rPr>
                            </m:ctrlPr>
                          </m:fPr>
                          <m:num>
                            <m:r>
                              <a:rPr lang="en-US" sz="2800" b="0" i="1" smtClean="0">
                                <a:latin typeface="Cambria Math"/>
                                <a:ea typeface="Cambria Math"/>
                              </a:rPr>
                              <m:t>1</m:t>
                            </m:r>
                          </m:num>
                          <m:den>
                            <m:r>
                              <a:rPr lang="en-US" sz="2800" b="0" i="1" smtClean="0">
                                <a:latin typeface="Cambria Math"/>
                                <a:ea typeface="Cambria Math"/>
                              </a:rPr>
                              <m:t>𝑇</m:t>
                            </m:r>
                          </m:den>
                        </m:f>
                      </m:num>
                      <m:den>
                        <m:r>
                          <a:rPr lang="en-US" sz="2800" b="0" i="1" smtClean="0">
                            <a:latin typeface="Cambria Math"/>
                            <a:ea typeface="Cambria Math"/>
                          </a:rPr>
                          <m:t>𝑠</m:t>
                        </m:r>
                        <m:r>
                          <a:rPr lang="en-US" sz="2800" b="0" i="1" smtClean="0">
                            <a:latin typeface="Cambria Math"/>
                            <a:ea typeface="Cambria Math"/>
                          </a:rPr>
                          <m:t>+</m:t>
                        </m:r>
                        <m:f>
                          <m:fPr>
                            <m:ctrlPr>
                              <a:rPr lang="en-US" sz="2800" b="0" i="1" smtClean="0">
                                <a:latin typeface="Cambria Math" panose="02040503050406030204" pitchFamily="18" charset="0"/>
                                <a:ea typeface="Cambria Math"/>
                              </a:rPr>
                            </m:ctrlPr>
                          </m:fPr>
                          <m:num>
                            <m:r>
                              <a:rPr lang="en-US" sz="2800" b="0" i="1" smtClean="0">
                                <a:latin typeface="Cambria Math"/>
                                <a:ea typeface="Cambria Math"/>
                              </a:rPr>
                              <m:t>1</m:t>
                            </m:r>
                          </m:num>
                          <m:den>
                            <m:r>
                              <a:rPr lang="en-US" sz="2800" i="1">
                                <a:latin typeface="Cambria Math"/>
                                <a:ea typeface="Cambria Math"/>
                              </a:rPr>
                              <m:t>𝛼</m:t>
                            </m:r>
                            <m:r>
                              <a:rPr lang="en-US" sz="2800" i="1">
                                <a:latin typeface="Cambria Math"/>
                                <a:ea typeface="Cambria Math"/>
                              </a:rPr>
                              <m:t>𝑇</m:t>
                            </m:r>
                          </m:den>
                        </m:f>
                      </m:den>
                    </m:f>
                  </m:oMath>
                </a14:m>
                <a:r>
                  <a:rPr lang="en-US" sz="2800" dirty="0" smtClean="0"/>
                  <a:t> ,      (</a:t>
                </a:r>
                <a14:m>
                  <m:oMath xmlns:m="http://schemas.openxmlformats.org/officeDocument/2006/math">
                    <m:r>
                      <a:rPr lang="en-US" sz="2800" i="1" dirty="0" smtClean="0">
                        <a:latin typeface="Cambria Math"/>
                      </a:rPr>
                      <m:t>0</m:t>
                    </m:r>
                    <m:r>
                      <a:rPr lang="en-US" sz="2800" i="1" smtClean="0">
                        <a:latin typeface="Cambria Math"/>
                        <a:ea typeface="Cambria Math"/>
                      </a:rPr>
                      <m:t>&lt;</m:t>
                    </m:r>
                    <m:r>
                      <a:rPr lang="en-US" sz="2800" i="1" smtClean="0">
                        <a:latin typeface="Cambria Math"/>
                        <a:ea typeface="Cambria Math"/>
                      </a:rPr>
                      <m:t>𝛼</m:t>
                    </m:r>
                    <m:r>
                      <a:rPr lang="en-US" sz="2800" b="0" i="1" smtClean="0">
                        <a:latin typeface="Cambria Math"/>
                        <a:ea typeface="Cambria Math"/>
                      </a:rPr>
                      <m:t>&lt;</m:t>
                    </m:r>
                    <m:r>
                      <a:rPr lang="en-US" sz="2800" b="0" i="1" smtClean="0">
                        <a:latin typeface="Cambria Math"/>
                        <a:ea typeface="Cambria Math"/>
                      </a:rPr>
                      <m:t>1</m:t>
                    </m:r>
                  </m:oMath>
                </a14:m>
                <a:r>
                  <a:rPr lang="en-US" sz="2800" dirty="0" smtClean="0"/>
                  <a:t>)</a:t>
                </a:r>
                <a:endParaRPr lang="en-US" sz="2800" dirty="0"/>
              </a:p>
            </p:txBody>
          </p:sp>
        </mc:Choice>
        <mc:Fallback xmlns="">
          <p:sp>
            <p:nvSpPr>
              <p:cNvPr id="11" name="Text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63688" y="4869160"/>
                <a:ext cx="6105912" cy="1045414"/>
              </a:xfrm>
              <a:prstGeom prst="rect">
                <a:avLst/>
              </a:prstGeom>
              <a:blipFill rotWithShape="1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/>
              <p:cNvSpPr txBox="1"/>
              <p:nvPr/>
            </p:nvSpPr>
            <p:spPr>
              <a:xfrm>
                <a:off x="3995936" y="6238473"/>
                <a:ext cx="1778436" cy="43088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2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200" i="1">
                              <a:latin typeface="Cambria Math"/>
                            </a:rPr>
                            <m:t>𝑅</m:t>
                          </m:r>
                        </m:e>
                        <m:sub>
                          <m:r>
                            <a:rPr lang="en-US" sz="2200" b="0" i="1" smtClean="0">
                              <a:latin typeface="Cambria Math"/>
                            </a:rPr>
                            <m:t>1</m:t>
                          </m:r>
                        </m:sub>
                      </m:sSub>
                      <m:sSub>
                        <m:sSubPr>
                          <m:ctrlPr>
                            <a:rPr lang="en-US" sz="22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200" i="1">
                              <a:latin typeface="Cambria Math"/>
                            </a:rPr>
                            <m:t>𝐶</m:t>
                          </m:r>
                        </m:e>
                        <m:sub>
                          <m:r>
                            <a:rPr lang="en-US" sz="2200" i="1"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en-US" sz="2200" i="1" smtClean="0">
                          <a:latin typeface="Cambria Math"/>
                          <a:ea typeface="Cambria Math"/>
                        </a:rPr>
                        <m:t>&gt;</m:t>
                      </m:r>
                      <m:sSub>
                        <m:sSubPr>
                          <m:ctrlPr>
                            <a:rPr lang="en-US" sz="22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200" i="1">
                              <a:latin typeface="Cambria Math"/>
                            </a:rPr>
                            <m:t>𝑅</m:t>
                          </m:r>
                        </m:e>
                        <m:sub>
                          <m:r>
                            <a:rPr lang="en-US" sz="2200" b="0" i="1" smtClean="0">
                              <a:latin typeface="Cambria Math"/>
                            </a:rPr>
                            <m:t>2</m:t>
                          </m:r>
                        </m:sub>
                      </m:sSub>
                      <m:sSub>
                        <m:sSubPr>
                          <m:ctrlPr>
                            <a:rPr lang="en-US" sz="22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200" i="1">
                              <a:latin typeface="Cambria Math"/>
                            </a:rPr>
                            <m:t>𝐶</m:t>
                          </m:r>
                        </m:e>
                        <m:sub>
                          <m:r>
                            <a:rPr lang="en-US" sz="2200" b="0" i="1" smtClean="0">
                              <a:latin typeface="Cambria Math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lang="en-US" sz="2200" dirty="0"/>
              </a:p>
            </p:txBody>
          </p:sp>
        </mc:Choice>
        <mc:Fallback xmlns="">
          <p:sp>
            <p:nvSpPr>
              <p:cNvPr id="12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95936" y="6238473"/>
                <a:ext cx="1778436" cy="430887"/>
              </a:xfrm>
              <a:prstGeom prst="rect">
                <a:avLst/>
              </a:prstGeom>
              <a:blipFill rotWithShape="1"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98460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4" grpId="0" animBg="1"/>
      <p:bldP spid="8" grpId="0" animBg="1"/>
      <p:bldP spid="9" grpId="0" animBg="1"/>
      <p:bldP spid="11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Electronic Lead Compensator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504" y="1600200"/>
            <a:ext cx="4896544" cy="4525963"/>
          </a:xfrm>
        </p:spPr>
        <p:txBody>
          <a:bodyPr>
            <a:normAutofit/>
          </a:bodyPr>
          <a:lstStyle/>
          <a:p>
            <a:pPr algn="just"/>
            <a:r>
              <a:rPr lang="en-US" sz="2800" dirty="0" smtClean="0"/>
              <a:t>Pole-zero Configuration of Lead Compensator</a:t>
            </a:r>
            <a:endParaRPr lang="en-US" sz="28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2075" y="1269339"/>
            <a:ext cx="3971925" cy="5057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827584" y="3289925"/>
                <a:ext cx="2880320" cy="4924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6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600" i="1">
                              <a:latin typeface="Cambria Math"/>
                            </a:rPr>
                            <m:t>𝑅</m:t>
                          </m:r>
                        </m:e>
                        <m:sub>
                          <m:r>
                            <a:rPr lang="en-US" sz="2600" b="0" i="1" smtClean="0">
                              <a:latin typeface="Cambria Math"/>
                            </a:rPr>
                            <m:t>1</m:t>
                          </m:r>
                        </m:sub>
                      </m:sSub>
                      <m:sSub>
                        <m:sSubPr>
                          <m:ctrlPr>
                            <a:rPr lang="en-US" sz="26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600" i="1">
                              <a:latin typeface="Cambria Math"/>
                            </a:rPr>
                            <m:t>𝐶</m:t>
                          </m:r>
                        </m:e>
                        <m:sub>
                          <m:r>
                            <a:rPr lang="en-US" sz="2600" i="1"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en-US" sz="2600" i="1" smtClean="0">
                          <a:latin typeface="Cambria Math"/>
                          <a:ea typeface="Cambria Math"/>
                        </a:rPr>
                        <m:t>&gt;</m:t>
                      </m:r>
                      <m:sSub>
                        <m:sSubPr>
                          <m:ctrlPr>
                            <a:rPr lang="en-US" sz="26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600" i="1">
                              <a:latin typeface="Cambria Math"/>
                            </a:rPr>
                            <m:t>𝑅</m:t>
                          </m:r>
                        </m:e>
                        <m:sub>
                          <m:r>
                            <a:rPr lang="en-US" sz="2600" b="0" i="1" smtClean="0">
                              <a:latin typeface="Cambria Math"/>
                            </a:rPr>
                            <m:t>2</m:t>
                          </m:r>
                        </m:sub>
                      </m:sSub>
                      <m:sSub>
                        <m:sSubPr>
                          <m:ctrlPr>
                            <a:rPr lang="en-US" sz="26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600" i="1">
                              <a:latin typeface="Cambria Math"/>
                            </a:rPr>
                            <m:t>𝐶</m:t>
                          </m:r>
                        </m:e>
                        <m:sub>
                          <m:r>
                            <a:rPr lang="en-US" sz="2600" b="0" i="1" smtClean="0">
                              <a:latin typeface="Cambria Math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lang="en-US" sz="2600" dirty="0"/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7584" y="3289925"/>
                <a:ext cx="2880320" cy="492443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43411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>Lead Compensation Techniques Based on the Root-Locus Approach.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n-US" sz="2800" dirty="0" smtClean="0"/>
              <a:t>The root-locus approach to design is very powerful when the specifications are given in terms of time-domain quantities, such as </a:t>
            </a:r>
          </a:p>
          <a:p>
            <a:pPr algn="just"/>
            <a:endParaRPr lang="en-US" sz="2800" dirty="0" smtClean="0"/>
          </a:p>
          <a:p>
            <a:pPr lvl="1" algn="just"/>
            <a:r>
              <a:rPr lang="en-US" sz="2400" dirty="0" smtClean="0"/>
              <a:t>damping ratio</a:t>
            </a:r>
          </a:p>
          <a:p>
            <a:pPr lvl="1" algn="just"/>
            <a:r>
              <a:rPr lang="en-US" sz="2400" dirty="0" smtClean="0"/>
              <a:t>undamped natural frequency</a:t>
            </a:r>
          </a:p>
          <a:p>
            <a:pPr lvl="1" algn="just"/>
            <a:r>
              <a:rPr lang="en-US" sz="2400" dirty="0" smtClean="0"/>
              <a:t>desired dominant closed-loop poles</a:t>
            </a:r>
          </a:p>
          <a:p>
            <a:pPr lvl="1" algn="just"/>
            <a:r>
              <a:rPr lang="en-US" sz="2400" dirty="0" smtClean="0"/>
              <a:t>maximum overshoot</a:t>
            </a:r>
          </a:p>
          <a:p>
            <a:pPr lvl="1" algn="just"/>
            <a:r>
              <a:rPr lang="en-US" sz="2400" dirty="0" smtClean="0"/>
              <a:t>rise time</a:t>
            </a:r>
          </a:p>
          <a:p>
            <a:pPr lvl="1" algn="just"/>
            <a:r>
              <a:rPr lang="en-US" sz="2400" dirty="0" smtClean="0"/>
              <a:t>settling time.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8</a:t>
            </a:fld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>Lead Compensation Techniques Based on the Root-Locus Approach.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600200"/>
            <a:ext cx="8686800" cy="4525963"/>
          </a:xfrm>
        </p:spPr>
        <p:txBody>
          <a:bodyPr>
            <a:normAutofit/>
          </a:bodyPr>
          <a:lstStyle/>
          <a:p>
            <a:pPr algn="just"/>
            <a:r>
              <a:rPr lang="en-US" sz="2800" dirty="0" smtClean="0"/>
              <a:t>The procedures for designing a lead compensator by the root-locus method may be stated as follows:</a:t>
            </a:r>
          </a:p>
          <a:p>
            <a:pPr algn="just"/>
            <a:endParaRPr lang="en-US" sz="2800" dirty="0" smtClean="0"/>
          </a:p>
          <a:p>
            <a:pPr algn="just"/>
            <a:endParaRPr lang="en-US" sz="2800" dirty="0" smtClean="0"/>
          </a:p>
          <a:p>
            <a:pPr lvl="1" algn="just"/>
            <a:r>
              <a:rPr lang="en-US" b="1" dirty="0" smtClean="0"/>
              <a:t>Step-1: </a:t>
            </a:r>
            <a:r>
              <a:rPr lang="en-US" dirty="0" smtClean="0"/>
              <a:t>Analyze the given system via root locus.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9</a:t>
            </a:fld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4221</TotalTime>
  <Words>1604</Words>
  <Application>Microsoft Office PowerPoint</Application>
  <PresentationFormat>On-screen Show (4:3)</PresentationFormat>
  <Paragraphs>421</Paragraphs>
  <Slides>51</Slides>
  <Notes>2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51</vt:i4>
      </vt:variant>
    </vt:vector>
  </HeadingPairs>
  <TitlesOfParts>
    <vt:vector size="57" baseType="lpstr">
      <vt:lpstr>Arial</vt:lpstr>
      <vt:lpstr>Calibri</vt:lpstr>
      <vt:lpstr>Cambria Math</vt:lpstr>
      <vt:lpstr>Wingdings</vt:lpstr>
      <vt:lpstr>Office Theme</vt:lpstr>
      <vt:lpstr>Equation</vt:lpstr>
      <vt:lpstr>Modern Control Systems </vt:lpstr>
      <vt:lpstr>Lead Compensation</vt:lpstr>
      <vt:lpstr>Lead Compensation</vt:lpstr>
      <vt:lpstr>Lead Compensation</vt:lpstr>
      <vt:lpstr>Electronic Lead Compensator</vt:lpstr>
      <vt:lpstr>Electronic Lead Compensator</vt:lpstr>
      <vt:lpstr>Electronic Lead Compensator</vt:lpstr>
      <vt:lpstr>Lead Compensation Techniques Based on the Root-Locus Approach.</vt:lpstr>
      <vt:lpstr>Lead Compensation Techniques Based on the Root-Locus Approach.</vt:lpstr>
      <vt:lpstr>Step-2</vt:lpstr>
      <vt:lpstr>Step-3</vt:lpstr>
      <vt:lpstr>Step-4</vt:lpstr>
      <vt:lpstr>Step-5</vt:lpstr>
      <vt:lpstr>Step-6</vt:lpstr>
      <vt:lpstr>Final Design check</vt:lpstr>
      <vt:lpstr>Final Design check</vt:lpstr>
      <vt:lpstr>Example-1</vt:lpstr>
      <vt:lpstr>Step-1 (Example-1)</vt:lpstr>
      <vt:lpstr>Step-1 (Example-1)</vt:lpstr>
      <vt:lpstr>Step-2 (Example-1)</vt:lpstr>
      <vt:lpstr>Step-2 (Example-1)</vt:lpstr>
      <vt:lpstr>Step-3 (Exampl-1)</vt:lpstr>
      <vt:lpstr>Step-3 (Exampl-1)</vt:lpstr>
      <vt:lpstr>Step-3 (Exampl-1)</vt:lpstr>
      <vt:lpstr>Step-4 (Exampl-1)</vt:lpstr>
      <vt:lpstr>Step-5 (Exampl-1)</vt:lpstr>
      <vt:lpstr>Step-5 (Example-1)</vt:lpstr>
      <vt:lpstr>Step-5 (Example-1)</vt:lpstr>
      <vt:lpstr>Step-6 (Example-1)</vt:lpstr>
      <vt:lpstr>Final Design Check</vt:lpstr>
      <vt:lpstr>Final Design Check</vt:lpstr>
      <vt:lpstr>Final Design Check</vt:lpstr>
      <vt:lpstr>Final Design Check</vt:lpstr>
      <vt:lpstr>Final Design Check</vt:lpstr>
      <vt:lpstr>Step-5 (Exampl-1)</vt:lpstr>
      <vt:lpstr>Step-5 (Exampl-1)</vt:lpstr>
      <vt:lpstr>Step-5 (Example-1)</vt:lpstr>
      <vt:lpstr>Step-5 (Example-1)</vt:lpstr>
      <vt:lpstr>Step-5 (Example-1)</vt:lpstr>
      <vt:lpstr>Step-5 (Example-1)</vt:lpstr>
      <vt:lpstr>Step-5 (Example-1)</vt:lpstr>
      <vt:lpstr>Step-6 (Example-1)</vt:lpstr>
      <vt:lpstr>Step-6 (Example-1)</vt:lpstr>
      <vt:lpstr>Final Design Check</vt:lpstr>
      <vt:lpstr>Final Design Check</vt:lpstr>
      <vt:lpstr>Final Design Check</vt:lpstr>
      <vt:lpstr>Final Design Check</vt:lpstr>
      <vt:lpstr>Mechanical Lead Compensator</vt:lpstr>
      <vt:lpstr>Mechanical Lead Compensator</vt:lpstr>
      <vt:lpstr>Example-2</vt:lpstr>
      <vt:lpstr>Electrical Lead Compensator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Modern Control Systems (MCS)</dc:title>
  <cp:lastModifiedBy>Reviewer</cp:lastModifiedBy>
  <cp:revision>5</cp:revision>
  <dcterms:created xsi:type="dcterms:W3CDTF">2012-07-01T09:15:58Z</dcterms:created>
  <dcterms:modified xsi:type="dcterms:W3CDTF">2020-02-15T20:09:06Z</dcterms:modified>
</cp:coreProperties>
</file>