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handoutMasterIdLst>
    <p:handoutMasterId r:id="rId32"/>
  </p:handoutMasterIdLst>
  <p:sldIdLst>
    <p:sldId id="256" r:id="rId2"/>
    <p:sldId id="425" r:id="rId3"/>
    <p:sldId id="436" r:id="rId4"/>
    <p:sldId id="437" r:id="rId5"/>
    <p:sldId id="438" r:id="rId6"/>
    <p:sldId id="439" r:id="rId7"/>
    <p:sldId id="440" r:id="rId8"/>
    <p:sldId id="441" r:id="rId9"/>
    <p:sldId id="407" r:id="rId10"/>
    <p:sldId id="435" r:id="rId11"/>
    <p:sldId id="442" r:id="rId12"/>
    <p:sldId id="424" r:id="rId13"/>
    <p:sldId id="445" r:id="rId14"/>
    <p:sldId id="444" r:id="rId15"/>
    <p:sldId id="446" r:id="rId16"/>
    <p:sldId id="447" r:id="rId17"/>
    <p:sldId id="452" r:id="rId18"/>
    <p:sldId id="453" r:id="rId19"/>
    <p:sldId id="426" r:id="rId20"/>
    <p:sldId id="427" r:id="rId21"/>
    <p:sldId id="428" r:id="rId22"/>
    <p:sldId id="429" r:id="rId23"/>
    <p:sldId id="430" r:id="rId24"/>
    <p:sldId id="431" r:id="rId25"/>
    <p:sldId id="432" r:id="rId26"/>
    <p:sldId id="433" r:id="rId27"/>
    <p:sldId id="455" r:id="rId28"/>
    <p:sldId id="454" r:id="rId29"/>
    <p:sldId id="43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0788"/>
    <a:srgbClr val="FEF1E6"/>
    <a:srgbClr val="FEF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9322" autoAdjust="0"/>
  </p:normalViewPr>
  <p:slideViewPr>
    <p:cSldViewPr>
      <p:cViewPr varScale="1">
        <p:scale>
          <a:sx n="66" d="100"/>
          <a:sy n="66" d="100"/>
        </p:scale>
        <p:origin x="1208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351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4" Type="http://schemas.openxmlformats.org/officeDocument/2006/relationships/image" Target="../media/image60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42.wmf"/><Relationship Id="rId7" Type="http://schemas.openxmlformats.org/officeDocument/2006/relationships/image" Target="../media/image64.wmf"/><Relationship Id="rId2" Type="http://schemas.openxmlformats.org/officeDocument/2006/relationships/image" Target="../media/image40.wmf"/><Relationship Id="rId1" Type="http://schemas.openxmlformats.org/officeDocument/2006/relationships/image" Target="../media/image61.wmf"/><Relationship Id="rId6" Type="http://schemas.openxmlformats.org/officeDocument/2006/relationships/image" Target="../media/image63.emf"/><Relationship Id="rId5" Type="http://schemas.openxmlformats.org/officeDocument/2006/relationships/image" Target="../media/image62.emf"/><Relationship Id="rId4" Type="http://schemas.openxmlformats.org/officeDocument/2006/relationships/image" Target="../media/image45.wmf"/><Relationship Id="rId9" Type="http://schemas.openxmlformats.org/officeDocument/2006/relationships/image" Target="../media/image4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emf"/><Relationship Id="rId5" Type="http://schemas.openxmlformats.org/officeDocument/2006/relationships/image" Target="../media/image43.wmf"/><Relationship Id="rId10" Type="http://schemas.openxmlformats.org/officeDocument/2006/relationships/image" Target="../media/image48.emf"/><Relationship Id="rId4" Type="http://schemas.openxmlformats.org/officeDocument/2006/relationships/image" Target="../media/image42.wmf"/><Relationship Id="rId9" Type="http://schemas.openxmlformats.org/officeDocument/2006/relationships/image" Target="../media/image4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5CD0-BF64-4EDA-A390-EA27F5FF7906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7654-C7C7-4BC9-B3D0-68A06137D36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830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38015-AD98-4867-8B7A-4101F60AD33A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9B5A4E-08A9-457D-89E6-C51BF6DBFCF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3475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5.wmf"/><Relationship Id="rId3" Type="http://schemas.openxmlformats.org/officeDocument/2006/relationships/oleObject" Target="../embeddings/oleObject7.bin"/><Relationship Id="rId7" Type="http://schemas.openxmlformats.org/officeDocument/2006/relationships/image" Target="../media/image20.png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wmf"/><Relationship Id="rId11" Type="http://schemas.openxmlformats.org/officeDocument/2006/relationships/image" Target="../media/image24.wmf"/><Relationship Id="rId5" Type="http://schemas.openxmlformats.org/officeDocument/2006/relationships/oleObject" Target="../embeddings/oleObject8.bin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10.bin"/><Relationship Id="rId4" Type="http://schemas.openxmlformats.org/officeDocument/2006/relationships/image" Target="../media/image21.wmf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oleObject" Target="../embeddings/oleObject13.bin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8.wmf"/><Relationship Id="rId9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30.em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4.wmf"/><Relationship Id="rId11" Type="http://schemas.openxmlformats.org/officeDocument/2006/relationships/image" Target="../media/image62.png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61.png"/><Relationship Id="rId4" Type="http://schemas.openxmlformats.org/officeDocument/2006/relationships/image" Target="../media/image33.wmf"/><Relationship Id="rId9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7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46.wmf"/><Relationship Id="rId3" Type="http://schemas.openxmlformats.org/officeDocument/2006/relationships/oleObject" Target="../embeddings/oleObject22.bin"/><Relationship Id="rId21" Type="http://schemas.openxmlformats.org/officeDocument/2006/relationships/image" Target="../media/image47.wmf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29.bin"/><Relationship Id="rId25" Type="http://schemas.openxmlformats.org/officeDocument/2006/relationships/image" Target="../media/image49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5.wmf"/><Relationship Id="rId20" Type="http://schemas.openxmlformats.org/officeDocument/2006/relationships/oleObject" Target="../embeddings/oleObject31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26.bin"/><Relationship Id="rId24" Type="http://schemas.openxmlformats.org/officeDocument/2006/relationships/oleObject" Target="../embeddings/oleObject33.bin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23" Type="http://schemas.openxmlformats.org/officeDocument/2006/relationships/image" Target="../media/image48.emf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30.bin"/><Relationship Id="rId4" Type="http://schemas.openxmlformats.org/officeDocument/2006/relationships/image" Target="../media/image39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44.wmf"/><Relationship Id="rId22" Type="http://schemas.openxmlformats.org/officeDocument/2006/relationships/oleObject" Target="../embeddings/oleObject32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image" Target="../media/image91.png"/><Relationship Id="rId7" Type="http://schemas.openxmlformats.org/officeDocument/2006/relationships/image" Target="../media/image5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53.wmf"/><Relationship Id="rId5" Type="http://schemas.openxmlformats.org/officeDocument/2006/relationships/image" Target="../media/image50.wmf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52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55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41.bin"/><Relationship Id="rId10" Type="http://schemas.openxmlformats.org/officeDocument/2006/relationships/image" Target="../media/image60.wmf"/><Relationship Id="rId4" Type="http://schemas.openxmlformats.org/officeDocument/2006/relationships/image" Target="../media/image57.wmf"/><Relationship Id="rId9" Type="http://schemas.openxmlformats.org/officeDocument/2006/relationships/oleObject" Target="../embeddings/oleObject43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oleObject" Target="../embeddings/oleObject49.bin"/><Relationship Id="rId18" Type="http://schemas.openxmlformats.org/officeDocument/2006/relationships/image" Target="../media/image64.wmf"/><Relationship Id="rId3" Type="http://schemas.openxmlformats.org/officeDocument/2006/relationships/image" Target="../media/image730.png"/><Relationship Id="rId21" Type="http://schemas.openxmlformats.org/officeDocument/2006/relationships/oleObject" Target="../embeddings/oleObject53.bin"/><Relationship Id="rId7" Type="http://schemas.openxmlformats.org/officeDocument/2006/relationships/image" Target="../media/image40.wmf"/><Relationship Id="rId12" Type="http://schemas.openxmlformats.org/officeDocument/2006/relationships/oleObject" Target="../embeddings/oleObject48.bin"/><Relationship Id="rId17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3.emf"/><Relationship Id="rId20" Type="http://schemas.openxmlformats.org/officeDocument/2006/relationships/image" Target="../media/image65.wmf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45.wmf"/><Relationship Id="rId5" Type="http://schemas.openxmlformats.org/officeDocument/2006/relationships/image" Target="../media/image61.wmf"/><Relationship Id="rId15" Type="http://schemas.openxmlformats.org/officeDocument/2006/relationships/oleObject" Target="../embeddings/oleObject50.bin"/><Relationship Id="rId10" Type="http://schemas.openxmlformats.org/officeDocument/2006/relationships/oleObject" Target="../embeddings/oleObject47.bin"/><Relationship Id="rId19" Type="http://schemas.openxmlformats.org/officeDocument/2006/relationships/oleObject" Target="../embeddings/oleObject52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42.wmf"/><Relationship Id="rId14" Type="http://schemas.openxmlformats.org/officeDocument/2006/relationships/image" Target="../media/image62.emf"/><Relationship Id="rId22" Type="http://schemas.openxmlformats.org/officeDocument/2006/relationships/image" Target="../media/image43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67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68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Modern </a:t>
            </a:r>
            <a:r>
              <a:rPr lang="en-US" b="1" dirty="0"/>
              <a:t>Control </a:t>
            </a:r>
            <a:r>
              <a:rPr lang="en-US" b="1" dirty="0" smtClean="0"/>
              <a:t>Systems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34197" y="2996952"/>
            <a:ext cx="7199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 smtClean="0"/>
              <a:t>Introduction </a:t>
            </a:r>
            <a:r>
              <a:rPr lang="en-GB" sz="2800" dirty="0" smtClean="0"/>
              <a:t>to State Space Modeling &amp; Analysis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87749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041"/>
            <a:ext cx="8229600" cy="830559"/>
          </a:xfrm>
        </p:spPr>
        <p:txBody>
          <a:bodyPr>
            <a:normAutofit/>
          </a:bodyPr>
          <a:lstStyle/>
          <a:p>
            <a:r>
              <a:rPr lang="en-GB" sz="3600" dirty="0" smtClean="0"/>
              <a:t>State Space Modelling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915400" cy="48307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If above equations are linearised about the operating state, then we have the following linearised state equation and output equation:</a:t>
            </a:r>
            <a:endParaRPr lang="en-US" sz="2800" dirty="0"/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152400" y="2839021"/>
          <a:ext cx="4016375" cy="51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8" name="Equation" r:id="rId3" imgW="1549080" imgH="203040" progId="Equation.3">
                  <p:embed/>
                </p:oleObj>
              </mc:Choice>
              <mc:Fallback>
                <p:oleObj name="Equation" r:id="rId3" imgW="1549080" imgH="203040" progId="Equation.3">
                  <p:embed/>
                  <p:pic>
                    <p:nvPicPr>
                      <p:cNvPr id="0" name="Picture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2839021"/>
                        <a:ext cx="4016375" cy="517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4903340" y="2839044"/>
          <a:ext cx="4088260" cy="517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9" name="Equation" r:id="rId5" imgW="1587240" imgH="203040" progId="Equation.3">
                  <p:embed/>
                </p:oleObj>
              </mc:Choice>
              <mc:Fallback>
                <p:oleObj name="Equation" r:id="rId5" imgW="1587240" imgH="203040" progId="Equation.3">
                  <p:embed/>
                  <p:pic>
                    <p:nvPicPr>
                      <p:cNvPr id="0" name="Picture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3340" y="2839044"/>
                        <a:ext cx="4088260" cy="5177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3818" name="Picture 9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" y="3810000"/>
            <a:ext cx="7839075" cy="284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4034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041"/>
            <a:ext cx="8229600" cy="830559"/>
          </a:xfrm>
        </p:spPr>
        <p:txBody>
          <a:bodyPr>
            <a:normAutofit/>
          </a:bodyPr>
          <a:lstStyle/>
          <a:p>
            <a:r>
              <a:rPr lang="en-GB" sz="3600" dirty="0" smtClean="0"/>
              <a:t>State Space Modelling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915400" cy="48307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If vector functions </a:t>
            </a:r>
            <a:r>
              <a:rPr lang="en-US" sz="2600" b="1" i="1" dirty="0" smtClean="0">
                <a:solidFill>
                  <a:srgbClr val="FF0000"/>
                </a:solidFill>
              </a:rPr>
              <a:t>f</a:t>
            </a:r>
            <a:r>
              <a:rPr lang="en-US" sz="2600" b="1" dirty="0" smtClean="0"/>
              <a:t> </a:t>
            </a:r>
            <a:r>
              <a:rPr lang="en-US" sz="2600" dirty="0" smtClean="0"/>
              <a:t>and</a:t>
            </a:r>
            <a:r>
              <a:rPr lang="en-US" sz="2600" b="1" dirty="0" smtClean="0"/>
              <a:t> </a:t>
            </a:r>
            <a:r>
              <a:rPr lang="en-US" sz="2600" b="1" i="1" dirty="0" smtClean="0">
                <a:solidFill>
                  <a:srgbClr val="FF0000"/>
                </a:solidFill>
              </a:rPr>
              <a:t>g</a:t>
            </a:r>
            <a:r>
              <a:rPr lang="en-US" sz="2600" b="1" dirty="0" smtClean="0"/>
              <a:t> </a:t>
            </a:r>
            <a:r>
              <a:rPr lang="en-US" sz="2600" dirty="0" smtClean="0"/>
              <a:t>do not involve time </a:t>
            </a:r>
            <a:r>
              <a:rPr lang="en-US" sz="2600" i="1" dirty="0" smtClean="0">
                <a:solidFill>
                  <a:srgbClr val="FF0000"/>
                </a:solidFill>
              </a:rPr>
              <a:t>t</a:t>
            </a:r>
            <a:r>
              <a:rPr lang="en-US" sz="2600" b="1" dirty="0" smtClean="0"/>
              <a:t> </a:t>
            </a:r>
            <a:r>
              <a:rPr lang="en-US" sz="2600" dirty="0" smtClean="0"/>
              <a:t>explicitly then the system is called a</a:t>
            </a:r>
            <a:r>
              <a:rPr lang="en-US" sz="2600" b="1" dirty="0" smtClean="0"/>
              <a:t> </a:t>
            </a:r>
            <a:r>
              <a:rPr lang="en-US" sz="2600" dirty="0" smtClean="0"/>
              <a:t>time-invariant system. </a:t>
            </a:r>
          </a:p>
          <a:p>
            <a:pPr algn="just"/>
            <a:endParaRPr lang="en-US" sz="1200" dirty="0" smtClean="0"/>
          </a:p>
          <a:p>
            <a:pPr algn="just"/>
            <a:r>
              <a:rPr lang="en-US" sz="2600" dirty="0" smtClean="0"/>
              <a:t>In this case, state and output equations can be simplified to</a:t>
            </a:r>
            <a:endParaRPr lang="en-US" sz="2600" dirty="0"/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381000" y="2667000"/>
          <a:ext cx="33147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834" name="Equation" r:id="rId3" imgW="1231560" imgH="203040" progId="Equation.3">
                  <p:embed/>
                </p:oleObj>
              </mc:Choice>
              <mc:Fallback>
                <p:oleObj name="Equation" r:id="rId3" imgW="1231560" imgH="203040" progId="Equation.3">
                  <p:embed/>
                  <p:pic>
                    <p:nvPicPr>
                      <p:cNvPr id="0" name="Object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667000"/>
                        <a:ext cx="33147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" name="Object 6"/>
          <p:cNvGraphicFramePr>
            <a:graphicFrameLocks noChangeAspect="1"/>
          </p:cNvGraphicFramePr>
          <p:nvPr/>
        </p:nvGraphicFramePr>
        <p:xfrm>
          <a:off x="4800600" y="2667000"/>
          <a:ext cx="336073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835" name="Equation" r:id="rId5" imgW="1257120" imgH="203040" progId="Equation.3">
                  <p:embed/>
                </p:oleObj>
              </mc:Choice>
              <mc:Fallback>
                <p:oleObj name="Equation" r:id="rId5" imgW="1257120" imgH="203040" progId="Equation.3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667000"/>
                        <a:ext cx="3360737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638098" y="3733800"/>
            <a:ext cx="8048702" cy="2925724"/>
            <a:chOff x="638098" y="3733800"/>
            <a:chExt cx="8048702" cy="2925724"/>
          </a:xfrm>
        </p:grpSpPr>
        <p:pic>
          <p:nvPicPr>
            <p:cNvPr id="6" name="Picture 9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38098" y="3733800"/>
              <a:ext cx="8048702" cy="2925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aphicFrame>
          <p:nvGraphicFramePr>
            <p:cNvPr id="101380" name="Object 88"/>
            <p:cNvGraphicFramePr>
              <a:graphicFrameLocks noChangeAspect="1"/>
            </p:cNvGraphicFramePr>
            <p:nvPr/>
          </p:nvGraphicFramePr>
          <p:xfrm>
            <a:off x="2033452" y="5029200"/>
            <a:ext cx="409575" cy="436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836" name="Equation" r:id="rId8" imgW="152280" imgH="164880" progId="Equation.3">
                    <p:embed/>
                  </p:oleObj>
                </mc:Choice>
                <mc:Fallback>
                  <p:oleObj name="Equation" r:id="rId8" imgW="152280" imgH="16488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3452" y="5029200"/>
                          <a:ext cx="409575" cy="436562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1381" name="Object 88"/>
            <p:cNvGraphicFramePr>
              <a:graphicFrameLocks noChangeAspect="1"/>
            </p:cNvGraphicFramePr>
            <p:nvPr/>
          </p:nvGraphicFramePr>
          <p:xfrm>
            <a:off x="4247560" y="3975463"/>
            <a:ext cx="444500" cy="436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837" name="Equation" r:id="rId10" imgW="164880" imgH="164880" progId="Equation.3">
                    <p:embed/>
                  </p:oleObj>
                </mc:Choice>
                <mc:Fallback>
                  <p:oleObj name="Equation" r:id="rId10" imgW="164880" imgH="16488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47560" y="3975463"/>
                          <a:ext cx="444500" cy="436563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1382" name="Object 88"/>
            <p:cNvGraphicFramePr>
              <a:graphicFrameLocks noChangeAspect="1"/>
            </p:cNvGraphicFramePr>
            <p:nvPr/>
          </p:nvGraphicFramePr>
          <p:xfrm>
            <a:off x="4267200" y="6096000"/>
            <a:ext cx="409575" cy="436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838" name="Equation" r:id="rId12" imgW="152280" imgH="164880" progId="Equation.3">
                    <p:embed/>
                  </p:oleObj>
                </mc:Choice>
                <mc:Fallback>
                  <p:oleObj name="Equation" r:id="rId12" imgW="152280" imgH="16488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67200" y="6096000"/>
                          <a:ext cx="409575" cy="436563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88"/>
            <p:cNvGraphicFramePr>
              <a:graphicFrameLocks noChangeAspect="1"/>
            </p:cNvGraphicFramePr>
            <p:nvPr/>
          </p:nvGraphicFramePr>
          <p:xfrm>
            <a:off x="6437540" y="5015503"/>
            <a:ext cx="409575" cy="469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839" name="Equation" r:id="rId14" imgW="152280" imgH="177480" progId="Equation.3">
                    <p:embed/>
                  </p:oleObj>
                </mc:Choice>
                <mc:Fallback>
                  <p:oleObj name="Equation" r:id="rId14" imgW="152280" imgH="17748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37540" y="5015503"/>
                          <a:ext cx="409575" cy="4699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94034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2008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Example-1</a:t>
            </a:r>
            <a:endParaRPr lang="en-GB" sz="3600" dirty="0"/>
          </a:p>
        </p:txBody>
      </p:sp>
      <p:sp>
        <p:nvSpPr>
          <p:cNvPr id="4" name="Rectangle 3"/>
          <p:cNvSpPr/>
          <p:nvPr/>
        </p:nvSpPr>
        <p:spPr>
          <a:xfrm>
            <a:off x="0" y="762000"/>
            <a:ext cx="89916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Consider the mechanical system shown in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figure. We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assume that the system is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linear. The external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force </a:t>
            </a:r>
            <a:r>
              <a:rPr lang="en-US" sz="22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u(t)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is the input to the system, and the displacement </a:t>
            </a:r>
            <a:r>
              <a:rPr lang="en-US" sz="22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y(t)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of the mass is the output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 The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displacement </a:t>
            </a:r>
            <a:r>
              <a:rPr lang="en-US" sz="220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y(t)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is measured from the equilibrium position in the absence of the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external force. This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system is a single-input, single-output system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From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the diagram, the system equation is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2719016"/>
            <a:ext cx="2204177" cy="398658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358067" y="3669268"/>
                <a:ext cx="406566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𝑚</m:t>
                      </m:r>
                      <m:acc>
                        <m:accPr>
                          <m:chr m:val="̈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𝑏</m:t>
                      </m:r>
                      <m:acc>
                        <m:accPr>
                          <m:chr m:val="̇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8067" y="3669268"/>
                <a:ext cx="4065665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600" t="-4918" r="-2099" b="-327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76200" y="4302204"/>
                <a:ext cx="6477000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sz="2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This system is of second order. This </a:t>
                </a:r>
                <a:r>
                  <a:rPr lang="en-US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means that the system involves two integrators. Let us </a:t>
                </a:r>
                <a:r>
                  <a:rPr lang="en-US" sz="2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define state </a:t>
                </a:r>
                <a:r>
                  <a:rPr lang="en-US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as</a:t>
                </a:r>
                <a:endParaRPr lang="en-US" sz="2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4302204"/>
                <a:ext cx="6477000" cy="1107996"/>
              </a:xfrm>
              <a:prstGeom prst="rect">
                <a:avLst/>
              </a:prstGeom>
              <a:blipFill>
                <a:blip r:embed="rId4"/>
                <a:stretch>
                  <a:fillRect l="-1130" t="-3297" r="-1130" b="-104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2648325" y="5628839"/>
                <a:ext cx="191315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CoreTTI"/>
                  </a:rPr>
                  <a:t> 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8325" y="5628839"/>
                <a:ext cx="1913152" cy="461665"/>
              </a:xfrm>
              <a:prstGeom prst="rect">
                <a:avLst/>
              </a:prstGeom>
              <a:blipFill rotWithShape="0">
                <a:blip r:embed="rId5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676464" y="6091535"/>
                <a:ext cx="192026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̇"/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CoreTTI"/>
                  </a:rPr>
                  <a:t> 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6464" y="6091535"/>
                <a:ext cx="1920269" cy="461665"/>
              </a:xfrm>
              <a:prstGeom prst="rect">
                <a:avLst/>
              </a:prstGeom>
              <a:blipFill rotWithShape="0">
                <a:blip r:embed="rId6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579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0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2008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Example-1</a:t>
            </a:r>
            <a:endParaRPr lang="en-GB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953000" y="1001098"/>
                <a:ext cx="406566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𝑚</m:t>
                      </m:r>
                      <m:acc>
                        <m:accPr>
                          <m:chr m:val="̈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𝑏</m:t>
                      </m:r>
                      <m:acc>
                        <m:accPr>
                          <m:chr m:val="̇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𝑘𝑦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0" y="1001098"/>
                <a:ext cx="4065665" cy="369332"/>
              </a:xfrm>
              <a:prstGeom prst="rect">
                <a:avLst/>
              </a:prstGeom>
              <a:blipFill rotWithShape="0">
                <a:blip r:embed="rId2"/>
                <a:stretch>
                  <a:fillRect l="-601" t="-3279" r="-2252" b="-34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12699" y="1716932"/>
            <a:ext cx="90059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smtClean="0">
                <a:latin typeface="TimesTen-Roman"/>
              </a:rPr>
              <a:t>Then we obtain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>
              <a:latin typeface="TimesTen-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 smtClean="0">
              <a:latin typeface="TimesTen-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>
              <a:latin typeface="TimesTen-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 smtClean="0">
              <a:latin typeface="TimesTen-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smtClean="0">
                <a:latin typeface="TimesTen-Roman"/>
              </a:rPr>
              <a:t>Or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>
              <a:latin typeface="TimesTen-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 smtClean="0">
              <a:latin typeface="TimesTen-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>
              <a:latin typeface="TimesTen-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 smtClean="0">
              <a:latin typeface="TimesTen-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dirty="0">
              <a:latin typeface="TimesTen-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smtClean="0">
                <a:latin typeface="TimesTen-Roman"/>
              </a:rPr>
              <a:t>The output equation is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152400" y="939543"/>
                <a:ext cx="176670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200" dirty="0">
                    <a:solidFill>
                      <a:schemeClr val="tx1"/>
                    </a:solidFill>
                    <a:latin typeface="CoreTTI"/>
                  </a:rPr>
                  <a:t> </a:t>
                </a:r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939543"/>
                <a:ext cx="1766702" cy="430887"/>
              </a:xfrm>
              <a:prstGeom prst="rect">
                <a:avLst/>
              </a:prstGeom>
              <a:blipFill rotWithShape="0">
                <a:blip r:embed="rId3"/>
                <a:stretch>
                  <a:fillRect b="-15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2631980" y="964943"/>
                <a:ext cx="177324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̇"/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200" dirty="0">
                    <a:solidFill>
                      <a:schemeClr val="tx1"/>
                    </a:solidFill>
                    <a:latin typeface="CoreTTI"/>
                  </a:rPr>
                  <a:t> </a:t>
                </a:r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1980" y="964943"/>
                <a:ext cx="1773242" cy="430887"/>
              </a:xfrm>
              <a:prstGeom prst="rect">
                <a:avLst/>
              </a:prstGeom>
              <a:blipFill rotWithShape="0">
                <a:blip r:embed="rId4"/>
                <a:stretch>
                  <a:fillRect b="-15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048000" y="2001879"/>
                <a:ext cx="18830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200" dirty="0">
                    <a:solidFill>
                      <a:schemeClr val="tx1"/>
                    </a:solidFill>
                    <a:latin typeface="CoreTTI"/>
                  </a:rPr>
                  <a:t> </a:t>
                </a:r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2001879"/>
                <a:ext cx="1883080" cy="430887"/>
              </a:xfrm>
              <a:prstGeom prst="rect">
                <a:avLst/>
              </a:prstGeom>
              <a:blipFill rotWithShape="0">
                <a:blip r:embed="rId5"/>
                <a:stretch>
                  <a:fillRect b="-15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048000" y="2514600"/>
                <a:ext cx="4768421" cy="7351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2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acc>
                        <m:accPr>
                          <m:chr m:val="̇"/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200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2514600"/>
                <a:ext cx="4768421" cy="73513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3048000" y="3476541"/>
                <a:ext cx="18830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200" dirty="0">
                    <a:solidFill>
                      <a:schemeClr val="tx1"/>
                    </a:solidFill>
                    <a:latin typeface="CoreTTI"/>
                  </a:rPr>
                  <a:t> </a:t>
                </a:r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3476541"/>
                <a:ext cx="1883080" cy="430887"/>
              </a:xfrm>
              <a:prstGeom prst="rect">
                <a:avLst/>
              </a:prstGeom>
              <a:blipFill rotWithShape="0">
                <a:blip r:embed="rId7"/>
                <a:stretch>
                  <a:fillRect b="-15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3048000" y="3989262"/>
                <a:ext cx="5190652" cy="7351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2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sSub>
                        <m:sSub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200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sSub>
                        <m:sSub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3989262"/>
                <a:ext cx="5190652" cy="735138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3219588" y="5091181"/>
                <a:ext cx="1752403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9588" y="5091181"/>
                <a:ext cx="1752403" cy="430887"/>
              </a:xfrm>
              <a:prstGeom prst="rect">
                <a:avLst/>
              </a:prstGeom>
              <a:blipFill rotWithShape="0">
                <a:blip r:embed="rId9"/>
                <a:stretch>
                  <a:fillRect b="-8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798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2008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Example-1</a:t>
            </a:r>
            <a:endParaRPr lang="en-GB" sz="3600" dirty="0"/>
          </a:p>
        </p:txBody>
      </p:sp>
      <p:graphicFrame>
        <p:nvGraphicFramePr>
          <p:cNvPr id="5530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541517"/>
              </p:ext>
            </p:extLst>
          </p:nvPr>
        </p:nvGraphicFramePr>
        <p:xfrm>
          <a:off x="1842416" y="2612886"/>
          <a:ext cx="6143625" cy="1400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0" name="Equation" r:id="rId3" imgW="2450880" imgH="558720" progId="Equation.3">
                  <p:embed/>
                </p:oleObj>
              </mc:Choice>
              <mc:Fallback>
                <p:oleObj name="Equation" r:id="rId3" imgW="2450880" imgH="558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2416" y="2612886"/>
                        <a:ext cx="6143625" cy="14009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295257"/>
              </p:ext>
            </p:extLst>
          </p:nvPr>
        </p:nvGraphicFramePr>
        <p:xfrm>
          <a:off x="2451100" y="4314825"/>
          <a:ext cx="409098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1" name="Equation" r:id="rId5" imgW="1206360" imgH="482400" progId="Equation.3">
                  <p:embed/>
                </p:oleObj>
              </mc:Choice>
              <mc:Fallback>
                <p:oleObj name="Equation" r:id="rId5" imgW="120636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4314825"/>
                        <a:ext cx="4090988" cy="1082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76200" y="2007513"/>
            <a:ext cx="883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200" dirty="0"/>
              <a:t>In a vector-matrix form,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-40664" y="1032788"/>
                <a:ext cx="18830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200" dirty="0">
                    <a:solidFill>
                      <a:schemeClr val="tx1"/>
                    </a:solidFill>
                    <a:latin typeface="CoreTTI"/>
                  </a:rPr>
                  <a:t> </a:t>
                </a:r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0664" y="1032788"/>
                <a:ext cx="1883080" cy="430887"/>
              </a:xfrm>
              <a:prstGeom prst="rect">
                <a:avLst/>
              </a:prstGeom>
              <a:blipFill rotWithShape="0">
                <a:blip r:embed="rId7"/>
                <a:stretch>
                  <a:fillRect b="-15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133600" y="884831"/>
                <a:ext cx="5190652" cy="7351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2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sSub>
                        <m:sSub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200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sSub>
                        <m:sSub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884831"/>
                <a:ext cx="5190652" cy="735138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7391597" y="1037421"/>
                <a:ext cx="1752403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1597" y="1037421"/>
                <a:ext cx="1752403" cy="430887"/>
              </a:xfrm>
              <a:prstGeom prst="rect">
                <a:avLst/>
              </a:prstGeom>
              <a:blipFill rotWithShape="0">
                <a:blip r:embed="rId9"/>
                <a:stretch>
                  <a:fillRect b="-8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817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2008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Example-1</a:t>
            </a:r>
            <a:endParaRPr lang="en-GB" sz="3600" dirty="0"/>
          </a:p>
        </p:txBody>
      </p:sp>
      <p:sp>
        <p:nvSpPr>
          <p:cNvPr id="4" name="Rectangle 3"/>
          <p:cNvSpPr/>
          <p:nvPr/>
        </p:nvSpPr>
        <p:spPr>
          <a:xfrm>
            <a:off x="38100" y="947845"/>
            <a:ext cx="883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200" dirty="0" smtClean="0"/>
              <a:t>State diagram of the system is </a:t>
            </a: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516160" y="1633881"/>
                <a:ext cx="1883080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200" dirty="0">
                    <a:solidFill>
                      <a:schemeClr val="tx1"/>
                    </a:solidFill>
                    <a:latin typeface="CoreTTI"/>
                  </a:rPr>
                  <a:t> </a:t>
                </a:r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6160" y="1633881"/>
                <a:ext cx="1883080" cy="430887"/>
              </a:xfrm>
              <a:prstGeom prst="rect">
                <a:avLst/>
              </a:prstGeom>
              <a:blipFill rotWithShape="0">
                <a:blip r:embed="rId2"/>
                <a:stretch>
                  <a:fillRect b="-15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286000" y="2219826"/>
                <a:ext cx="5190652" cy="7351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2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sSub>
                        <m:sSub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200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sSub>
                        <m:sSub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2219826"/>
                <a:ext cx="5190652" cy="73513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684937" y="3200400"/>
                <a:ext cx="1752403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4937" y="3200400"/>
                <a:ext cx="1752403" cy="430887"/>
              </a:xfrm>
              <a:prstGeom prst="rect">
                <a:avLst/>
              </a:prstGeom>
              <a:blipFill rotWithShape="0">
                <a:blip r:embed="rId4"/>
                <a:stretch>
                  <a:fillRect b="-8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Oval 8"/>
          <p:cNvSpPr/>
          <p:nvPr/>
        </p:nvSpPr>
        <p:spPr>
          <a:xfrm>
            <a:off x="2930260" y="5486400"/>
            <a:ext cx="2286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168260" y="5562600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158860" y="5562600"/>
            <a:ext cx="6096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3768460" y="5334000"/>
            <a:ext cx="7620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1/s</a:t>
            </a:r>
            <a:endParaRPr lang="en-US" sz="2400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530460" y="5562600"/>
            <a:ext cx="838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368660" y="5334000"/>
            <a:ext cx="6858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1/s</a:t>
            </a:r>
            <a:endParaRPr lang="en-US" sz="2400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5978260" y="5562600"/>
            <a:ext cx="1176478" cy="22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/>
          <p:nvPr/>
        </p:nvCxnSpPr>
        <p:spPr>
          <a:xfrm rot="10800000">
            <a:off x="4149460" y="4876800"/>
            <a:ext cx="838200" cy="685800"/>
          </a:xfrm>
          <a:prstGeom prst="curvedConnector3">
            <a:avLst>
              <a:gd name="adj1" fmla="val 36573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hape 31"/>
          <p:cNvCxnSpPr>
            <a:endCxn id="9" idx="7"/>
          </p:cNvCxnSpPr>
          <p:nvPr/>
        </p:nvCxnSpPr>
        <p:spPr>
          <a:xfrm rot="10800000" flipV="1">
            <a:off x="3125382" y="4876800"/>
            <a:ext cx="1024078" cy="631918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/>
          <p:nvPr/>
        </p:nvCxnSpPr>
        <p:spPr>
          <a:xfrm rot="10800000">
            <a:off x="4530460" y="4572000"/>
            <a:ext cx="2057400" cy="990600"/>
          </a:xfrm>
          <a:prstGeom prst="curvedConnector3">
            <a:avLst>
              <a:gd name="adj1" fmla="val 2128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hape 35"/>
          <p:cNvCxnSpPr>
            <a:endCxn id="9" idx="0"/>
          </p:cNvCxnSpPr>
          <p:nvPr/>
        </p:nvCxnSpPr>
        <p:spPr>
          <a:xfrm rot="10800000" flipV="1">
            <a:off x="3044560" y="4572000"/>
            <a:ext cx="1519378" cy="914400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418836" y="5295528"/>
                <a:ext cx="8235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8836" y="5295528"/>
                <a:ext cx="823559" cy="461665"/>
              </a:xfrm>
              <a:prstGeom prst="rect">
                <a:avLst/>
              </a:prstGeom>
              <a:blipFill rotWithShape="0">
                <a:blip r:embed="rId5"/>
                <a:stretch>
                  <a:fillRect r="-1481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7121260" y="5334000"/>
                <a:ext cx="81618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1260" y="5334000"/>
                <a:ext cx="816185" cy="461665"/>
              </a:xfrm>
              <a:prstGeom prst="rect">
                <a:avLst/>
              </a:prstGeom>
              <a:blipFill rotWithShape="0">
                <a:blip r:embed="rId6"/>
                <a:stretch>
                  <a:fillRect r="-223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4267200" y="4114800"/>
            <a:ext cx="705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-k/m</a:t>
            </a:r>
            <a:endParaRPr lang="en-US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606660" y="4876800"/>
            <a:ext cx="720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-b/m</a:t>
            </a:r>
            <a:endParaRPr 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3326836" y="5193268"/>
                <a:ext cx="4660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6836" y="5193268"/>
                <a:ext cx="466090" cy="36933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2158038" y="5210210"/>
            <a:ext cx="63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1/m</a:t>
            </a:r>
            <a:endParaRPr 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483100" y="5613400"/>
                <a:ext cx="99065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100" y="5613400"/>
                <a:ext cx="990656" cy="36933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5994400" y="5258628"/>
                <a:ext cx="4607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4400" y="5258628"/>
                <a:ext cx="460767" cy="369332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1582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2008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Example-1</a:t>
            </a:r>
            <a:endParaRPr lang="en-GB" sz="3600" dirty="0"/>
          </a:p>
        </p:txBody>
      </p:sp>
      <p:sp>
        <p:nvSpPr>
          <p:cNvPr id="4" name="Rectangle 3"/>
          <p:cNvSpPr/>
          <p:nvPr/>
        </p:nvSpPr>
        <p:spPr>
          <a:xfrm>
            <a:off x="38100" y="947845"/>
            <a:ext cx="883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200" dirty="0" smtClean="0"/>
              <a:t>State diagram in signal flow and block diagram format</a:t>
            </a:r>
            <a:endParaRPr lang="en-US" sz="2200" dirty="0"/>
          </a:p>
        </p:txBody>
      </p:sp>
      <p:grpSp>
        <p:nvGrpSpPr>
          <p:cNvPr id="3" name="Group 2"/>
          <p:cNvGrpSpPr/>
          <p:nvPr/>
        </p:nvGrpSpPr>
        <p:grpSpPr>
          <a:xfrm>
            <a:off x="1219200" y="1637268"/>
            <a:ext cx="6518609" cy="1867932"/>
            <a:chOff x="1219200" y="1637268"/>
            <a:chExt cx="6518609" cy="1867932"/>
          </a:xfrm>
        </p:grpSpPr>
        <p:sp>
          <p:nvSpPr>
            <p:cNvPr id="9" name="Oval 8"/>
            <p:cNvSpPr/>
            <p:nvPr/>
          </p:nvSpPr>
          <p:spPr>
            <a:xfrm>
              <a:off x="2730624" y="3008868"/>
              <a:ext cx="2286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1968624" y="3085068"/>
              <a:ext cx="762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2959224" y="3085068"/>
              <a:ext cx="609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3568824" y="2856468"/>
              <a:ext cx="762000" cy="609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/>
                <a:t>1/s</a:t>
              </a:r>
              <a:endParaRPr lang="en-US" sz="2400" dirty="0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4330824" y="3085068"/>
              <a:ext cx="8382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5169024" y="2856468"/>
              <a:ext cx="685800" cy="6096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/>
                <a:t>1/s</a:t>
              </a:r>
              <a:endParaRPr lang="en-US" sz="2400" dirty="0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V="1">
              <a:off x="5778624" y="3085068"/>
              <a:ext cx="1176478" cy="2232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urved Connector 15"/>
            <p:cNvCxnSpPr/>
            <p:nvPr/>
          </p:nvCxnSpPr>
          <p:spPr>
            <a:xfrm rot="10800000">
              <a:off x="3949824" y="2399268"/>
              <a:ext cx="838200" cy="685800"/>
            </a:xfrm>
            <a:prstGeom prst="curvedConnector3">
              <a:avLst>
                <a:gd name="adj1" fmla="val 36573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hape 31"/>
            <p:cNvCxnSpPr>
              <a:endCxn id="9" idx="7"/>
            </p:cNvCxnSpPr>
            <p:nvPr/>
          </p:nvCxnSpPr>
          <p:spPr>
            <a:xfrm rot="10800000" flipV="1">
              <a:off x="2925746" y="2399268"/>
              <a:ext cx="1024078" cy="631918"/>
            </a:xfrm>
            <a:prstGeom prst="curved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urved Connector 17"/>
            <p:cNvCxnSpPr/>
            <p:nvPr/>
          </p:nvCxnSpPr>
          <p:spPr>
            <a:xfrm rot="10800000">
              <a:off x="4330824" y="2094468"/>
              <a:ext cx="2057400" cy="990600"/>
            </a:xfrm>
            <a:prstGeom prst="curvedConnector3">
              <a:avLst>
                <a:gd name="adj1" fmla="val 21282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hape 35"/>
            <p:cNvCxnSpPr>
              <a:endCxn id="9" idx="0"/>
            </p:cNvCxnSpPr>
            <p:nvPr/>
          </p:nvCxnSpPr>
          <p:spPr>
            <a:xfrm rot="10800000" flipV="1">
              <a:off x="2844924" y="2094468"/>
              <a:ext cx="1519378" cy="914400"/>
            </a:xfrm>
            <a:prstGeom prst="curved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/>
                <p:cNvSpPr txBox="1"/>
                <p:nvPr/>
              </p:nvSpPr>
              <p:spPr>
                <a:xfrm>
                  <a:off x="1219200" y="2817996"/>
                  <a:ext cx="82355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𝑢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0" name="Text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19200" y="2817996"/>
                  <a:ext cx="823559" cy="461665"/>
                </a:xfrm>
                <a:prstGeom prst="rect">
                  <a:avLst/>
                </a:prstGeom>
                <a:blipFill rotWithShape="0">
                  <a:blip r:embed="rId2"/>
                  <a:stretch>
                    <a:fillRect r="-1481" b="-1710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/>
                <p:cNvSpPr txBox="1"/>
                <p:nvPr/>
              </p:nvSpPr>
              <p:spPr>
                <a:xfrm>
                  <a:off x="6921624" y="2856468"/>
                  <a:ext cx="816185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21" name="TextBox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21624" y="2856468"/>
                  <a:ext cx="816185" cy="461665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r="-2239" b="-18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TextBox 21"/>
            <p:cNvSpPr txBox="1"/>
            <p:nvPr/>
          </p:nvSpPr>
          <p:spPr>
            <a:xfrm>
              <a:off x="4067564" y="1637268"/>
              <a:ext cx="7056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-k/m</a:t>
              </a:r>
              <a:endParaRPr lang="en-US" sz="20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407024" y="2399268"/>
              <a:ext cx="7200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-b/m</a:t>
              </a:r>
              <a:endParaRPr lang="en-US" sz="2000" b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3127200" y="2715736"/>
                  <a:ext cx="46609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en-US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27200" y="2715736"/>
                  <a:ext cx="466090" cy="36933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TextBox 24"/>
            <p:cNvSpPr txBox="1"/>
            <p:nvPr/>
          </p:nvSpPr>
          <p:spPr>
            <a:xfrm>
              <a:off x="1958402" y="2732678"/>
              <a:ext cx="6335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1/m</a:t>
              </a:r>
              <a:endParaRPr lang="en-US" sz="2000" b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/>
                <p:cNvSpPr txBox="1"/>
                <p:nvPr/>
              </p:nvSpPr>
              <p:spPr>
                <a:xfrm>
                  <a:off x="4283464" y="3135868"/>
                  <a:ext cx="99065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en-US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acc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6" name="Text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83464" y="3135868"/>
                  <a:ext cx="990656" cy="36933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5794764" y="2781096"/>
                  <a:ext cx="46076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94764" y="2781096"/>
                  <a:ext cx="460767" cy="369332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0600" y="3962400"/>
            <a:ext cx="7365190" cy="276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3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252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Example-2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587680" cy="3744415"/>
          </a:xfrm>
        </p:spPr>
        <p:txBody>
          <a:bodyPr>
            <a:normAutofit/>
          </a:bodyPr>
          <a:lstStyle/>
          <a:p>
            <a:pPr algn="just"/>
            <a:r>
              <a:rPr lang="en-GB" sz="2400" dirty="0" smtClean="0"/>
              <a:t>State space representation of armature Controlled D.C Motor.</a:t>
            </a:r>
          </a:p>
          <a:p>
            <a:pPr algn="just"/>
            <a:endParaRPr lang="en-GB" sz="2400" dirty="0"/>
          </a:p>
          <a:p>
            <a:pPr algn="just"/>
            <a:endParaRPr lang="en-GB" sz="2400" dirty="0" smtClean="0"/>
          </a:p>
          <a:p>
            <a:pPr algn="just"/>
            <a:endParaRPr lang="en-GB" sz="2400" dirty="0"/>
          </a:p>
          <a:p>
            <a:pPr algn="just"/>
            <a:endParaRPr lang="en-GB" sz="2400" dirty="0" smtClean="0"/>
          </a:p>
          <a:p>
            <a:pPr algn="just"/>
            <a:endParaRPr lang="en-GB" sz="2400" dirty="0"/>
          </a:p>
          <a:p>
            <a:pPr algn="just"/>
            <a:endParaRPr lang="en-GB" sz="2400" dirty="0" smtClean="0"/>
          </a:p>
          <a:p>
            <a:pPr algn="just"/>
            <a:r>
              <a:rPr lang="en-GB" sz="2400" dirty="0" err="1" smtClean="0"/>
              <a:t>e</a:t>
            </a:r>
            <a:r>
              <a:rPr lang="en-GB" sz="2400" baseline="-25000" dirty="0" err="1" smtClean="0"/>
              <a:t>a</a:t>
            </a:r>
            <a:r>
              <a:rPr lang="en-GB" sz="2400" dirty="0" smtClean="0"/>
              <a:t> is armature voltage (i.e. input) and </a:t>
            </a:r>
            <a:r>
              <a:rPr lang="en-GB" sz="2400" dirty="0" smtClean="0">
                <a:sym typeface="Symbol" panose="05050102010706020507" pitchFamily="18" charset="2"/>
              </a:rPr>
              <a:t> </a:t>
            </a:r>
            <a:r>
              <a:rPr lang="en-GB" sz="2400" dirty="0" smtClean="0"/>
              <a:t>is output. 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432174" y="1205516"/>
            <a:ext cx="4186885" cy="2318111"/>
            <a:chOff x="4860032" y="980728"/>
            <a:chExt cx="4186885" cy="2318111"/>
          </a:xfrm>
        </p:grpSpPr>
        <p:grpSp>
          <p:nvGrpSpPr>
            <p:cNvPr id="10" name="Group 3"/>
            <p:cNvGrpSpPr>
              <a:grpSpLocks/>
            </p:cNvGrpSpPr>
            <p:nvPr/>
          </p:nvGrpSpPr>
          <p:grpSpPr bwMode="auto">
            <a:xfrm>
              <a:off x="6127278" y="1450218"/>
              <a:ext cx="863475" cy="193959"/>
              <a:chOff x="1673" y="2077"/>
              <a:chExt cx="818" cy="149"/>
            </a:xfrm>
          </p:grpSpPr>
          <p:sp>
            <p:nvSpPr>
              <p:cNvPr id="61" name="Arc 4"/>
              <p:cNvSpPr>
                <a:spLocks/>
              </p:cNvSpPr>
              <p:nvPr/>
            </p:nvSpPr>
            <p:spPr bwMode="auto">
              <a:xfrm>
                <a:off x="1673" y="2077"/>
                <a:ext cx="163" cy="141"/>
              </a:xfrm>
              <a:custGeom>
                <a:avLst/>
                <a:gdLst>
                  <a:gd name="G0" fmla="+- 21276 0 0"/>
                  <a:gd name="G1" fmla="+- 21600 0 0"/>
                  <a:gd name="G2" fmla="+- 21600 0 0"/>
                  <a:gd name="T0" fmla="*/ 0 w 42876"/>
                  <a:gd name="T1" fmla="*/ 17875 h 34596"/>
                  <a:gd name="T2" fmla="*/ 38529 w 42876"/>
                  <a:gd name="T3" fmla="*/ 34596 h 34596"/>
                  <a:gd name="T4" fmla="*/ 21276 w 42876"/>
                  <a:gd name="T5" fmla="*/ 21600 h 34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876" h="34596" fill="none" extrusionOk="0">
                    <a:moveTo>
                      <a:pt x="-1" y="17874"/>
                    </a:moveTo>
                    <a:cubicBezTo>
                      <a:pt x="1809" y="7539"/>
                      <a:pt x="10783" y="-1"/>
                      <a:pt x="21276" y="0"/>
                    </a:cubicBezTo>
                    <a:cubicBezTo>
                      <a:pt x="33205" y="0"/>
                      <a:pt x="42876" y="9670"/>
                      <a:pt x="42876" y="21600"/>
                    </a:cubicBezTo>
                    <a:cubicBezTo>
                      <a:pt x="42876" y="26288"/>
                      <a:pt x="41350" y="30850"/>
                      <a:pt x="38528" y="34595"/>
                    </a:cubicBezTo>
                  </a:path>
                  <a:path w="42876" h="34596" stroke="0" extrusionOk="0">
                    <a:moveTo>
                      <a:pt x="-1" y="17874"/>
                    </a:moveTo>
                    <a:cubicBezTo>
                      <a:pt x="1809" y="7539"/>
                      <a:pt x="10783" y="-1"/>
                      <a:pt x="21276" y="0"/>
                    </a:cubicBezTo>
                    <a:cubicBezTo>
                      <a:pt x="33205" y="0"/>
                      <a:pt x="42876" y="9670"/>
                      <a:pt x="42876" y="21600"/>
                    </a:cubicBezTo>
                    <a:cubicBezTo>
                      <a:pt x="42876" y="26288"/>
                      <a:pt x="41350" y="30850"/>
                      <a:pt x="38528" y="34595"/>
                    </a:cubicBezTo>
                    <a:lnTo>
                      <a:pt x="21276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62" name="Arc 5"/>
              <p:cNvSpPr>
                <a:spLocks/>
              </p:cNvSpPr>
              <p:nvPr/>
            </p:nvSpPr>
            <p:spPr bwMode="auto">
              <a:xfrm>
                <a:off x="1801" y="2081"/>
                <a:ext cx="164" cy="141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3599 w 43200"/>
                  <a:gd name="T1" fmla="*/ 33539 h 34596"/>
                  <a:gd name="T2" fmla="*/ 38853 w 43200"/>
                  <a:gd name="T3" fmla="*/ 34596 h 34596"/>
                  <a:gd name="T4" fmla="*/ 21600 w 43200"/>
                  <a:gd name="T5" fmla="*/ 21600 h 34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34596" fill="none" extrusionOk="0">
                    <a:moveTo>
                      <a:pt x="3599" y="33538"/>
                    </a:moveTo>
                    <a:cubicBezTo>
                      <a:pt x="1251" y="29999"/>
                      <a:pt x="0" y="2584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6288"/>
                      <a:pt x="41674" y="30850"/>
                      <a:pt x="38852" y="34595"/>
                    </a:cubicBezTo>
                  </a:path>
                  <a:path w="43200" h="34596" stroke="0" extrusionOk="0">
                    <a:moveTo>
                      <a:pt x="3599" y="33538"/>
                    </a:moveTo>
                    <a:cubicBezTo>
                      <a:pt x="1251" y="29999"/>
                      <a:pt x="0" y="2584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6288"/>
                      <a:pt x="41674" y="30850"/>
                      <a:pt x="38852" y="34595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63" name="Arc 6"/>
              <p:cNvSpPr>
                <a:spLocks/>
              </p:cNvSpPr>
              <p:nvPr/>
            </p:nvSpPr>
            <p:spPr bwMode="auto">
              <a:xfrm>
                <a:off x="1933" y="2077"/>
                <a:ext cx="164" cy="141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3599 w 43200"/>
                  <a:gd name="T1" fmla="*/ 33539 h 34596"/>
                  <a:gd name="T2" fmla="*/ 38853 w 43200"/>
                  <a:gd name="T3" fmla="*/ 34596 h 34596"/>
                  <a:gd name="T4" fmla="*/ 21600 w 43200"/>
                  <a:gd name="T5" fmla="*/ 21600 h 34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34596" fill="none" extrusionOk="0">
                    <a:moveTo>
                      <a:pt x="3599" y="33538"/>
                    </a:moveTo>
                    <a:cubicBezTo>
                      <a:pt x="1251" y="29999"/>
                      <a:pt x="0" y="2584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6288"/>
                      <a:pt x="41674" y="30850"/>
                      <a:pt x="38852" y="34595"/>
                    </a:cubicBezTo>
                  </a:path>
                  <a:path w="43200" h="34596" stroke="0" extrusionOk="0">
                    <a:moveTo>
                      <a:pt x="3599" y="33538"/>
                    </a:moveTo>
                    <a:cubicBezTo>
                      <a:pt x="1251" y="29999"/>
                      <a:pt x="0" y="2584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6288"/>
                      <a:pt x="41674" y="30850"/>
                      <a:pt x="38852" y="34595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64" name="Arc 7"/>
              <p:cNvSpPr>
                <a:spLocks/>
              </p:cNvSpPr>
              <p:nvPr/>
            </p:nvSpPr>
            <p:spPr bwMode="auto">
              <a:xfrm>
                <a:off x="2065" y="2081"/>
                <a:ext cx="164" cy="141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3599 w 43200"/>
                  <a:gd name="T1" fmla="*/ 33539 h 34596"/>
                  <a:gd name="T2" fmla="*/ 38853 w 43200"/>
                  <a:gd name="T3" fmla="*/ 34596 h 34596"/>
                  <a:gd name="T4" fmla="*/ 21600 w 43200"/>
                  <a:gd name="T5" fmla="*/ 21600 h 34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34596" fill="none" extrusionOk="0">
                    <a:moveTo>
                      <a:pt x="3599" y="33538"/>
                    </a:moveTo>
                    <a:cubicBezTo>
                      <a:pt x="1251" y="29999"/>
                      <a:pt x="0" y="2584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6288"/>
                      <a:pt x="41674" y="30850"/>
                      <a:pt x="38852" y="34595"/>
                    </a:cubicBezTo>
                  </a:path>
                  <a:path w="43200" h="34596" stroke="0" extrusionOk="0">
                    <a:moveTo>
                      <a:pt x="3599" y="33538"/>
                    </a:moveTo>
                    <a:cubicBezTo>
                      <a:pt x="1251" y="29999"/>
                      <a:pt x="0" y="2584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6288"/>
                      <a:pt x="41674" y="30850"/>
                      <a:pt x="38852" y="34595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65" name="Arc 8"/>
              <p:cNvSpPr>
                <a:spLocks/>
              </p:cNvSpPr>
              <p:nvPr/>
            </p:nvSpPr>
            <p:spPr bwMode="auto">
              <a:xfrm>
                <a:off x="2195" y="2085"/>
                <a:ext cx="164" cy="141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3599 w 43200"/>
                  <a:gd name="T1" fmla="*/ 33539 h 34596"/>
                  <a:gd name="T2" fmla="*/ 38853 w 43200"/>
                  <a:gd name="T3" fmla="*/ 34596 h 34596"/>
                  <a:gd name="T4" fmla="*/ 21600 w 43200"/>
                  <a:gd name="T5" fmla="*/ 21600 h 34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34596" fill="none" extrusionOk="0">
                    <a:moveTo>
                      <a:pt x="3599" y="33538"/>
                    </a:moveTo>
                    <a:cubicBezTo>
                      <a:pt x="1251" y="29999"/>
                      <a:pt x="0" y="2584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6288"/>
                      <a:pt x="41674" y="30850"/>
                      <a:pt x="38852" y="34595"/>
                    </a:cubicBezTo>
                  </a:path>
                  <a:path w="43200" h="34596" stroke="0" extrusionOk="0">
                    <a:moveTo>
                      <a:pt x="3599" y="33538"/>
                    </a:moveTo>
                    <a:cubicBezTo>
                      <a:pt x="1251" y="29999"/>
                      <a:pt x="0" y="2584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6288"/>
                      <a:pt x="41674" y="30850"/>
                      <a:pt x="38852" y="34595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66" name="Arc 9"/>
              <p:cNvSpPr>
                <a:spLocks/>
              </p:cNvSpPr>
              <p:nvPr/>
            </p:nvSpPr>
            <p:spPr bwMode="auto">
              <a:xfrm>
                <a:off x="2328" y="2081"/>
                <a:ext cx="163" cy="137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3599 w 42961"/>
                  <a:gd name="T1" fmla="*/ 33539 h 33539"/>
                  <a:gd name="T2" fmla="*/ 42961 w 42961"/>
                  <a:gd name="T3" fmla="*/ 18398 h 33539"/>
                  <a:gd name="T4" fmla="*/ 21600 w 42961"/>
                  <a:gd name="T5" fmla="*/ 21600 h 33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961" h="33539" fill="none" extrusionOk="0">
                    <a:moveTo>
                      <a:pt x="3599" y="33538"/>
                    </a:moveTo>
                    <a:cubicBezTo>
                      <a:pt x="1251" y="29999"/>
                      <a:pt x="0" y="2584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2292" y="-1"/>
                      <a:pt x="41376" y="7823"/>
                      <a:pt x="42961" y="18397"/>
                    </a:cubicBezTo>
                  </a:path>
                  <a:path w="42961" h="33539" stroke="0" extrusionOk="0">
                    <a:moveTo>
                      <a:pt x="3599" y="33538"/>
                    </a:moveTo>
                    <a:cubicBezTo>
                      <a:pt x="1251" y="29999"/>
                      <a:pt x="0" y="2584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2292" y="-1"/>
                      <a:pt x="41376" y="7823"/>
                      <a:pt x="42961" y="1839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GB"/>
              </a:p>
            </p:txBody>
          </p:sp>
        </p:grp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860032" y="1894331"/>
              <a:ext cx="503403" cy="52205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V="1">
              <a:off x="5101246" y="1513663"/>
              <a:ext cx="0" cy="391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16200000">
              <a:off x="5524241" y="1014112"/>
              <a:ext cx="195772" cy="1019041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9" y="140"/>
                </a:cxn>
                <a:cxn ang="0">
                  <a:pos x="77" y="188"/>
                </a:cxn>
                <a:cxn ang="0">
                  <a:pos x="0" y="188"/>
                </a:cxn>
                <a:cxn ang="0">
                  <a:pos x="77" y="235"/>
                </a:cxn>
                <a:cxn ang="0">
                  <a:pos x="0" y="235"/>
                </a:cxn>
                <a:cxn ang="0">
                  <a:pos x="77" y="283"/>
                </a:cxn>
                <a:cxn ang="0">
                  <a:pos x="0" y="283"/>
                </a:cxn>
                <a:cxn ang="0">
                  <a:pos x="77" y="329"/>
                </a:cxn>
                <a:cxn ang="0">
                  <a:pos x="0" y="329"/>
                </a:cxn>
                <a:cxn ang="0">
                  <a:pos x="77" y="377"/>
                </a:cxn>
                <a:cxn ang="0">
                  <a:pos x="0" y="377"/>
                </a:cxn>
                <a:cxn ang="0">
                  <a:pos x="39" y="424"/>
                </a:cxn>
                <a:cxn ang="0">
                  <a:pos x="39" y="518"/>
                </a:cxn>
              </a:cxnLst>
              <a:rect l="0" t="0" r="r" b="b"/>
              <a:pathLst>
                <a:path w="78" h="519">
                  <a:moveTo>
                    <a:pt x="39" y="0"/>
                  </a:moveTo>
                  <a:lnTo>
                    <a:pt x="39" y="140"/>
                  </a:lnTo>
                  <a:lnTo>
                    <a:pt x="77" y="188"/>
                  </a:lnTo>
                  <a:lnTo>
                    <a:pt x="0" y="188"/>
                  </a:lnTo>
                  <a:lnTo>
                    <a:pt x="77" y="235"/>
                  </a:lnTo>
                  <a:lnTo>
                    <a:pt x="0" y="235"/>
                  </a:lnTo>
                  <a:lnTo>
                    <a:pt x="77" y="283"/>
                  </a:lnTo>
                  <a:lnTo>
                    <a:pt x="0" y="283"/>
                  </a:lnTo>
                  <a:lnTo>
                    <a:pt x="77" y="329"/>
                  </a:lnTo>
                  <a:lnTo>
                    <a:pt x="0" y="329"/>
                  </a:lnTo>
                  <a:lnTo>
                    <a:pt x="77" y="377"/>
                  </a:lnTo>
                  <a:lnTo>
                    <a:pt x="0" y="377"/>
                  </a:lnTo>
                  <a:lnTo>
                    <a:pt x="39" y="424"/>
                  </a:lnTo>
                  <a:lnTo>
                    <a:pt x="39" y="518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111733" y="2416389"/>
              <a:ext cx="985830" cy="2175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0"/>
                </a:cxn>
                <a:cxn ang="0">
                  <a:pos x="564" y="120"/>
                </a:cxn>
              </a:cxnLst>
              <a:rect l="0" t="0" r="r" b="b"/>
              <a:pathLst>
                <a:path w="564" h="120">
                  <a:moveTo>
                    <a:pt x="0" y="0"/>
                  </a:moveTo>
                  <a:lnTo>
                    <a:pt x="0" y="120"/>
                  </a:lnTo>
                  <a:lnTo>
                    <a:pt x="564" y="12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4866095" y="1952359"/>
              <a:ext cx="47194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i="1" dirty="0" smtClean="0"/>
                <a:t> </a:t>
              </a:r>
              <a:r>
                <a:rPr lang="en-US" sz="2000" i="1" dirty="0" err="1" smtClean="0"/>
                <a:t>e</a:t>
              </a:r>
              <a:r>
                <a:rPr lang="en-US" sz="2000" i="1" baseline="-25000" dirty="0" err="1" smtClean="0"/>
                <a:t>a</a:t>
              </a:r>
              <a:endParaRPr lang="en-US" sz="2000" baseline="-25000" dirty="0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5887812" y="1742064"/>
              <a:ext cx="48242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6055613" y="1660492"/>
              <a:ext cx="671203" cy="453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i="1" dirty="0" err="1"/>
                <a:t>i</a:t>
              </a:r>
              <a:r>
                <a:rPr lang="en-US" sz="2000" baseline="-25000" dirty="0" err="1"/>
                <a:t>a</a:t>
              </a:r>
              <a:endParaRPr lang="en-US" sz="2000" dirty="0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6092319" y="2639352"/>
              <a:ext cx="5244" cy="978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5931253" y="2740217"/>
              <a:ext cx="35657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>
              <a:off x="5988935" y="2811371"/>
              <a:ext cx="2202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auto">
            <a:xfrm>
              <a:off x="7159404" y="1891871"/>
              <a:ext cx="31789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i="1" dirty="0" smtClean="0"/>
                <a:t>T</a:t>
              </a:r>
              <a:endParaRPr lang="en-US" sz="2000" i="1" dirty="0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 flipH="1">
              <a:off x="7037947" y="1829073"/>
              <a:ext cx="503403" cy="52205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" name="Line 22"/>
            <p:cNvSpPr>
              <a:spLocks noChangeShapeType="1"/>
            </p:cNvSpPr>
            <p:nvPr/>
          </p:nvSpPr>
          <p:spPr bwMode="auto">
            <a:xfrm flipV="1">
              <a:off x="7294892" y="1535415"/>
              <a:ext cx="5244" cy="2066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 flipH="1">
              <a:off x="6083580" y="2432704"/>
              <a:ext cx="1206069" cy="2012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0"/>
                </a:cxn>
                <a:cxn ang="0">
                  <a:pos x="564" y="120"/>
                </a:cxn>
              </a:cxnLst>
              <a:rect l="0" t="0" r="r" b="b"/>
              <a:pathLst>
                <a:path w="564" h="120">
                  <a:moveTo>
                    <a:pt x="0" y="0"/>
                  </a:moveTo>
                  <a:lnTo>
                    <a:pt x="0" y="120"/>
                  </a:lnTo>
                  <a:lnTo>
                    <a:pt x="564" y="12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6" name="Text Box 24"/>
            <p:cNvSpPr txBox="1">
              <a:spLocks noChangeArrowheads="1"/>
            </p:cNvSpPr>
            <p:nvPr/>
          </p:nvSpPr>
          <p:spPr bwMode="auto">
            <a:xfrm flipH="1">
              <a:off x="5223600" y="980728"/>
              <a:ext cx="671203" cy="453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i="1" dirty="0"/>
                <a:t>R</a:t>
              </a:r>
              <a:r>
                <a:rPr lang="en-US" sz="2000" baseline="-25000" dirty="0"/>
                <a:t>a</a:t>
              </a:r>
              <a:endParaRPr lang="en-US" sz="2000" dirty="0"/>
            </a:p>
          </p:txBody>
        </p:sp>
        <p:sp>
          <p:nvSpPr>
            <p:cNvPr id="27" name="Line 25"/>
            <p:cNvSpPr>
              <a:spLocks noChangeShapeType="1"/>
            </p:cNvSpPr>
            <p:nvPr/>
          </p:nvSpPr>
          <p:spPr bwMode="auto">
            <a:xfrm>
              <a:off x="6999493" y="1546292"/>
              <a:ext cx="3041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8" name="Text Box 26"/>
            <p:cNvSpPr txBox="1">
              <a:spLocks noChangeArrowheads="1"/>
            </p:cNvSpPr>
            <p:nvPr/>
          </p:nvSpPr>
          <p:spPr bwMode="auto">
            <a:xfrm flipH="1">
              <a:off x="6429669" y="991604"/>
              <a:ext cx="671203" cy="453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i="1"/>
                <a:t>L</a:t>
              </a:r>
              <a:r>
                <a:rPr lang="en-US" sz="2000" baseline="-25000"/>
                <a:t>a</a:t>
              </a:r>
              <a:endParaRPr lang="en-US" sz="2000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7198756" y="1736625"/>
              <a:ext cx="199264" cy="85197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7193512" y="2351132"/>
              <a:ext cx="199264" cy="85197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7539602" y="2046598"/>
              <a:ext cx="749860" cy="85197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21293" y="1448406"/>
              <a:ext cx="288408" cy="1256204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3" name="Rectangle 31" descr="Light upward diagonal"/>
            <p:cNvSpPr>
              <a:spLocks noChangeArrowheads="1"/>
            </p:cNvSpPr>
            <p:nvPr/>
          </p:nvSpPr>
          <p:spPr bwMode="auto">
            <a:xfrm>
              <a:off x="7618258" y="1834511"/>
              <a:ext cx="298895" cy="190334"/>
            </a:xfrm>
            <a:prstGeom prst="rect">
              <a:avLst/>
            </a:prstGeom>
            <a:pattFill prst="ltUpDiag">
              <a:fgClr>
                <a:schemeClr val="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7623502" y="1834511"/>
              <a:ext cx="293651" cy="190334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105"/>
                </a:cxn>
                <a:cxn ang="0">
                  <a:pos x="168" y="105"/>
                </a:cxn>
                <a:cxn ang="0">
                  <a:pos x="168" y="0"/>
                </a:cxn>
              </a:cxnLst>
              <a:rect l="0" t="0" r="r" b="b"/>
              <a:pathLst>
                <a:path w="168" h="105">
                  <a:moveTo>
                    <a:pt x="0" y="6"/>
                  </a:moveTo>
                  <a:lnTo>
                    <a:pt x="0" y="105"/>
                  </a:lnTo>
                  <a:lnTo>
                    <a:pt x="168" y="105"/>
                  </a:lnTo>
                  <a:lnTo>
                    <a:pt x="168" y="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5" name="Rectangle 33" descr="Light upward diagonal"/>
            <p:cNvSpPr>
              <a:spLocks noChangeArrowheads="1"/>
            </p:cNvSpPr>
            <p:nvPr/>
          </p:nvSpPr>
          <p:spPr bwMode="auto">
            <a:xfrm flipV="1">
              <a:off x="7628746" y="2160798"/>
              <a:ext cx="298895" cy="190334"/>
            </a:xfrm>
            <a:prstGeom prst="rect">
              <a:avLst/>
            </a:prstGeom>
            <a:pattFill prst="ltUpDiag">
              <a:fgClr>
                <a:schemeClr val="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 flipV="1">
              <a:off x="7633990" y="2155360"/>
              <a:ext cx="293651" cy="190334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105"/>
                </a:cxn>
                <a:cxn ang="0">
                  <a:pos x="168" y="105"/>
                </a:cxn>
                <a:cxn ang="0">
                  <a:pos x="168" y="0"/>
                </a:cxn>
              </a:cxnLst>
              <a:rect l="0" t="0" r="r" b="b"/>
              <a:pathLst>
                <a:path w="168" h="105">
                  <a:moveTo>
                    <a:pt x="0" y="6"/>
                  </a:moveTo>
                  <a:lnTo>
                    <a:pt x="0" y="105"/>
                  </a:lnTo>
                  <a:lnTo>
                    <a:pt x="168" y="105"/>
                  </a:lnTo>
                  <a:lnTo>
                    <a:pt x="168" y="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7" name="Text Box 35"/>
            <p:cNvSpPr txBox="1">
              <a:spLocks noChangeArrowheads="1"/>
            </p:cNvSpPr>
            <p:nvPr/>
          </p:nvSpPr>
          <p:spPr bwMode="auto">
            <a:xfrm flipH="1">
              <a:off x="8257228" y="1908048"/>
              <a:ext cx="50235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i="1" dirty="0"/>
                <a:t>J</a:t>
              </a:r>
              <a:endParaRPr lang="en-US" sz="2000" dirty="0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7994062" y="1883454"/>
              <a:ext cx="138086" cy="424173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25" y="30"/>
                </a:cxn>
                <a:cxn ang="0">
                  <a:pos x="1" y="120"/>
                </a:cxn>
                <a:cxn ang="0">
                  <a:pos x="19" y="210"/>
                </a:cxn>
                <a:cxn ang="0">
                  <a:pos x="67" y="234"/>
                </a:cxn>
              </a:cxnLst>
              <a:rect l="0" t="0" r="r" b="b"/>
              <a:pathLst>
                <a:path w="79" h="234">
                  <a:moveTo>
                    <a:pt x="79" y="0"/>
                  </a:moveTo>
                  <a:cubicBezTo>
                    <a:pt x="58" y="5"/>
                    <a:pt x="38" y="10"/>
                    <a:pt x="25" y="30"/>
                  </a:cubicBezTo>
                  <a:cubicBezTo>
                    <a:pt x="12" y="50"/>
                    <a:pt x="2" y="90"/>
                    <a:pt x="1" y="120"/>
                  </a:cubicBezTo>
                  <a:cubicBezTo>
                    <a:pt x="0" y="150"/>
                    <a:pt x="8" y="191"/>
                    <a:pt x="19" y="210"/>
                  </a:cubicBezTo>
                  <a:cubicBezTo>
                    <a:pt x="30" y="229"/>
                    <a:pt x="55" y="230"/>
                    <a:pt x="67" y="234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sm" len="sm"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9" name="Text Box 40"/>
            <p:cNvSpPr txBox="1">
              <a:spLocks noChangeArrowheads="1"/>
            </p:cNvSpPr>
            <p:nvPr/>
          </p:nvSpPr>
          <p:spPr bwMode="auto">
            <a:xfrm flipH="1">
              <a:off x="7646225" y="2318503"/>
              <a:ext cx="671203" cy="453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>
                  <a:sym typeface="Symbol" pitchFamily="18" charset="2"/>
                </a:rPr>
                <a:t></a:t>
              </a:r>
              <a:endParaRPr lang="en-US" sz="2000" dirty="0"/>
            </a:p>
          </p:txBody>
        </p:sp>
        <p:sp>
          <p:nvSpPr>
            <p:cNvPr id="40" name="Text Box 43"/>
            <p:cNvSpPr txBox="1">
              <a:spLocks noChangeArrowheads="1"/>
            </p:cNvSpPr>
            <p:nvPr/>
          </p:nvSpPr>
          <p:spPr bwMode="auto">
            <a:xfrm flipH="1">
              <a:off x="7602734" y="1390145"/>
              <a:ext cx="37588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i="1" dirty="0"/>
                <a:t>B</a:t>
              </a:r>
              <a:endParaRPr lang="en-US" sz="2000" dirty="0"/>
            </a:p>
          </p:txBody>
        </p:sp>
        <p:sp>
          <p:nvSpPr>
            <p:cNvPr id="41" name="Line 15"/>
            <p:cNvSpPr>
              <a:spLocks noChangeShapeType="1"/>
            </p:cNvSpPr>
            <p:nvPr/>
          </p:nvSpPr>
          <p:spPr bwMode="auto">
            <a:xfrm rot="16200000">
              <a:off x="6723638" y="2107666"/>
              <a:ext cx="48242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2" name="Text Box 16"/>
            <p:cNvSpPr txBox="1">
              <a:spLocks noChangeArrowheads="1"/>
            </p:cNvSpPr>
            <p:nvPr/>
          </p:nvSpPr>
          <p:spPr bwMode="auto">
            <a:xfrm>
              <a:off x="6581681" y="1868312"/>
              <a:ext cx="67120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i="1" dirty="0" err="1" smtClean="0"/>
                <a:t>e</a:t>
              </a:r>
              <a:r>
                <a:rPr lang="en-US" sz="2000" baseline="-25000" dirty="0" err="1" smtClean="0"/>
                <a:t>b</a:t>
              </a:r>
              <a:endParaRPr lang="en-US" sz="2000" dirty="0"/>
            </a:p>
          </p:txBody>
        </p:sp>
        <p:sp>
          <p:nvSpPr>
            <p:cNvPr id="43" name="Line 19"/>
            <p:cNvSpPr>
              <a:spLocks noChangeShapeType="1"/>
            </p:cNvSpPr>
            <p:nvPr/>
          </p:nvSpPr>
          <p:spPr bwMode="auto">
            <a:xfrm>
              <a:off x="6039870" y="2894501"/>
              <a:ext cx="14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7150433" y="2636912"/>
              <a:ext cx="764666" cy="661927"/>
              <a:chOff x="7609903" y="3055105"/>
              <a:chExt cx="764666" cy="661927"/>
            </a:xfrm>
          </p:grpSpPr>
          <p:grpSp>
            <p:nvGrpSpPr>
              <p:cNvPr id="46" name="Group 3"/>
              <p:cNvGrpSpPr>
                <a:grpSpLocks/>
              </p:cNvGrpSpPr>
              <p:nvPr/>
            </p:nvGrpSpPr>
            <p:grpSpPr bwMode="auto">
              <a:xfrm rot="19579827">
                <a:off x="7664245" y="3177472"/>
                <a:ext cx="458072" cy="135954"/>
                <a:chOff x="1673" y="2077"/>
                <a:chExt cx="818" cy="149"/>
              </a:xfrm>
            </p:grpSpPr>
            <p:sp>
              <p:nvSpPr>
                <p:cNvPr id="55" name="Arc 4"/>
                <p:cNvSpPr>
                  <a:spLocks/>
                </p:cNvSpPr>
                <p:nvPr/>
              </p:nvSpPr>
              <p:spPr bwMode="auto">
                <a:xfrm>
                  <a:off x="1673" y="2077"/>
                  <a:ext cx="163" cy="141"/>
                </a:xfrm>
                <a:custGeom>
                  <a:avLst/>
                  <a:gdLst>
                    <a:gd name="G0" fmla="+- 21276 0 0"/>
                    <a:gd name="G1" fmla="+- 21600 0 0"/>
                    <a:gd name="G2" fmla="+- 21600 0 0"/>
                    <a:gd name="T0" fmla="*/ 0 w 42876"/>
                    <a:gd name="T1" fmla="*/ 17875 h 34596"/>
                    <a:gd name="T2" fmla="*/ 38529 w 42876"/>
                    <a:gd name="T3" fmla="*/ 34596 h 34596"/>
                    <a:gd name="T4" fmla="*/ 21276 w 42876"/>
                    <a:gd name="T5" fmla="*/ 21600 h 34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876" h="34596" fill="none" extrusionOk="0">
                      <a:moveTo>
                        <a:pt x="-1" y="17874"/>
                      </a:moveTo>
                      <a:cubicBezTo>
                        <a:pt x="1809" y="7539"/>
                        <a:pt x="10783" y="-1"/>
                        <a:pt x="21276" y="0"/>
                      </a:cubicBezTo>
                      <a:cubicBezTo>
                        <a:pt x="33205" y="0"/>
                        <a:pt x="42876" y="9670"/>
                        <a:pt x="42876" y="21600"/>
                      </a:cubicBezTo>
                      <a:cubicBezTo>
                        <a:pt x="42876" y="26288"/>
                        <a:pt x="41350" y="30850"/>
                        <a:pt x="38528" y="34595"/>
                      </a:cubicBezTo>
                    </a:path>
                    <a:path w="42876" h="34596" stroke="0" extrusionOk="0">
                      <a:moveTo>
                        <a:pt x="-1" y="17874"/>
                      </a:moveTo>
                      <a:cubicBezTo>
                        <a:pt x="1809" y="7539"/>
                        <a:pt x="10783" y="-1"/>
                        <a:pt x="21276" y="0"/>
                      </a:cubicBezTo>
                      <a:cubicBezTo>
                        <a:pt x="33205" y="0"/>
                        <a:pt x="42876" y="9670"/>
                        <a:pt x="42876" y="21600"/>
                      </a:cubicBezTo>
                      <a:cubicBezTo>
                        <a:pt x="42876" y="26288"/>
                        <a:pt x="41350" y="30850"/>
                        <a:pt x="38528" y="34595"/>
                      </a:cubicBezTo>
                      <a:lnTo>
                        <a:pt x="2127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56" name="Arc 5"/>
                <p:cNvSpPr>
                  <a:spLocks/>
                </p:cNvSpPr>
                <p:nvPr/>
              </p:nvSpPr>
              <p:spPr bwMode="auto">
                <a:xfrm>
                  <a:off x="1801" y="2081"/>
                  <a:ext cx="164" cy="141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3599 w 43200"/>
                    <a:gd name="T1" fmla="*/ 33539 h 34596"/>
                    <a:gd name="T2" fmla="*/ 38853 w 43200"/>
                    <a:gd name="T3" fmla="*/ 34596 h 34596"/>
                    <a:gd name="T4" fmla="*/ 21600 w 43200"/>
                    <a:gd name="T5" fmla="*/ 21600 h 34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200" h="34596" fill="none" extrusionOk="0">
                      <a:moveTo>
                        <a:pt x="3599" y="33538"/>
                      </a:moveTo>
                      <a:cubicBezTo>
                        <a:pt x="1251" y="29999"/>
                        <a:pt x="0" y="25846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6288"/>
                        <a:pt x="41674" y="30850"/>
                        <a:pt x="38852" y="34595"/>
                      </a:cubicBezTo>
                    </a:path>
                    <a:path w="43200" h="34596" stroke="0" extrusionOk="0">
                      <a:moveTo>
                        <a:pt x="3599" y="33538"/>
                      </a:moveTo>
                      <a:cubicBezTo>
                        <a:pt x="1251" y="29999"/>
                        <a:pt x="0" y="25846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6288"/>
                        <a:pt x="41674" y="30850"/>
                        <a:pt x="38852" y="34595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57" name="Arc 6"/>
                <p:cNvSpPr>
                  <a:spLocks/>
                </p:cNvSpPr>
                <p:nvPr/>
              </p:nvSpPr>
              <p:spPr bwMode="auto">
                <a:xfrm>
                  <a:off x="1933" y="2077"/>
                  <a:ext cx="164" cy="141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3599 w 43200"/>
                    <a:gd name="T1" fmla="*/ 33539 h 34596"/>
                    <a:gd name="T2" fmla="*/ 38853 w 43200"/>
                    <a:gd name="T3" fmla="*/ 34596 h 34596"/>
                    <a:gd name="T4" fmla="*/ 21600 w 43200"/>
                    <a:gd name="T5" fmla="*/ 21600 h 34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200" h="34596" fill="none" extrusionOk="0">
                      <a:moveTo>
                        <a:pt x="3599" y="33538"/>
                      </a:moveTo>
                      <a:cubicBezTo>
                        <a:pt x="1251" y="29999"/>
                        <a:pt x="0" y="25846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6288"/>
                        <a:pt x="41674" y="30850"/>
                        <a:pt x="38852" y="34595"/>
                      </a:cubicBezTo>
                    </a:path>
                    <a:path w="43200" h="34596" stroke="0" extrusionOk="0">
                      <a:moveTo>
                        <a:pt x="3599" y="33538"/>
                      </a:moveTo>
                      <a:cubicBezTo>
                        <a:pt x="1251" y="29999"/>
                        <a:pt x="0" y="25846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6288"/>
                        <a:pt x="41674" y="30850"/>
                        <a:pt x="38852" y="34595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58" name="Arc 7"/>
                <p:cNvSpPr>
                  <a:spLocks/>
                </p:cNvSpPr>
                <p:nvPr/>
              </p:nvSpPr>
              <p:spPr bwMode="auto">
                <a:xfrm>
                  <a:off x="2065" y="2081"/>
                  <a:ext cx="164" cy="141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3599 w 43200"/>
                    <a:gd name="T1" fmla="*/ 33539 h 34596"/>
                    <a:gd name="T2" fmla="*/ 38853 w 43200"/>
                    <a:gd name="T3" fmla="*/ 34596 h 34596"/>
                    <a:gd name="T4" fmla="*/ 21600 w 43200"/>
                    <a:gd name="T5" fmla="*/ 21600 h 34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200" h="34596" fill="none" extrusionOk="0">
                      <a:moveTo>
                        <a:pt x="3599" y="33538"/>
                      </a:moveTo>
                      <a:cubicBezTo>
                        <a:pt x="1251" y="29999"/>
                        <a:pt x="0" y="25846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6288"/>
                        <a:pt x="41674" y="30850"/>
                        <a:pt x="38852" y="34595"/>
                      </a:cubicBezTo>
                    </a:path>
                    <a:path w="43200" h="34596" stroke="0" extrusionOk="0">
                      <a:moveTo>
                        <a:pt x="3599" y="33538"/>
                      </a:moveTo>
                      <a:cubicBezTo>
                        <a:pt x="1251" y="29999"/>
                        <a:pt x="0" y="25846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6288"/>
                        <a:pt x="41674" y="30850"/>
                        <a:pt x="38852" y="34595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59" name="Arc 8"/>
                <p:cNvSpPr>
                  <a:spLocks/>
                </p:cNvSpPr>
                <p:nvPr/>
              </p:nvSpPr>
              <p:spPr bwMode="auto">
                <a:xfrm>
                  <a:off x="2195" y="2085"/>
                  <a:ext cx="164" cy="141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3599 w 43200"/>
                    <a:gd name="T1" fmla="*/ 33539 h 34596"/>
                    <a:gd name="T2" fmla="*/ 38853 w 43200"/>
                    <a:gd name="T3" fmla="*/ 34596 h 34596"/>
                    <a:gd name="T4" fmla="*/ 21600 w 43200"/>
                    <a:gd name="T5" fmla="*/ 21600 h 345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200" h="34596" fill="none" extrusionOk="0">
                      <a:moveTo>
                        <a:pt x="3599" y="33538"/>
                      </a:moveTo>
                      <a:cubicBezTo>
                        <a:pt x="1251" y="29999"/>
                        <a:pt x="0" y="25846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6288"/>
                        <a:pt x="41674" y="30850"/>
                        <a:pt x="38852" y="34595"/>
                      </a:cubicBezTo>
                    </a:path>
                    <a:path w="43200" h="34596" stroke="0" extrusionOk="0">
                      <a:moveTo>
                        <a:pt x="3599" y="33538"/>
                      </a:moveTo>
                      <a:cubicBezTo>
                        <a:pt x="1251" y="29999"/>
                        <a:pt x="0" y="25846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6288"/>
                        <a:pt x="41674" y="30850"/>
                        <a:pt x="38852" y="34595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60" name="Arc 9"/>
                <p:cNvSpPr>
                  <a:spLocks/>
                </p:cNvSpPr>
                <p:nvPr/>
              </p:nvSpPr>
              <p:spPr bwMode="auto">
                <a:xfrm>
                  <a:off x="2328" y="2081"/>
                  <a:ext cx="163" cy="137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3599 w 42961"/>
                    <a:gd name="T1" fmla="*/ 33539 h 33539"/>
                    <a:gd name="T2" fmla="*/ 42961 w 42961"/>
                    <a:gd name="T3" fmla="*/ 18398 h 33539"/>
                    <a:gd name="T4" fmla="*/ 21600 w 42961"/>
                    <a:gd name="T5" fmla="*/ 21600 h 33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961" h="33539" fill="none" extrusionOk="0">
                      <a:moveTo>
                        <a:pt x="3599" y="33538"/>
                      </a:moveTo>
                      <a:cubicBezTo>
                        <a:pt x="1251" y="29999"/>
                        <a:pt x="0" y="25846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2292" y="-1"/>
                        <a:pt x="41376" y="7823"/>
                        <a:pt x="42961" y="18397"/>
                      </a:cubicBezTo>
                    </a:path>
                    <a:path w="42961" h="33539" stroke="0" extrusionOk="0">
                      <a:moveTo>
                        <a:pt x="3599" y="33538"/>
                      </a:moveTo>
                      <a:cubicBezTo>
                        <a:pt x="1251" y="29999"/>
                        <a:pt x="0" y="25846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2292" y="-1"/>
                        <a:pt x="41376" y="7823"/>
                        <a:pt x="42961" y="18397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</p:grpSp>
          <p:cxnSp>
            <p:nvCxnSpPr>
              <p:cNvPr id="47" name="Straight Connector 46"/>
              <p:cNvCxnSpPr/>
              <p:nvPr/>
            </p:nvCxnSpPr>
            <p:spPr>
              <a:xfrm flipV="1">
                <a:off x="8086249" y="3055105"/>
                <a:ext cx="86151" cy="530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V="1">
                <a:off x="7609903" y="3362102"/>
                <a:ext cx="86151" cy="530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7612924" y="3415145"/>
                <a:ext cx="216024" cy="2880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8158545" y="3068960"/>
                <a:ext cx="216024" cy="2880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 flipV="1">
                <a:off x="7956376" y="3429000"/>
                <a:ext cx="144016" cy="21602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H="1" flipV="1">
                <a:off x="8067211" y="3428995"/>
                <a:ext cx="108000" cy="1440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V="1">
                <a:off x="7826215" y="3573016"/>
                <a:ext cx="216024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flipV="1">
                <a:off x="8144690" y="3370847"/>
                <a:ext cx="216024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 Box 24"/>
            <p:cNvSpPr txBox="1">
              <a:spLocks noChangeArrowheads="1"/>
            </p:cNvSpPr>
            <p:nvPr/>
          </p:nvSpPr>
          <p:spPr bwMode="auto">
            <a:xfrm rot="19643315" flipH="1">
              <a:off x="7318726" y="2905978"/>
              <a:ext cx="172819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i="1" dirty="0" err="1" smtClean="0"/>
                <a:t>V</a:t>
              </a:r>
              <a:r>
                <a:rPr lang="en-US" sz="1600" baseline="-25000" dirty="0" err="1" smtClean="0"/>
                <a:t>f</a:t>
              </a:r>
              <a:r>
                <a:rPr lang="en-US" sz="1600" i="1" dirty="0" smtClean="0"/>
                <a:t>=constant</a:t>
              </a:r>
              <a:endParaRPr lang="en-US" sz="1600" dirty="0"/>
            </a:p>
          </p:txBody>
        </p:sp>
      </p:grpSp>
      <p:sp>
        <p:nvSpPr>
          <p:cNvPr id="67" name="Text Box 40"/>
          <p:cNvSpPr txBox="1">
            <a:spLocks noChangeArrowheads="1"/>
          </p:cNvSpPr>
          <p:nvPr/>
        </p:nvSpPr>
        <p:spPr bwMode="auto">
          <a:xfrm flipH="1">
            <a:off x="5483929" y="1705822"/>
            <a:ext cx="6712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sym typeface="Symbol" panose="05050102010706020507" pitchFamily="18" charset="2"/>
              </a:rPr>
              <a:t></a:t>
            </a:r>
            <a:endParaRPr lang="en-US" sz="2000" dirty="0"/>
          </a:p>
        </p:txBody>
      </p:sp>
      <p:graphicFrame>
        <p:nvGraphicFramePr>
          <p:cNvPr id="68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011611"/>
              </p:ext>
            </p:extLst>
          </p:nvPr>
        </p:nvGraphicFramePr>
        <p:xfrm>
          <a:off x="3046620" y="4474657"/>
          <a:ext cx="3252787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04" name="Equation" r:id="rId3" imgW="1333440" imgH="393480" progId="Equation.3">
                  <p:embed/>
                </p:oleObj>
              </mc:Choice>
              <mc:Fallback>
                <p:oleObj name="Equation" r:id="rId3" imgW="13334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6620" y="4474657"/>
                        <a:ext cx="3252787" cy="915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05294"/>
              </p:ext>
            </p:extLst>
          </p:nvPr>
        </p:nvGraphicFramePr>
        <p:xfrm>
          <a:off x="3433750" y="5576278"/>
          <a:ext cx="19796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05" name="Equation" r:id="rId5" imgW="812520" imgH="203040" progId="Equation.3">
                  <p:embed/>
                </p:oleObj>
              </mc:Choice>
              <mc:Fallback>
                <p:oleObj name="Equation" r:id="rId5" imgW="8125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3750" y="5576278"/>
                        <a:ext cx="1979612" cy="501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486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318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961215"/>
              </p:ext>
            </p:extLst>
          </p:nvPr>
        </p:nvGraphicFramePr>
        <p:xfrm>
          <a:off x="2238075" y="686447"/>
          <a:ext cx="129222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80" name="Equation" r:id="rId3" imgW="533160" imgH="228600" progId="Equation.3">
                  <p:embed/>
                </p:oleObj>
              </mc:Choice>
              <mc:Fallback>
                <p:oleObj name="Equation" r:id="rId3" imgW="5331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075" y="686447"/>
                        <a:ext cx="1292225" cy="566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323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027533"/>
              </p:ext>
            </p:extLst>
          </p:nvPr>
        </p:nvGraphicFramePr>
        <p:xfrm>
          <a:off x="6056313" y="724372"/>
          <a:ext cx="113665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81" name="Equation" r:id="rId5" imgW="571320" imgH="241200" progId="Equation.3">
                  <p:embed/>
                </p:oleObj>
              </mc:Choice>
              <mc:Fallback>
                <p:oleObj name="Equation" r:id="rId5" imgW="5713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6313" y="724372"/>
                        <a:ext cx="1136650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324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505058"/>
              </p:ext>
            </p:extLst>
          </p:nvPr>
        </p:nvGraphicFramePr>
        <p:xfrm>
          <a:off x="2895600" y="1295400"/>
          <a:ext cx="3916363" cy="1533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82" name="Equation" r:id="rId7" imgW="1460160" imgH="660240" progId="Equation.3">
                  <p:embed/>
                </p:oleObj>
              </mc:Choice>
              <mc:Fallback>
                <p:oleObj name="Equation" r:id="rId7" imgW="146016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295400"/>
                        <a:ext cx="3916363" cy="1533214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itle 1"/>
          <p:cNvSpPr txBox="1">
            <a:spLocks/>
          </p:cNvSpPr>
          <p:nvPr/>
        </p:nvSpPr>
        <p:spPr>
          <a:xfrm>
            <a:off x="251520" y="44624"/>
            <a:ext cx="8640960" cy="1143000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  <a:defRPr/>
            </a:pPr>
            <a:r>
              <a:rPr lang="en-GB" sz="3600" dirty="0" smtClean="0"/>
              <a:t>Example-2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819" y="2743200"/>
                <a:ext cx="9059981" cy="2694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 smtClean="0"/>
                  <a:t>Choosing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acc>
                      <m:accPr>
                        <m:chr m:val="̇"/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</m:acc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𝑎𝑛𝑑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sz="2400" dirty="0" smtClean="0"/>
                  <a:t> as state variables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 smtClean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 smtClean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 smtClean="0"/>
                  <a:t>Since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2400" dirty="0" smtClean="0"/>
                  <a:t> is output of the system therefore output equation is given as</a:t>
                </a:r>
                <a:endParaRPr lang="en-US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9" y="2743200"/>
                <a:ext cx="9059981" cy="2694777"/>
              </a:xfrm>
              <a:prstGeom prst="rect">
                <a:avLst/>
              </a:prstGeom>
              <a:blipFill rotWithShape="0">
                <a:blip r:embed="rId9"/>
                <a:stretch>
                  <a:fillRect l="-874" t="-1131" r="-134" b="-4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092477" y="3276600"/>
                <a:ext cx="4994123" cy="17070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acc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𝑎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𝐽</m:t>
                                    </m:r>
                                  </m:den>
                                </m:f>
                              </m:e>
                              <m:e>
                                <m:f>
                                  <m:fPr>
                                    <m:ctrlPr>
                                      <a:rPr lang="en-US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𝐾</m:t>
                                        </m:r>
                                      </m:e>
                                      <m:sub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𝐽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𝐾</m:t>
                                        </m:r>
                                      </m:e>
                                      <m:sub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𝑅</m:t>
                                        </m:r>
                                      </m:e>
                                      <m:sub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2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acc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𝑎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b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mr>
                          </m:m>
                        </m:e>
                      </m:d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2477" y="3276600"/>
                <a:ext cx="4994123" cy="1707006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200400" y="5638800"/>
                <a:ext cx="2725618" cy="10705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m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acc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𝑎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5638800"/>
                <a:ext cx="2725618" cy="1070549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076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9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Controllability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52129"/>
            <a:ext cx="8928992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A system is completely controllable if there exists an </a:t>
            </a:r>
            <a:r>
              <a:rPr lang="en-US" sz="2800" dirty="0" smtClean="0"/>
              <a:t>unconstrained control </a:t>
            </a:r>
            <a:r>
              <a:rPr lang="en-US" sz="2800" i="1" dirty="0">
                <a:solidFill>
                  <a:srgbClr val="FF0000"/>
                </a:solidFill>
              </a:rPr>
              <a:t>u(t)</a:t>
            </a:r>
            <a:r>
              <a:rPr lang="en-US" sz="2800" i="1" dirty="0"/>
              <a:t> </a:t>
            </a:r>
            <a:r>
              <a:rPr lang="en-US" sz="2800" dirty="0"/>
              <a:t>that can transfer any initial state </a:t>
            </a:r>
            <a:r>
              <a:rPr lang="en-US" sz="2800" i="1" dirty="0" smtClean="0">
                <a:solidFill>
                  <a:srgbClr val="FF0000"/>
                </a:solidFill>
              </a:rPr>
              <a:t>x(t</a:t>
            </a:r>
            <a:r>
              <a:rPr lang="en-US" sz="2800" i="1" baseline="-25000" dirty="0" smtClean="0">
                <a:solidFill>
                  <a:srgbClr val="FF0000"/>
                </a:solidFill>
              </a:rPr>
              <a:t>o</a:t>
            </a:r>
            <a:r>
              <a:rPr lang="en-US" sz="2800" i="1" dirty="0" smtClean="0">
                <a:solidFill>
                  <a:srgbClr val="FF0000"/>
                </a:solidFill>
              </a:rPr>
              <a:t>)</a:t>
            </a:r>
            <a:r>
              <a:rPr lang="en-US" sz="2800" dirty="0" smtClean="0"/>
              <a:t> </a:t>
            </a:r>
            <a:r>
              <a:rPr lang="en-US" sz="2800" dirty="0"/>
              <a:t>to any other </a:t>
            </a:r>
            <a:r>
              <a:rPr lang="en-US" sz="2800" dirty="0" smtClean="0"/>
              <a:t>desired location </a:t>
            </a:r>
            <a:r>
              <a:rPr lang="en-US" sz="2800" i="1" dirty="0">
                <a:solidFill>
                  <a:srgbClr val="FF0000"/>
                </a:solidFill>
              </a:rPr>
              <a:t>x(t)</a:t>
            </a:r>
            <a:r>
              <a:rPr lang="en-US" sz="2800" i="1" dirty="0"/>
              <a:t> </a:t>
            </a:r>
            <a:r>
              <a:rPr lang="en-US" sz="2800" dirty="0"/>
              <a:t>in a finite time, </a:t>
            </a:r>
            <a:r>
              <a:rPr lang="en-US" sz="2800" i="1" dirty="0" smtClean="0">
                <a:solidFill>
                  <a:srgbClr val="FF0000"/>
                </a:solidFill>
              </a:rPr>
              <a:t>t</a:t>
            </a:r>
            <a:r>
              <a:rPr lang="en-US" sz="2800" i="1" baseline="-25000" dirty="0" smtClean="0">
                <a:solidFill>
                  <a:srgbClr val="FF0000"/>
                </a:solidFill>
              </a:rPr>
              <a:t>o</a:t>
            </a:r>
            <a:r>
              <a:rPr lang="en-US" sz="2800" i="1" dirty="0">
                <a:solidFill>
                  <a:srgbClr val="FF0000"/>
                </a:solidFill>
              </a:rPr>
              <a:t> ≤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i="1" dirty="0">
                <a:solidFill>
                  <a:srgbClr val="FF0000"/>
                </a:solidFill>
              </a:rPr>
              <a:t>t ≤ </a:t>
            </a:r>
            <a:r>
              <a:rPr lang="en-US" sz="2800" i="1" dirty="0" smtClean="0">
                <a:solidFill>
                  <a:srgbClr val="FF0000"/>
                </a:solidFill>
              </a:rPr>
              <a:t>T</a:t>
            </a:r>
            <a:r>
              <a:rPr lang="en-US" sz="2800" i="1" dirty="0"/>
              <a:t>.</a:t>
            </a:r>
            <a:endParaRPr lang="en-US" altLang="zh-TW" sz="2800" i="1" dirty="0">
              <a:latin typeface="Times New Roman" panose="02020603050405020304" pitchFamily="18" charset="0"/>
            </a:endParaRPr>
          </a:p>
        </p:txBody>
      </p:sp>
      <p:sp>
        <p:nvSpPr>
          <p:cNvPr id="40" name="Text Box 47"/>
          <p:cNvSpPr txBox="1">
            <a:spLocks noChangeArrowheads="1"/>
          </p:cNvSpPr>
          <p:nvPr/>
        </p:nvSpPr>
        <p:spPr bwMode="auto">
          <a:xfrm>
            <a:off x="6705600" y="5867400"/>
            <a:ext cx="1671638" cy="45720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en-US" altLang="zh-TW" sz="2400" i="1" dirty="0">
                <a:latin typeface="Times New Roman" panose="02020603050405020304" pitchFamily="18" charset="0"/>
              </a:rPr>
              <a:t>controllable</a:t>
            </a:r>
          </a:p>
        </p:txBody>
      </p:sp>
      <p:sp>
        <p:nvSpPr>
          <p:cNvPr id="41" name="Text Box 48"/>
          <p:cNvSpPr txBox="1">
            <a:spLocks noChangeArrowheads="1"/>
          </p:cNvSpPr>
          <p:nvPr/>
        </p:nvSpPr>
        <p:spPr bwMode="auto">
          <a:xfrm>
            <a:off x="2362200" y="3149931"/>
            <a:ext cx="1976438" cy="4572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en-US" altLang="zh-TW" sz="2400" i="1" dirty="0">
                <a:latin typeface="Times New Roman" panose="02020603050405020304" pitchFamily="18" charset="0"/>
              </a:rPr>
              <a:t>uncontrollable</a:t>
            </a:r>
          </a:p>
        </p:txBody>
      </p:sp>
      <p:pic>
        <p:nvPicPr>
          <p:cNvPr id="43" name="Picture 5" descr="E:\CH05\W01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3960176"/>
            <a:ext cx="7772400" cy="17287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39" name="Straight Arrow Connector 38"/>
          <p:cNvCxnSpPr/>
          <p:nvPr/>
        </p:nvCxnSpPr>
        <p:spPr>
          <a:xfrm>
            <a:off x="3886200" y="3659054"/>
            <a:ext cx="152400" cy="5319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7239001" y="4824570"/>
            <a:ext cx="152399" cy="8589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709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850106"/>
          </a:xfrm>
        </p:spPr>
        <p:txBody>
          <a:bodyPr/>
          <a:lstStyle/>
          <a:p>
            <a:r>
              <a:rPr lang="en-US" dirty="0" smtClean="0"/>
              <a:t>Lecture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22722"/>
            <a:ext cx="8229600" cy="603527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Introduction to state space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Basic Definitions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State Equations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State Diagram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State Controllability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State Observability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Output Controllability</a:t>
            </a:r>
          </a:p>
        </p:txBody>
      </p:sp>
    </p:spTree>
    <p:extLst>
      <p:ext uri="{BB962C8B-B14F-4D97-AF65-F5344CB8AC3E}">
        <p14:creationId xmlns:p14="http://schemas.microsoft.com/office/powerpoint/2010/main" val="60139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9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Controllability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52129"/>
            <a:ext cx="8928992" cy="4525963"/>
          </a:xfrm>
        </p:spPr>
        <p:txBody>
          <a:bodyPr>
            <a:normAutofit/>
          </a:bodyPr>
          <a:lstStyle/>
          <a:p>
            <a:pPr algn="just"/>
            <a:r>
              <a:rPr lang="en-US" altLang="zh-TW" sz="2800" dirty="0" smtClean="0">
                <a:latin typeface="Times New Roman" panose="02020603050405020304" pitchFamily="18" charset="0"/>
              </a:rPr>
              <a:t>Controllability Matrix </a:t>
            </a:r>
            <a:r>
              <a:rPr lang="en-US" altLang="zh-TW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</a:p>
          <a:p>
            <a:pPr algn="just"/>
            <a:endParaRPr lang="en-US" altLang="zh-TW" sz="28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/>
            <a:endParaRPr lang="en-US" altLang="zh-TW" sz="2800" i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/>
            <a:endParaRPr lang="en-US" altLang="zh-TW" sz="2800" i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en-US" altLang="zh-TW" sz="2800" dirty="0" smtClean="0">
                <a:latin typeface="Times New Roman" panose="02020603050405020304" pitchFamily="18" charset="0"/>
              </a:rPr>
              <a:t>System is said to be state controllable if</a:t>
            </a:r>
            <a:endParaRPr lang="en-US" altLang="zh-TW" sz="28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43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582288"/>
              </p:ext>
            </p:extLst>
          </p:nvPr>
        </p:nvGraphicFramePr>
        <p:xfrm>
          <a:off x="2175653" y="1700064"/>
          <a:ext cx="4792693" cy="5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8" name="Equation" r:id="rId3" imgW="2171520" imgH="228600" progId="Equation.3">
                  <p:embed/>
                </p:oleObj>
              </mc:Choice>
              <mc:Fallback>
                <p:oleObj name="Equation" r:id="rId3" imgW="2171520" imgH="228600" progId="Equation.3">
                  <p:embed/>
                  <p:pic>
                    <p:nvPicPr>
                      <p:cNvPr id="0" name="Picture 1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5653" y="1700064"/>
                        <a:ext cx="4792693" cy="5048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006684"/>
              </p:ext>
            </p:extLst>
          </p:nvPr>
        </p:nvGraphicFramePr>
        <p:xfrm>
          <a:off x="3276600" y="3657600"/>
          <a:ext cx="2420912" cy="4558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59" name="Equation" r:id="rId5" imgW="1079280" imgH="203040" progId="Equation.3">
                  <p:embed/>
                </p:oleObj>
              </mc:Choice>
              <mc:Fallback>
                <p:oleObj name="Equation" r:id="rId5" imgW="1079280" imgH="203040" progId="Equation.3">
                  <p:embed/>
                  <p:pic>
                    <p:nvPicPr>
                      <p:cNvPr id="0" name="Picture 1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657600"/>
                        <a:ext cx="2420912" cy="45588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7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9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Controllability (Example)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52129"/>
            <a:ext cx="8928992" cy="4525963"/>
          </a:xfrm>
        </p:spPr>
        <p:txBody>
          <a:bodyPr>
            <a:normAutofit/>
          </a:bodyPr>
          <a:lstStyle/>
          <a:p>
            <a:pPr algn="just"/>
            <a:r>
              <a:rPr lang="en-US" altLang="zh-TW" sz="2800" dirty="0" smtClean="0">
                <a:latin typeface="Times New Roman" panose="02020603050405020304" pitchFamily="18" charset="0"/>
              </a:rPr>
              <a:t>Consider the system given below</a:t>
            </a:r>
          </a:p>
          <a:p>
            <a:pPr algn="just"/>
            <a:endParaRPr lang="en-US" altLang="zh-TW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/>
            <a:endParaRPr lang="en-US" altLang="zh-TW" sz="28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/>
            <a:endParaRPr lang="en-US" altLang="zh-TW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/>
            <a:endParaRPr lang="en-US" altLang="zh-TW" sz="28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/>
            <a:endParaRPr lang="en-US" altLang="zh-TW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en-US" altLang="zh-TW" sz="2800" dirty="0" smtClean="0">
                <a:latin typeface="Times New Roman" panose="02020603050405020304" pitchFamily="18" charset="0"/>
              </a:rPr>
              <a:t>State diagram of the system is </a:t>
            </a:r>
          </a:p>
        </p:txBody>
      </p:sp>
      <p:graphicFrame>
        <p:nvGraphicFramePr>
          <p:cNvPr id="6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8776212"/>
              </p:ext>
            </p:extLst>
          </p:nvPr>
        </p:nvGraphicFramePr>
        <p:xfrm>
          <a:off x="2555776" y="1700808"/>
          <a:ext cx="3750736" cy="1797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13" name="方程式" r:id="rId3" imgW="1435100" imgH="685800" progId="Equation.3">
                  <p:embed/>
                </p:oleObj>
              </mc:Choice>
              <mc:Fallback>
                <p:oleObj name="方程式" r:id="rId3" imgW="1435100" imgH="685800" progId="Equation.3">
                  <p:embed/>
                  <p:pic>
                    <p:nvPicPr>
                      <p:cNvPr id="0" name="Picture 9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700808"/>
                        <a:ext cx="3750736" cy="17976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3169543" y="4540968"/>
            <a:ext cx="3275013" cy="1984375"/>
            <a:chOff x="3169543" y="4540968"/>
            <a:chExt cx="3275013" cy="1984375"/>
          </a:xfrm>
        </p:grpSpPr>
        <p:sp>
          <p:nvSpPr>
            <p:cNvPr id="8" name="AutoShape 41"/>
            <p:cNvSpPr>
              <a:spLocks noChangeArrowheads="1"/>
            </p:cNvSpPr>
            <p:nvPr/>
          </p:nvSpPr>
          <p:spPr bwMode="auto">
            <a:xfrm>
              <a:off x="3310831" y="4950543"/>
              <a:ext cx="163512" cy="155575"/>
            </a:xfrm>
            <a:prstGeom prst="flowChartConnector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42"/>
            <p:cNvSpPr>
              <a:spLocks noChangeArrowheads="1"/>
            </p:cNvSpPr>
            <p:nvPr/>
          </p:nvSpPr>
          <p:spPr bwMode="auto">
            <a:xfrm>
              <a:off x="4122043" y="4950543"/>
              <a:ext cx="161925" cy="155575"/>
            </a:xfrm>
            <a:prstGeom prst="flowChartConnector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43"/>
            <p:cNvSpPr>
              <a:spLocks noChangeArrowheads="1"/>
            </p:cNvSpPr>
            <p:nvPr/>
          </p:nvSpPr>
          <p:spPr bwMode="auto">
            <a:xfrm>
              <a:off x="4933256" y="4950543"/>
              <a:ext cx="161925" cy="155575"/>
            </a:xfrm>
            <a:prstGeom prst="flowChartConnector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45"/>
            <p:cNvSpPr>
              <a:spLocks noChangeShapeType="1"/>
            </p:cNvSpPr>
            <p:nvPr/>
          </p:nvSpPr>
          <p:spPr bwMode="auto">
            <a:xfrm>
              <a:off x="3474343" y="5026743"/>
              <a:ext cx="40322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46"/>
            <p:cNvSpPr>
              <a:spLocks noChangeShapeType="1"/>
            </p:cNvSpPr>
            <p:nvPr/>
          </p:nvSpPr>
          <p:spPr bwMode="auto">
            <a:xfrm>
              <a:off x="3877568" y="5026743"/>
              <a:ext cx="2444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47"/>
            <p:cNvSpPr>
              <a:spLocks noChangeShapeType="1"/>
            </p:cNvSpPr>
            <p:nvPr/>
          </p:nvSpPr>
          <p:spPr bwMode="auto">
            <a:xfrm>
              <a:off x="4283968" y="5026743"/>
              <a:ext cx="4048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48"/>
            <p:cNvSpPr>
              <a:spLocks noChangeShapeType="1"/>
            </p:cNvSpPr>
            <p:nvPr/>
          </p:nvSpPr>
          <p:spPr bwMode="auto">
            <a:xfrm>
              <a:off x="4688781" y="5026743"/>
              <a:ext cx="2444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5" name="Group 79"/>
            <p:cNvGrpSpPr>
              <a:grpSpLocks/>
            </p:cNvGrpSpPr>
            <p:nvPr/>
          </p:nvGrpSpPr>
          <p:grpSpPr bwMode="auto">
            <a:xfrm rot="2293226" flipV="1">
              <a:off x="4979293" y="5318843"/>
              <a:ext cx="814388" cy="42863"/>
              <a:chOff x="3618" y="1461"/>
              <a:chExt cx="408" cy="0"/>
            </a:xfrm>
          </p:grpSpPr>
          <p:sp>
            <p:nvSpPr>
              <p:cNvPr id="16" name="Line 49"/>
              <p:cNvSpPr>
                <a:spLocks noChangeShapeType="1"/>
              </p:cNvSpPr>
              <p:nvPr/>
            </p:nvSpPr>
            <p:spPr bwMode="auto">
              <a:xfrm>
                <a:off x="3618" y="1461"/>
                <a:ext cx="257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Line 50"/>
              <p:cNvSpPr>
                <a:spLocks noChangeShapeType="1"/>
              </p:cNvSpPr>
              <p:nvPr/>
            </p:nvSpPr>
            <p:spPr bwMode="auto">
              <a:xfrm>
                <a:off x="3875" y="1461"/>
                <a:ext cx="151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8" name="Arc 51"/>
            <p:cNvSpPr>
              <a:spLocks/>
            </p:cNvSpPr>
            <p:nvPr/>
          </p:nvSpPr>
          <p:spPr bwMode="auto">
            <a:xfrm rot="10800000" flipH="1">
              <a:off x="4569718" y="5106118"/>
              <a:ext cx="444500" cy="307975"/>
            </a:xfrm>
            <a:custGeom>
              <a:avLst/>
              <a:gdLst>
                <a:gd name="G0" fmla="+- 2109 0 0"/>
                <a:gd name="G1" fmla="+- 21600 0 0"/>
                <a:gd name="G2" fmla="+- 21600 0 0"/>
                <a:gd name="T0" fmla="*/ 0 w 23709"/>
                <a:gd name="T1" fmla="*/ 103 h 21600"/>
                <a:gd name="T2" fmla="*/ 23709 w 23709"/>
                <a:gd name="T3" fmla="*/ 21600 h 21600"/>
                <a:gd name="T4" fmla="*/ 2109 w 2370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709" h="21600" fill="none" extrusionOk="0">
                  <a:moveTo>
                    <a:pt x="0" y="103"/>
                  </a:moveTo>
                  <a:cubicBezTo>
                    <a:pt x="700" y="34"/>
                    <a:pt x="1404" y="0"/>
                    <a:pt x="2109" y="0"/>
                  </a:cubicBezTo>
                  <a:cubicBezTo>
                    <a:pt x="14038" y="0"/>
                    <a:pt x="23709" y="9670"/>
                    <a:pt x="23709" y="21600"/>
                  </a:cubicBezTo>
                </a:path>
                <a:path w="23709" h="21600" stroke="0" extrusionOk="0">
                  <a:moveTo>
                    <a:pt x="0" y="103"/>
                  </a:moveTo>
                  <a:cubicBezTo>
                    <a:pt x="700" y="34"/>
                    <a:pt x="1404" y="0"/>
                    <a:pt x="2109" y="0"/>
                  </a:cubicBezTo>
                  <a:cubicBezTo>
                    <a:pt x="14038" y="0"/>
                    <a:pt x="23709" y="9670"/>
                    <a:pt x="23709" y="21600"/>
                  </a:cubicBezTo>
                  <a:lnTo>
                    <a:pt x="2109" y="21600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 type="stealth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rc 52"/>
            <p:cNvSpPr>
              <a:spLocks/>
            </p:cNvSpPr>
            <p:nvPr/>
          </p:nvSpPr>
          <p:spPr bwMode="auto">
            <a:xfrm rot="10800000">
              <a:off x="4204593" y="5106118"/>
              <a:ext cx="403225" cy="30797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20" name="Object 5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82379609"/>
                </p:ext>
              </p:extLst>
            </p:nvPr>
          </p:nvGraphicFramePr>
          <p:xfrm>
            <a:off x="3714056" y="4642568"/>
            <a:ext cx="136525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14" name="方程式" r:id="rId5" imgW="88707" imgH="164742" progId="Equation.3">
                    <p:embed/>
                  </p:oleObj>
                </mc:Choice>
                <mc:Fallback>
                  <p:oleObj name="方程式" r:id="rId5" imgW="88707" imgH="164742" progId="Equation.3">
                    <p:embed/>
                    <p:pic>
                      <p:nvPicPr>
                        <p:cNvPr id="0" name="Picture 9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14056" y="4642568"/>
                          <a:ext cx="136525" cy="241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5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21232034"/>
                </p:ext>
              </p:extLst>
            </p:nvPr>
          </p:nvGraphicFramePr>
          <p:xfrm>
            <a:off x="5511106" y="5028331"/>
            <a:ext cx="136525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15" name="方程式" r:id="rId7" imgW="88707" imgH="164742" progId="Equation.3">
                    <p:embed/>
                  </p:oleObj>
                </mc:Choice>
                <mc:Fallback>
                  <p:oleObj name="方程式" r:id="rId7" imgW="88707" imgH="164742" progId="Equation.3">
                    <p:embed/>
                    <p:pic>
                      <p:nvPicPr>
                        <p:cNvPr id="0" name="Picture 9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11106" y="5028331"/>
                          <a:ext cx="136525" cy="241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5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13033812"/>
                </p:ext>
              </p:extLst>
            </p:nvPr>
          </p:nvGraphicFramePr>
          <p:xfrm>
            <a:off x="3169543" y="4621931"/>
            <a:ext cx="407988" cy="263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16" name="方程式" r:id="rId9" imgW="342751" imgH="203112" progId="Equation.3">
                    <p:embed/>
                  </p:oleObj>
                </mc:Choice>
                <mc:Fallback>
                  <p:oleObj name="方程式" r:id="rId9" imgW="342751" imgH="203112" progId="Equation.3">
                    <p:embed/>
                    <p:pic>
                      <p:nvPicPr>
                        <p:cNvPr id="0" name="Picture 9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543" y="4621931"/>
                          <a:ext cx="407988" cy="263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55086841"/>
                </p:ext>
              </p:extLst>
            </p:nvPr>
          </p:nvGraphicFramePr>
          <p:xfrm>
            <a:off x="6066731" y="5320431"/>
            <a:ext cx="377825" cy="263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17" name="方程式" r:id="rId11" imgW="317225" imgH="203024" progId="Equation.3">
                    <p:embed/>
                  </p:oleObj>
                </mc:Choice>
                <mc:Fallback>
                  <p:oleObj name="方程式" r:id="rId11" imgW="317225" imgH="203024" progId="Equation.3">
                    <p:embed/>
                    <p:pic>
                      <p:nvPicPr>
                        <p:cNvPr id="0" name="Picture 9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66731" y="5320431"/>
                          <a:ext cx="377825" cy="263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5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00978495"/>
                </p:ext>
              </p:extLst>
            </p:nvPr>
          </p:nvGraphicFramePr>
          <p:xfrm>
            <a:off x="4412556" y="5439493"/>
            <a:ext cx="365125" cy="285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18" name="方程式" r:id="rId13" imgW="215619" imgH="164885" progId="Equation.3">
                    <p:embed/>
                  </p:oleObj>
                </mc:Choice>
                <mc:Fallback>
                  <p:oleObj name="方程式" r:id="rId13" imgW="215619" imgH="164885" progId="Equation.3">
                    <p:embed/>
                    <p:pic>
                      <p:nvPicPr>
                        <p:cNvPr id="0" name="Picture 98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2556" y="5439493"/>
                          <a:ext cx="365125" cy="2857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5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38257472"/>
                </p:ext>
              </p:extLst>
            </p:nvPr>
          </p:nvGraphicFramePr>
          <p:xfrm>
            <a:off x="4482406" y="4582243"/>
            <a:ext cx="317500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19" name="方程式" r:id="rId15" imgW="190417" imgH="203112" progId="Equation.3">
                    <p:embed/>
                  </p:oleObj>
                </mc:Choice>
                <mc:Fallback>
                  <p:oleObj name="方程式" r:id="rId15" imgW="190417" imgH="203112" progId="Equation.3">
                    <p:embed/>
                    <p:pic>
                      <p:nvPicPr>
                        <p:cNvPr id="0" name="Picture 9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82406" y="4582243"/>
                          <a:ext cx="317500" cy="3714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AutoShape 65"/>
            <p:cNvSpPr>
              <a:spLocks noChangeArrowheads="1"/>
            </p:cNvSpPr>
            <p:nvPr/>
          </p:nvSpPr>
          <p:spPr bwMode="auto">
            <a:xfrm>
              <a:off x="4114106" y="6061793"/>
              <a:ext cx="161925" cy="155575"/>
            </a:xfrm>
            <a:prstGeom prst="flowChartConnector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66"/>
            <p:cNvSpPr>
              <a:spLocks noChangeArrowheads="1"/>
            </p:cNvSpPr>
            <p:nvPr/>
          </p:nvSpPr>
          <p:spPr bwMode="auto">
            <a:xfrm>
              <a:off x="4925318" y="6061793"/>
              <a:ext cx="161925" cy="155575"/>
            </a:xfrm>
            <a:prstGeom prst="flowChartConnector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Line 67"/>
            <p:cNvSpPr>
              <a:spLocks noChangeShapeType="1"/>
            </p:cNvSpPr>
            <p:nvPr/>
          </p:nvSpPr>
          <p:spPr bwMode="auto">
            <a:xfrm>
              <a:off x="4276031" y="6137993"/>
              <a:ext cx="404812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Line 68"/>
            <p:cNvSpPr>
              <a:spLocks noChangeShapeType="1"/>
            </p:cNvSpPr>
            <p:nvPr/>
          </p:nvSpPr>
          <p:spPr bwMode="auto">
            <a:xfrm>
              <a:off x="4680843" y="6137993"/>
              <a:ext cx="2444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rc 69"/>
            <p:cNvSpPr>
              <a:spLocks/>
            </p:cNvSpPr>
            <p:nvPr/>
          </p:nvSpPr>
          <p:spPr bwMode="auto">
            <a:xfrm rot="10800000" flipH="1">
              <a:off x="4561781" y="6217368"/>
              <a:ext cx="444500" cy="307975"/>
            </a:xfrm>
            <a:custGeom>
              <a:avLst/>
              <a:gdLst>
                <a:gd name="G0" fmla="+- 2109 0 0"/>
                <a:gd name="G1" fmla="+- 21600 0 0"/>
                <a:gd name="G2" fmla="+- 21600 0 0"/>
                <a:gd name="T0" fmla="*/ 0 w 23709"/>
                <a:gd name="T1" fmla="*/ 103 h 21600"/>
                <a:gd name="T2" fmla="*/ 23709 w 23709"/>
                <a:gd name="T3" fmla="*/ 21600 h 21600"/>
                <a:gd name="T4" fmla="*/ 2109 w 2370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709" h="21600" fill="none" extrusionOk="0">
                  <a:moveTo>
                    <a:pt x="0" y="103"/>
                  </a:moveTo>
                  <a:cubicBezTo>
                    <a:pt x="700" y="34"/>
                    <a:pt x="1404" y="0"/>
                    <a:pt x="2109" y="0"/>
                  </a:cubicBezTo>
                  <a:cubicBezTo>
                    <a:pt x="14038" y="0"/>
                    <a:pt x="23709" y="9670"/>
                    <a:pt x="23709" y="21600"/>
                  </a:cubicBezTo>
                </a:path>
                <a:path w="23709" h="21600" stroke="0" extrusionOk="0">
                  <a:moveTo>
                    <a:pt x="0" y="103"/>
                  </a:moveTo>
                  <a:cubicBezTo>
                    <a:pt x="700" y="34"/>
                    <a:pt x="1404" y="0"/>
                    <a:pt x="2109" y="0"/>
                  </a:cubicBezTo>
                  <a:cubicBezTo>
                    <a:pt x="14038" y="0"/>
                    <a:pt x="23709" y="9670"/>
                    <a:pt x="23709" y="21600"/>
                  </a:cubicBezTo>
                  <a:lnTo>
                    <a:pt x="2109" y="21600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 type="stealth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rc 70"/>
            <p:cNvSpPr>
              <a:spLocks/>
            </p:cNvSpPr>
            <p:nvPr/>
          </p:nvSpPr>
          <p:spPr bwMode="auto">
            <a:xfrm rot="10800000">
              <a:off x="4196656" y="6217368"/>
              <a:ext cx="403225" cy="30797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32" name="Object 7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48881038"/>
                </p:ext>
              </p:extLst>
            </p:nvPr>
          </p:nvGraphicFramePr>
          <p:xfrm>
            <a:off x="4395093" y="5777631"/>
            <a:ext cx="385763" cy="307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20" name="方程式" r:id="rId17" imgW="228402" imgH="177646" progId="Equation.3">
                    <p:embed/>
                  </p:oleObj>
                </mc:Choice>
                <mc:Fallback>
                  <p:oleObj name="方程式" r:id="rId17" imgW="228402" imgH="177646" progId="Equation.3">
                    <p:embed/>
                    <p:pic>
                      <p:nvPicPr>
                        <p:cNvPr id="0" name="Picture 9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95093" y="5777631"/>
                          <a:ext cx="385763" cy="3079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7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4013811"/>
                </p:ext>
              </p:extLst>
            </p:nvPr>
          </p:nvGraphicFramePr>
          <p:xfrm>
            <a:off x="4458238" y="6107834"/>
            <a:ext cx="317500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21" name="方程式" r:id="rId19" imgW="190417" imgH="203112" progId="Equation.3">
                    <p:embed/>
                  </p:oleObj>
                </mc:Choice>
                <mc:Fallback>
                  <p:oleObj name="方程式" r:id="rId19" imgW="190417" imgH="203112" progId="Equation.3">
                    <p:embed/>
                    <p:pic>
                      <p:nvPicPr>
                        <p:cNvPr id="0" name="Picture 9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58238" y="6107834"/>
                          <a:ext cx="317500" cy="3714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4" name="AutoShape 74"/>
            <p:cNvSpPr>
              <a:spLocks noChangeArrowheads="1"/>
            </p:cNvSpPr>
            <p:nvPr/>
          </p:nvSpPr>
          <p:spPr bwMode="auto">
            <a:xfrm>
              <a:off x="5674618" y="5552206"/>
              <a:ext cx="163513" cy="155575"/>
            </a:xfrm>
            <a:prstGeom prst="flowChartConnector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5" name="Group 80"/>
            <p:cNvGrpSpPr>
              <a:grpSpLocks/>
            </p:cNvGrpSpPr>
            <p:nvPr/>
          </p:nvGrpSpPr>
          <p:grpSpPr bwMode="auto">
            <a:xfrm rot="19643980" flipV="1">
              <a:off x="5045968" y="5899868"/>
              <a:ext cx="731838" cy="42863"/>
              <a:chOff x="3613" y="2160"/>
              <a:chExt cx="408" cy="0"/>
            </a:xfrm>
          </p:grpSpPr>
          <p:sp>
            <p:nvSpPr>
              <p:cNvPr id="36" name="Line 75"/>
              <p:cNvSpPr>
                <a:spLocks noChangeShapeType="1"/>
              </p:cNvSpPr>
              <p:nvPr/>
            </p:nvSpPr>
            <p:spPr bwMode="auto">
              <a:xfrm>
                <a:off x="3613" y="2160"/>
                <a:ext cx="257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stealth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Line 76"/>
              <p:cNvSpPr>
                <a:spLocks noChangeShapeType="1"/>
              </p:cNvSpPr>
              <p:nvPr/>
            </p:nvSpPr>
            <p:spPr bwMode="auto">
              <a:xfrm>
                <a:off x="3870" y="2160"/>
                <a:ext cx="151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aphicFrame>
          <p:nvGraphicFramePr>
            <p:cNvPr id="38" name="Object 7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63618930"/>
                </p:ext>
              </p:extLst>
            </p:nvPr>
          </p:nvGraphicFramePr>
          <p:xfrm>
            <a:off x="5192018" y="5652218"/>
            <a:ext cx="195263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22" name="方程式" r:id="rId20" imgW="126780" imgH="164814" progId="Equation.3">
                    <p:embed/>
                  </p:oleObj>
                </mc:Choice>
                <mc:Fallback>
                  <p:oleObj name="方程式" r:id="rId20" imgW="126780" imgH="164814" progId="Equation.3">
                    <p:embed/>
                    <p:pic>
                      <p:nvPicPr>
                        <p:cNvPr id="0" name="Picture 9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92018" y="5652218"/>
                          <a:ext cx="195263" cy="241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9" name="Object 8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44304361"/>
                </p:ext>
              </p:extLst>
            </p:nvPr>
          </p:nvGraphicFramePr>
          <p:xfrm>
            <a:off x="5034856" y="4540968"/>
            <a:ext cx="254000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23" name="方程式" r:id="rId22" imgW="142799" imgH="209468" progId="Equation.3">
                    <p:embed/>
                  </p:oleObj>
                </mc:Choice>
                <mc:Fallback>
                  <p:oleObj name="方程式" r:id="rId22" imgW="142799" imgH="209468" progId="Equation.3">
                    <p:embed/>
                    <p:pic>
                      <p:nvPicPr>
                        <p:cNvPr id="0" name="Picture 9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34856" y="4540968"/>
                          <a:ext cx="254000" cy="360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2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accent2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Object 8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58636055"/>
                </p:ext>
              </p:extLst>
            </p:nvPr>
          </p:nvGraphicFramePr>
          <p:xfrm>
            <a:off x="4853881" y="5693493"/>
            <a:ext cx="295275" cy="360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24" name="方程式" r:id="rId24" imgW="171412" imgH="209468" progId="Equation.3">
                    <p:embed/>
                  </p:oleObj>
                </mc:Choice>
                <mc:Fallback>
                  <p:oleObj name="方程式" r:id="rId24" imgW="171412" imgH="209468" progId="Equation.3">
                    <p:embed/>
                    <p:pic>
                      <p:nvPicPr>
                        <p:cNvPr id="0" name="Picture 9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53881" y="5693493"/>
                          <a:ext cx="295275" cy="3603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05399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9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Controllability (Example)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752129"/>
                <a:ext cx="8928992" cy="5917231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altLang="zh-TW" sz="2800" dirty="0" smtClean="0">
                    <a:latin typeface="Times New Roman" panose="02020603050405020304" pitchFamily="18" charset="0"/>
                  </a:rPr>
                  <a:t>Controllability matrix CM is obtained as</a:t>
                </a:r>
              </a:p>
              <a:p>
                <a:pPr algn="just"/>
                <a:endParaRPr lang="en-US" altLang="zh-TW" sz="2800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  <a:p>
                <a:pPr algn="just"/>
                <a:endParaRPr lang="en-US" altLang="zh-TW" sz="2800" dirty="0" smtClean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  <a:p>
                <a:pPr algn="just"/>
                <a:endParaRPr lang="en-US" altLang="zh-TW" sz="2800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  <a:p>
                <a:pPr algn="just"/>
                <a:endParaRPr lang="en-US" altLang="zh-TW" sz="2800" dirty="0" smtClean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  <a:p>
                <a:pPr algn="just"/>
                <a:r>
                  <a:rPr lang="en-US" altLang="zh-TW" sz="2800" dirty="0" smtClean="0">
                    <a:latin typeface="Times New Roman" panose="02020603050405020304" pitchFamily="18" charset="0"/>
                  </a:rPr>
                  <a:t>Thus</a:t>
                </a:r>
              </a:p>
              <a:p>
                <a:pPr algn="just"/>
                <a:endParaRPr lang="en-US" altLang="zh-TW" sz="2800" dirty="0">
                  <a:latin typeface="Times New Roman" panose="02020603050405020304" pitchFamily="18" charset="0"/>
                </a:endParaRPr>
              </a:p>
              <a:p>
                <a:pPr algn="just"/>
                <a:endParaRPr lang="en-US" altLang="zh-TW" sz="2800" dirty="0" smtClean="0">
                  <a:latin typeface="Times New Roman" panose="02020603050405020304" pitchFamily="18" charset="0"/>
                </a:endParaRPr>
              </a:p>
              <a:p>
                <a:pPr algn="just"/>
                <a:endParaRPr lang="en-US" altLang="zh-TW" sz="2800" dirty="0" smtClean="0">
                  <a:latin typeface="Times New Roman" panose="02020603050405020304" pitchFamily="18" charset="0"/>
                </a:endParaRPr>
              </a:p>
              <a:p>
                <a:pPr algn="just"/>
                <a:r>
                  <a:rPr lang="en-US" altLang="zh-TW" sz="2800" dirty="0" smtClean="0">
                    <a:latin typeface="Times New Roman" panose="02020603050405020304" pitchFamily="18" charset="0"/>
                  </a:rPr>
                  <a:t>Since </a:t>
                </a:r>
                <a14:m>
                  <m:oMath xmlns:m="http://schemas.openxmlformats.org/officeDocument/2006/math">
                    <m:r>
                      <a:rPr lang="en-US" altLang="zh-TW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𝑟𝑎𝑛𝑘</m:t>
                    </m:r>
                    <m:r>
                      <a:rPr lang="en-US" altLang="zh-TW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𝐶𝑀</m:t>
                    </m:r>
                    <m:r>
                      <a:rPr lang="en-US" altLang="zh-TW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)≠</m:t>
                    </m:r>
                    <m:r>
                      <a:rPr lang="en-US" altLang="zh-TW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zh-TW" sz="2800" dirty="0" smtClean="0">
                    <a:latin typeface="Times New Roman" panose="02020603050405020304" pitchFamily="18" charset="0"/>
                  </a:rPr>
                  <a:t> therefore system is not completely state controllable.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752129"/>
                <a:ext cx="8928992" cy="5917231"/>
              </a:xfrm>
              <a:blipFill rotWithShape="0">
                <a:blip r:embed="rId3"/>
                <a:stretch>
                  <a:fillRect l="-1230" t="-1030" r="-14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42783"/>
              </p:ext>
            </p:extLst>
          </p:nvPr>
        </p:nvGraphicFramePr>
        <p:xfrm>
          <a:off x="2843808" y="1340768"/>
          <a:ext cx="2665685" cy="575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222" name="Equation" r:id="rId4" imgW="1002960" imgH="215640" progId="Equation.3">
                  <p:embed/>
                </p:oleObj>
              </mc:Choice>
              <mc:Fallback>
                <p:oleObj name="Equation" r:id="rId4" imgW="1002960" imgH="215640" progId="Equation.3">
                  <p:embed/>
                  <p:pic>
                    <p:nvPicPr>
                      <p:cNvPr id="0" name="Picture 3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340768"/>
                        <a:ext cx="2665685" cy="575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166104"/>
              </p:ext>
            </p:extLst>
          </p:nvPr>
        </p:nvGraphicFramePr>
        <p:xfrm>
          <a:off x="2843808" y="4005064"/>
          <a:ext cx="2419014" cy="1119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223" name="Equation" r:id="rId6" imgW="990360" imgH="457200" progId="Equation.3">
                  <p:embed/>
                </p:oleObj>
              </mc:Choice>
              <mc:Fallback>
                <p:oleObj name="Equation" r:id="rId6" imgW="990360" imgH="457200" progId="Equation.3">
                  <p:embed/>
                  <p:pic>
                    <p:nvPicPr>
                      <p:cNvPr id="0" name="Picture 3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005064"/>
                        <a:ext cx="2419014" cy="111922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65805"/>
              </p:ext>
            </p:extLst>
          </p:nvPr>
        </p:nvGraphicFramePr>
        <p:xfrm>
          <a:off x="2330977" y="1988840"/>
          <a:ext cx="1337901" cy="1122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224" name="Equation" r:id="rId8" imgW="545760" imgH="457200" progId="Equation.3">
                  <p:embed/>
                </p:oleObj>
              </mc:Choice>
              <mc:Fallback>
                <p:oleObj name="Equation" r:id="rId8" imgW="545760" imgH="457200" progId="Equation.3">
                  <p:embed/>
                  <p:pic>
                    <p:nvPicPr>
                      <p:cNvPr id="0" name="Picture 3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0977" y="1988840"/>
                        <a:ext cx="1337901" cy="11222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955070"/>
              </p:ext>
            </p:extLst>
          </p:nvPr>
        </p:nvGraphicFramePr>
        <p:xfrm>
          <a:off x="4355976" y="1988840"/>
          <a:ext cx="1730449" cy="107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225" name="Equation" r:id="rId10" imgW="736560" imgH="457200" progId="Equation.3">
                  <p:embed/>
                </p:oleObj>
              </mc:Choice>
              <mc:Fallback>
                <p:oleObj name="Equation" r:id="rId10" imgW="736560" imgH="457200" progId="Equation.3">
                  <p:embed/>
                  <p:pic>
                    <p:nvPicPr>
                      <p:cNvPr id="0" name="Picture 3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1988840"/>
                        <a:ext cx="1730449" cy="107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841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9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Observability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52129"/>
            <a:ext cx="8928992" cy="5917231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A system is completely </a:t>
            </a:r>
            <a:r>
              <a:rPr lang="en-US" sz="2400" dirty="0" smtClean="0"/>
              <a:t>observable </a:t>
            </a:r>
            <a:r>
              <a:rPr lang="en-US" sz="2400" dirty="0"/>
              <a:t>if </a:t>
            </a:r>
            <a:r>
              <a:rPr lang="en-US" sz="2400" dirty="0" smtClean="0"/>
              <a:t>and only if there </a:t>
            </a:r>
            <a:r>
              <a:rPr lang="en-US" sz="2400" dirty="0"/>
              <a:t>exists </a:t>
            </a:r>
            <a:r>
              <a:rPr lang="en-US" sz="2400" dirty="0" smtClean="0"/>
              <a:t>a finite time </a:t>
            </a:r>
            <a:r>
              <a:rPr lang="en-US" sz="2400" i="1" dirty="0" smtClean="0">
                <a:solidFill>
                  <a:srgbClr val="FF0000"/>
                </a:solidFill>
              </a:rPr>
              <a:t>T</a:t>
            </a:r>
            <a:r>
              <a:rPr lang="en-US" sz="2400" dirty="0" smtClean="0"/>
              <a:t> such that the initial state </a:t>
            </a:r>
            <a:r>
              <a:rPr lang="en-US" sz="2400" i="1" dirty="0" smtClean="0">
                <a:solidFill>
                  <a:srgbClr val="FF0000"/>
                </a:solidFill>
              </a:rPr>
              <a:t>x(0)</a:t>
            </a:r>
            <a:r>
              <a:rPr lang="en-US" sz="2400" dirty="0" smtClean="0"/>
              <a:t> can be determined from the observation history </a:t>
            </a:r>
            <a:r>
              <a:rPr lang="en-US" sz="2400" i="1" dirty="0" smtClean="0">
                <a:solidFill>
                  <a:srgbClr val="FF0000"/>
                </a:solidFill>
              </a:rPr>
              <a:t>y(t)</a:t>
            </a:r>
            <a:r>
              <a:rPr lang="en-US" sz="2400" dirty="0" smtClean="0"/>
              <a:t> given the control </a:t>
            </a:r>
            <a:r>
              <a:rPr lang="en-US" sz="2400" i="1" dirty="0" smtClean="0">
                <a:solidFill>
                  <a:srgbClr val="FF0000"/>
                </a:solidFill>
              </a:rPr>
              <a:t>u(t)</a:t>
            </a:r>
            <a:r>
              <a:rPr lang="en-US" sz="2400" dirty="0" smtClean="0"/>
              <a:t>, </a:t>
            </a:r>
            <a:r>
              <a:rPr lang="en-US" sz="2400" i="1" dirty="0" smtClean="0">
                <a:solidFill>
                  <a:srgbClr val="FF0000"/>
                </a:solidFill>
              </a:rPr>
              <a:t>0≤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i="1" dirty="0">
                <a:solidFill>
                  <a:srgbClr val="FF0000"/>
                </a:solidFill>
              </a:rPr>
              <a:t>t ≤ </a:t>
            </a:r>
            <a:r>
              <a:rPr lang="en-US" sz="2400" i="1" dirty="0" smtClean="0">
                <a:solidFill>
                  <a:srgbClr val="FF0000"/>
                </a:solidFill>
              </a:rPr>
              <a:t>T</a:t>
            </a:r>
            <a:r>
              <a:rPr lang="en-US" sz="2400" i="1" dirty="0"/>
              <a:t>.</a:t>
            </a:r>
            <a:endParaRPr lang="en-US" altLang="zh-TW" sz="2400" i="1" dirty="0">
              <a:latin typeface="Times New Roman" panose="02020603050405020304" pitchFamily="18" charset="0"/>
            </a:endParaRPr>
          </a:p>
        </p:txBody>
      </p:sp>
      <p:sp>
        <p:nvSpPr>
          <p:cNvPr id="54" name="Text Box 47"/>
          <p:cNvSpPr txBox="1">
            <a:spLocks noChangeArrowheads="1"/>
          </p:cNvSpPr>
          <p:nvPr/>
        </p:nvSpPr>
        <p:spPr bwMode="auto">
          <a:xfrm>
            <a:off x="5662464" y="4724400"/>
            <a:ext cx="1520825" cy="4572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en-US" altLang="zh-TW" sz="2400" i="1">
                <a:latin typeface="Times New Roman" panose="02020603050405020304" pitchFamily="18" charset="0"/>
              </a:rPr>
              <a:t>observable</a:t>
            </a:r>
          </a:p>
        </p:txBody>
      </p:sp>
      <p:sp>
        <p:nvSpPr>
          <p:cNvPr id="55" name="Text Box 48"/>
          <p:cNvSpPr txBox="1">
            <a:spLocks noChangeArrowheads="1"/>
          </p:cNvSpPr>
          <p:nvPr/>
        </p:nvSpPr>
        <p:spPr bwMode="auto">
          <a:xfrm>
            <a:off x="3147864" y="5105400"/>
            <a:ext cx="1825625" cy="45720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en-US" altLang="zh-TW" sz="2400" i="1" dirty="0" smtClean="0">
                <a:latin typeface="Times New Roman" panose="02020603050405020304" pitchFamily="18" charset="0"/>
              </a:rPr>
              <a:t>unobservable</a:t>
            </a:r>
            <a:endParaRPr lang="en-US" altLang="zh-TW" sz="2400" i="1" dirty="0">
              <a:latin typeface="Times New Roman" panose="02020603050405020304" pitchFamily="18" charset="0"/>
            </a:endParaRPr>
          </a:p>
        </p:txBody>
      </p:sp>
      <p:pic>
        <p:nvPicPr>
          <p:cNvPr id="41" name="Picture 5" descr="E:\CH05\W01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9609" y="2686050"/>
            <a:ext cx="8585791" cy="18097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" name="Line 46"/>
          <p:cNvSpPr>
            <a:spLocks noChangeShapeType="1"/>
          </p:cNvSpPr>
          <p:nvPr/>
        </p:nvSpPr>
        <p:spPr bwMode="auto">
          <a:xfrm>
            <a:off x="3962400" y="3200400"/>
            <a:ext cx="252264" cy="190500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Line 45"/>
          <p:cNvSpPr>
            <a:spLocks noChangeShapeType="1"/>
          </p:cNvSpPr>
          <p:nvPr/>
        </p:nvSpPr>
        <p:spPr bwMode="auto">
          <a:xfrm flipH="1">
            <a:off x="6272064" y="3505200"/>
            <a:ext cx="738336" cy="121920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64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9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Observability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52129"/>
            <a:ext cx="8928992" cy="5917231"/>
          </a:xfrm>
        </p:spPr>
        <p:txBody>
          <a:bodyPr>
            <a:normAutofit/>
          </a:bodyPr>
          <a:lstStyle/>
          <a:p>
            <a:pPr algn="just"/>
            <a:r>
              <a:rPr lang="en-US" altLang="zh-TW" sz="2600" dirty="0" smtClean="0">
                <a:latin typeface="Times New Roman" panose="02020603050405020304" pitchFamily="18" charset="0"/>
              </a:rPr>
              <a:t>Observable Matrix (</a:t>
            </a:r>
            <a:r>
              <a:rPr lang="en-US" altLang="zh-TW" sz="26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OM</a:t>
            </a:r>
            <a:r>
              <a:rPr lang="en-US" altLang="zh-TW" sz="2600" dirty="0" smtClean="0">
                <a:latin typeface="Times New Roman" panose="02020603050405020304" pitchFamily="18" charset="0"/>
              </a:rPr>
              <a:t>)</a:t>
            </a:r>
          </a:p>
          <a:p>
            <a:pPr algn="just"/>
            <a:endParaRPr lang="en-US" altLang="zh-TW" sz="2600" dirty="0">
              <a:latin typeface="Times New Roman" panose="02020603050405020304" pitchFamily="18" charset="0"/>
            </a:endParaRPr>
          </a:p>
          <a:p>
            <a:pPr algn="just"/>
            <a:endParaRPr lang="en-US" altLang="zh-TW" sz="2600" dirty="0" smtClean="0">
              <a:latin typeface="Times New Roman" panose="02020603050405020304" pitchFamily="18" charset="0"/>
            </a:endParaRPr>
          </a:p>
          <a:p>
            <a:pPr algn="just"/>
            <a:endParaRPr lang="en-US" altLang="zh-TW" sz="2600" dirty="0">
              <a:latin typeface="Times New Roman" panose="02020603050405020304" pitchFamily="18" charset="0"/>
            </a:endParaRPr>
          </a:p>
          <a:p>
            <a:pPr algn="just"/>
            <a:endParaRPr lang="en-US" altLang="zh-TW" sz="2600" dirty="0" smtClean="0">
              <a:latin typeface="Times New Roman" panose="02020603050405020304" pitchFamily="18" charset="0"/>
            </a:endParaRPr>
          </a:p>
          <a:p>
            <a:pPr algn="just"/>
            <a:endParaRPr lang="en-US" altLang="zh-TW" sz="2600" dirty="0" smtClean="0">
              <a:latin typeface="Times New Roman" panose="02020603050405020304" pitchFamily="18" charset="0"/>
            </a:endParaRPr>
          </a:p>
          <a:p>
            <a:pPr algn="just"/>
            <a:r>
              <a:rPr lang="en-US" altLang="zh-TW" sz="2600" dirty="0" smtClean="0">
                <a:latin typeface="Times New Roman" panose="02020603050405020304" pitchFamily="18" charset="0"/>
              </a:rPr>
              <a:t>The system is said to be completely state observable if</a:t>
            </a:r>
            <a:endParaRPr lang="en-US" altLang="zh-TW" sz="26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41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857050"/>
              </p:ext>
            </p:extLst>
          </p:nvPr>
        </p:nvGraphicFramePr>
        <p:xfrm>
          <a:off x="2055229" y="1125538"/>
          <a:ext cx="4566234" cy="230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5" name="Equation" r:id="rId3" imgW="2260440" imgH="1143000" progId="Equation.3">
                  <p:embed/>
                </p:oleObj>
              </mc:Choice>
              <mc:Fallback>
                <p:oleObj name="Equation" r:id="rId3" imgW="2260440" imgH="1143000" progId="Equation.3">
                  <p:embed/>
                  <p:pic>
                    <p:nvPicPr>
                      <p:cNvPr id="0" name="Picture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5229" y="1125538"/>
                        <a:ext cx="4566234" cy="230346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158601"/>
              </p:ext>
            </p:extLst>
          </p:nvPr>
        </p:nvGraphicFramePr>
        <p:xfrm>
          <a:off x="3124200" y="4419600"/>
          <a:ext cx="2873126" cy="62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6" name="Equation" r:id="rId5" imgW="939600" imgH="203040" progId="Equation.3">
                  <p:embed/>
                </p:oleObj>
              </mc:Choice>
              <mc:Fallback>
                <p:oleObj name="Equation" r:id="rId5" imgW="939600" imgH="203040" progId="Equation.3">
                  <p:embed/>
                  <p:pic>
                    <p:nvPicPr>
                      <p:cNvPr id="0" name="Picture 1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419600"/>
                        <a:ext cx="2873126" cy="62063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970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9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Observability (Example)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52129"/>
            <a:ext cx="8928992" cy="5917231"/>
          </a:xfrm>
        </p:spPr>
        <p:txBody>
          <a:bodyPr>
            <a:normAutofit/>
          </a:bodyPr>
          <a:lstStyle/>
          <a:p>
            <a:pPr algn="just"/>
            <a:r>
              <a:rPr lang="en-US" altLang="zh-TW" sz="2600" dirty="0" smtClean="0">
                <a:latin typeface="Times New Roman" panose="02020603050405020304" pitchFamily="18" charset="0"/>
              </a:rPr>
              <a:t>Consider the system given below</a:t>
            </a:r>
          </a:p>
          <a:p>
            <a:pPr algn="just"/>
            <a:endParaRPr lang="en-US" altLang="zh-TW" sz="2600" dirty="0">
              <a:latin typeface="Times New Roman" panose="02020603050405020304" pitchFamily="18" charset="0"/>
            </a:endParaRPr>
          </a:p>
          <a:p>
            <a:pPr algn="just"/>
            <a:endParaRPr lang="en-US" altLang="zh-TW" sz="2600" dirty="0" smtClean="0">
              <a:latin typeface="Times New Roman" panose="02020603050405020304" pitchFamily="18" charset="0"/>
            </a:endParaRPr>
          </a:p>
          <a:p>
            <a:pPr algn="just"/>
            <a:endParaRPr lang="en-US" altLang="zh-TW" sz="2600" dirty="0">
              <a:latin typeface="Times New Roman" panose="02020603050405020304" pitchFamily="18" charset="0"/>
            </a:endParaRPr>
          </a:p>
          <a:p>
            <a:pPr algn="just"/>
            <a:endParaRPr lang="en-US" altLang="zh-TW" sz="2600" dirty="0" smtClean="0">
              <a:latin typeface="Times New Roman" panose="02020603050405020304" pitchFamily="18" charset="0"/>
            </a:endParaRPr>
          </a:p>
          <a:p>
            <a:pPr algn="just"/>
            <a:r>
              <a:rPr lang="en-US" altLang="zh-TW" sz="2600" dirty="0" smtClean="0">
                <a:latin typeface="Times New Roman" panose="02020603050405020304" pitchFamily="18" charset="0"/>
              </a:rPr>
              <a:t>OM is obtained as</a:t>
            </a:r>
          </a:p>
          <a:p>
            <a:pPr algn="just"/>
            <a:endParaRPr lang="en-US" altLang="zh-TW" sz="2600" dirty="0">
              <a:latin typeface="Times New Roman" panose="02020603050405020304" pitchFamily="18" charset="0"/>
            </a:endParaRPr>
          </a:p>
          <a:p>
            <a:pPr algn="just"/>
            <a:endParaRPr lang="en-US" altLang="zh-TW" sz="2600" dirty="0" smtClean="0">
              <a:latin typeface="Times New Roman" panose="02020603050405020304" pitchFamily="18" charset="0"/>
            </a:endParaRPr>
          </a:p>
          <a:p>
            <a:pPr algn="just"/>
            <a:r>
              <a:rPr lang="en-US" altLang="zh-TW" sz="2600" dirty="0" smtClean="0">
                <a:latin typeface="Times New Roman" panose="02020603050405020304" pitchFamily="18" charset="0"/>
              </a:rPr>
              <a:t>Where </a:t>
            </a:r>
            <a:endParaRPr lang="en-US" altLang="zh-TW" sz="26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6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191373"/>
              </p:ext>
            </p:extLst>
          </p:nvPr>
        </p:nvGraphicFramePr>
        <p:xfrm>
          <a:off x="2895600" y="1295400"/>
          <a:ext cx="2941451" cy="1546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194" name="Equation" r:id="rId3" imgW="1307880" imgH="685800" progId="Equation.3">
                  <p:embed/>
                </p:oleObj>
              </mc:Choice>
              <mc:Fallback>
                <p:oleObj name="Equation" r:id="rId3" imgW="1307880" imgH="685800" progId="Equation.3">
                  <p:embed/>
                  <p:pic>
                    <p:nvPicPr>
                      <p:cNvPr id="0" name="Picture 2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295400"/>
                        <a:ext cx="2941451" cy="154674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78559"/>
              </p:ext>
            </p:extLst>
          </p:nvPr>
        </p:nvGraphicFramePr>
        <p:xfrm>
          <a:off x="3563888" y="3501008"/>
          <a:ext cx="138112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195" name="Equation" r:id="rId5" imgW="761760" imgH="457200" progId="Equation.3">
                  <p:embed/>
                </p:oleObj>
              </mc:Choice>
              <mc:Fallback>
                <p:oleObj name="Equation" r:id="rId5" imgW="761760" imgH="457200" progId="Equation.3">
                  <p:embed/>
                  <p:pic>
                    <p:nvPicPr>
                      <p:cNvPr id="0" name="Picture 2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3501008"/>
                        <a:ext cx="1381125" cy="82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6817626"/>
              </p:ext>
            </p:extLst>
          </p:nvPr>
        </p:nvGraphicFramePr>
        <p:xfrm>
          <a:off x="1979712" y="4581128"/>
          <a:ext cx="145891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196" name="Equation" r:id="rId7" imgW="672840" imgH="215640" progId="Equation.3">
                  <p:embed/>
                </p:oleObj>
              </mc:Choice>
              <mc:Fallback>
                <p:oleObj name="Equation" r:id="rId7" imgW="672840" imgH="215640" progId="Equation.3">
                  <p:embed/>
                  <p:pic>
                    <p:nvPicPr>
                      <p:cNvPr id="0" name="Picture 2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4581128"/>
                        <a:ext cx="1458913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629378"/>
              </p:ext>
            </p:extLst>
          </p:nvPr>
        </p:nvGraphicFramePr>
        <p:xfrm>
          <a:off x="2107356" y="5397545"/>
          <a:ext cx="429418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197" name="Equation" r:id="rId9" imgW="1981080" imgH="457200" progId="Equation.3">
                  <p:embed/>
                </p:oleObj>
              </mc:Choice>
              <mc:Fallback>
                <p:oleObj name="Equation" r:id="rId9" imgW="1981080" imgH="457200" progId="Equation.3">
                  <p:embed/>
                  <p:pic>
                    <p:nvPicPr>
                      <p:cNvPr id="0" name="Picture 2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7356" y="5397545"/>
                        <a:ext cx="4294188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930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9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Observability (Example)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752129"/>
                <a:ext cx="8928992" cy="5917231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altLang="zh-TW" sz="2600" dirty="0" smtClean="0">
                    <a:latin typeface="Times New Roman" panose="02020603050405020304" pitchFamily="18" charset="0"/>
                  </a:rPr>
                  <a:t>Therefore OM is given as</a:t>
                </a:r>
              </a:p>
              <a:p>
                <a:pPr algn="just"/>
                <a:endParaRPr lang="en-US" altLang="zh-TW" sz="2600" dirty="0">
                  <a:latin typeface="Times New Roman" panose="02020603050405020304" pitchFamily="18" charset="0"/>
                </a:endParaRPr>
              </a:p>
              <a:p>
                <a:pPr algn="just"/>
                <a:endParaRPr lang="en-US" altLang="zh-TW" sz="2600" dirty="0" smtClean="0">
                  <a:latin typeface="Times New Roman" panose="02020603050405020304" pitchFamily="18" charset="0"/>
                </a:endParaRPr>
              </a:p>
              <a:p>
                <a:pPr algn="just"/>
                <a:endParaRPr lang="en-US" altLang="zh-TW" sz="2600" dirty="0">
                  <a:latin typeface="Times New Roman" panose="02020603050405020304" pitchFamily="18" charset="0"/>
                </a:endParaRPr>
              </a:p>
              <a:p>
                <a:pPr algn="just"/>
                <a:r>
                  <a:rPr lang="en-US" altLang="zh-TW" sz="2400" dirty="0">
                    <a:latin typeface="Times New Roman" panose="02020603050405020304" pitchFamily="18" charset="0"/>
                  </a:rPr>
                  <a:t>Since </a:t>
                </a:r>
                <a14:m>
                  <m:oMath xmlns:m="http://schemas.openxmlformats.org/officeDocument/2006/math">
                    <m:r>
                      <a:rPr lang="en-US" altLang="zh-TW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𝑟𝑎𝑛𝑘</m:t>
                    </m:r>
                    <m:r>
                      <a:rPr lang="en-US" altLang="zh-TW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𝑂</m:t>
                    </m:r>
                    <m:r>
                      <a:rPr lang="en-US" altLang="zh-TW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zh-TW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)≠</m:t>
                    </m:r>
                    <m:r>
                      <a:rPr lang="en-US" altLang="zh-TW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zh-TW" sz="2400" dirty="0">
                    <a:latin typeface="Times New Roman" panose="02020603050405020304" pitchFamily="18" charset="0"/>
                  </a:rPr>
                  <a:t>therefore system is not completely state </a:t>
                </a:r>
                <a:r>
                  <a:rPr lang="en-US" altLang="zh-TW" sz="2400" dirty="0" smtClean="0">
                    <a:latin typeface="Times New Roman" panose="02020603050405020304" pitchFamily="18" charset="0"/>
                  </a:rPr>
                  <a:t>observable.</a:t>
                </a:r>
                <a:endParaRPr lang="en-US" altLang="zh-TW" sz="2400" dirty="0">
                  <a:latin typeface="Times New Roman" panose="02020603050405020304" pitchFamily="18" charset="0"/>
                </a:endParaRPr>
              </a:p>
              <a:p>
                <a:pPr algn="just"/>
                <a:endParaRPr lang="en-US" altLang="zh-TW" sz="2600" dirty="0" smtClean="0">
                  <a:latin typeface="Times New Roman" panose="02020603050405020304" pitchFamily="18" charset="0"/>
                </a:endParaRPr>
              </a:p>
              <a:p>
                <a:pPr algn="just"/>
                <a:endParaRPr lang="en-US" altLang="zh-TW" sz="2600" dirty="0"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752129"/>
                <a:ext cx="8928992" cy="5917231"/>
              </a:xfrm>
              <a:blipFill rotWithShape="0">
                <a:blip r:embed="rId3"/>
                <a:stretch>
                  <a:fillRect l="-1093" t="-927" r="-10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119194"/>
              </p:ext>
            </p:extLst>
          </p:nvPr>
        </p:nvGraphicFramePr>
        <p:xfrm>
          <a:off x="2771800" y="1268760"/>
          <a:ext cx="2577692" cy="1129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26" name="Equation" r:id="rId4" imgW="1041120" imgH="457200" progId="Equation.3">
                  <p:embed/>
                </p:oleObj>
              </mc:Choice>
              <mc:Fallback>
                <p:oleObj name="Equation" r:id="rId4" imgW="1041120" imgH="457200" progId="Equation.3">
                  <p:embed/>
                  <p:pic>
                    <p:nvPicPr>
                      <p:cNvPr id="0" name="Picture 5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1268760"/>
                        <a:ext cx="2577692" cy="11295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2676936" y="3987279"/>
            <a:ext cx="3935412" cy="1697037"/>
            <a:chOff x="2676936" y="3987279"/>
            <a:chExt cx="3935412" cy="1697037"/>
          </a:xfrm>
        </p:grpSpPr>
        <p:sp>
          <p:nvSpPr>
            <p:cNvPr id="43" name="AutoShape 42"/>
            <p:cNvSpPr>
              <a:spLocks noChangeArrowheads="1"/>
            </p:cNvSpPr>
            <p:nvPr/>
          </p:nvSpPr>
          <p:spPr bwMode="auto">
            <a:xfrm>
              <a:off x="2818223" y="5111229"/>
              <a:ext cx="163513" cy="155575"/>
            </a:xfrm>
            <a:prstGeom prst="flowChartConnector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44" name="AutoShape 43"/>
            <p:cNvSpPr>
              <a:spLocks noChangeArrowheads="1"/>
            </p:cNvSpPr>
            <p:nvPr/>
          </p:nvSpPr>
          <p:spPr bwMode="auto">
            <a:xfrm>
              <a:off x="3629436" y="5111229"/>
              <a:ext cx="161925" cy="155575"/>
            </a:xfrm>
            <a:prstGeom prst="flowChartConnector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45" name="AutoShape 44"/>
            <p:cNvSpPr>
              <a:spLocks noChangeArrowheads="1"/>
            </p:cNvSpPr>
            <p:nvPr/>
          </p:nvSpPr>
          <p:spPr bwMode="auto">
            <a:xfrm>
              <a:off x="4440648" y="5111229"/>
              <a:ext cx="161925" cy="155575"/>
            </a:xfrm>
            <a:prstGeom prst="flowChartConnector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46" name="AutoShape 45"/>
            <p:cNvSpPr>
              <a:spLocks noChangeArrowheads="1"/>
            </p:cNvSpPr>
            <p:nvPr/>
          </p:nvSpPr>
          <p:spPr bwMode="auto">
            <a:xfrm>
              <a:off x="5250273" y="5111229"/>
              <a:ext cx="163513" cy="155575"/>
            </a:xfrm>
            <a:prstGeom prst="flowChartConnector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2981736" y="5187429"/>
              <a:ext cx="40322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3384961" y="5187429"/>
              <a:ext cx="2444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3791361" y="5187429"/>
              <a:ext cx="404812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>
              <a:off x="4196173" y="5187429"/>
              <a:ext cx="2444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4602573" y="5187429"/>
              <a:ext cx="40798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>
              <a:off x="5010561" y="5187429"/>
              <a:ext cx="239712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3" name="Group 52"/>
            <p:cNvGrpSpPr>
              <a:grpSpLocks/>
            </p:cNvGrpSpPr>
            <p:nvPr/>
          </p:nvGrpSpPr>
          <p:grpSpPr bwMode="auto">
            <a:xfrm>
              <a:off x="3711986" y="5266804"/>
              <a:ext cx="809625" cy="307975"/>
              <a:chOff x="3504" y="3195"/>
              <a:chExt cx="510" cy="194"/>
            </a:xfrm>
          </p:grpSpPr>
          <p:sp>
            <p:nvSpPr>
              <p:cNvPr id="54" name="Arc 53"/>
              <p:cNvSpPr>
                <a:spLocks/>
              </p:cNvSpPr>
              <p:nvPr/>
            </p:nvSpPr>
            <p:spPr bwMode="auto">
              <a:xfrm rot="10800000" flipH="1">
                <a:off x="3734" y="3195"/>
                <a:ext cx="280" cy="194"/>
              </a:xfrm>
              <a:custGeom>
                <a:avLst/>
                <a:gdLst>
                  <a:gd name="T0" fmla="*/ 0 w 23709"/>
                  <a:gd name="T1" fmla="*/ 1 h 21600"/>
                  <a:gd name="T2" fmla="*/ 280 w 23709"/>
                  <a:gd name="T3" fmla="*/ 194 h 21600"/>
                  <a:gd name="T4" fmla="*/ 25 w 23709"/>
                  <a:gd name="T5" fmla="*/ 194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3709" h="21600" fill="none" extrusionOk="0">
                    <a:moveTo>
                      <a:pt x="0" y="103"/>
                    </a:moveTo>
                    <a:cubicBezTo>
                      <a:pt x="700" y="34"/>
                      <a:pt x="1404" y="0"/>
                      <a:pt x="2109" y="0"/>
                    </a:cubicBezTo>
                    <a:cubicBezTo>
                      <a:pt x="14038" y="0"/>
                      <a:pt x="23709" y="9670"/>
                      <a:pt x="23709" y="21600"/>
                    </a:cubicBezTo>
                  </a:path>
                  <a:path w="23709" h="21600" stroke="0" extrusionOk="0">
                    <a:moveTo>
                      <a:pt x="0" y="103"/>
                    </a:moveTo>
                    <a:cubicBezTo>
                      <a:pt x="700" y="34"/>
                      <a:pt x="1404" y="0"/>
                      <a:pt x="2109" y="0"/>
                    </a:cubicBezTo>
                    <a:cubicBezTo>
                      <a:pt x="14038" y="0"/>
                      <a:pt x="23709" y="9670"/>
                      <a:pt x="23709" y="21600"/>
                    </a:cubicBezTo>
                    <a:lnTo>
                      <a:pt x="2109" y="21600"/>
                    </a:lnTo>
                    <a:lnTo>
                      <a:pt x="0" y="103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 type="stealth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Arc 54"/>
              <p:cNvSpPr>
                <a:spLocks/>
              </p:cNvSpPr>
              <p:nvPr/>
            </p:nvSpPr>
            <p:spPr bwMode="auto">
              <a:xfrm rot="10800000">
                <a:off x="3504" y="3195"/>
                <a:ext cx="254" cy="194"/>
              </a:xfrm>
              <a:custGeom>
                <a:avLst/>
                <a:gdLst>
                  <a:gd name="T0" fmla="*/ 0 w 21600"/>
                  <a:gd name="T1" fmla="*/ 0 h 21600"/>
                  <a:gd name="T2" fmla="*/ 254 w 21600"/>
                  <a:gd name="T3" fmla="*/ 194 h 21600"/>
                  <a:gd name="T4" fmla="*/ 0 w 21600"/>
                  <a:gd name="T5" fmla="*/ 194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aphicFrame>
          <p:nvGraphicFramePr>
            <p:cNvPr id="56" name="Object 5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97648792"/>
                </p:ext>
              </p:extLst>
            </p:nvPr>
          </p:nvGraphicFramePr>
          <p:xfrm>
            <a:off x="3221448" y="4803254"/>
            <a:ext cx="136525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927" name="方程式" r:id="rId6" imgW="88707" imgH="164742" progId="Equation.3">
                    <p:embed/>
                  </p:oleObj>
                </mc:Choice>
                <mc:Fallback>
                  <p:oleObj name="方程式" r:id="rId6" imgW="88707" imgH="164742" progId="Equation.3">
                    <p:embed/>
                    <p:pic>
                      <p:nvPicPr>
                        <p:cNvPr id="0" name="Picture 5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21448" y="4803254"/>
                          <a:ext cx="136525" cy="241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7" name="Object 5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4439141"/>
                </p:ext>
              </p:extLst>
            </p:nvPr>
          </p:nvGraphicFramePr>
          <p:xfrm>
            <a:off x="2676936" y="4782616"/>
            <a:ext cx="407987" cy="263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928" name="方程式" r:id="rId8" imgW="342751" imgH="203112" progId="Equation.3">
                    <p:embed/>
                  </p:oleObj>
                </mc:Choice>
                <mc:Fallback>
                  <p:oleObj name="方程式" r:id="rId8" imgW="342751" imgH="203112" progId="Equation.3">
                    <p:embed/>
                    <p:pic>
                      <p:nvPicPr>
                        <p:cNvPr id="0" name="Picture 5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76936" y="4782616"/>
                          <a:ext cx="407987" cy="263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" name="Object 5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04704868"/>
                </p:ext>
              </p:extLst>
            </p:nvPr>
          </p:nvGraphicFramePr>
          <p:xfrm>
            <a:off x="3989798" y="4742929"/>
            <a:ext cx="317500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929" name="方程式" r:id="rId10" imgW="190417" imgH="203112" progId="Equation.3">
                    <p:embed/>
                  </p:oleObj>
                </mc:Choice>
                <mc:Fallback>
                  <p:oleObj name="方程式" r:id="rId10" imgW="190417" imgH="203112" progId="Equation.3">
                    <p:embed/>
                    <p:pic>
                      <p:nvPicPr>
                        <p:cNvPr id="0" name="Picture 5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9798" y="4742929"/>
                          <a:ext cx="317500" cy="3714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9" name="AutoShape 60"/>
            <p:cNvSpPr>
              <a:spLocks noChangeArrowheads="1"/>
            </p:cNvSpPr>
            <p:nvPr/>
          </p:nvSpPr>
          <p:spPr bwMode="auto">
            <a:xfrm>
              <a:off x="6085298" y="5114404"/>
              <a:ext cx="163513" cy="155575"/>
            </a:xfrm>
            <a:prstGeom prst="flowChartConnector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en-US"/>
            </a:p>
          </p:txBody>
        </p:sp>
        <p:graphicFrame>
          <p:nvGraphicFramePr>
            <p:cNvPr id="60" name="Object 6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46423303"/>
                </p:ext>
              </p:extLst>
            </p:nvPr>
          </p:nvGraphicFramePr>
          <p:xfrm>
            <a:off x="4886736" y="4725466"/>
            <a:ext cx="317500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930" name="方程式" r:id="rId12" imgW="190417" imgH="203112" progId="Equation.3">
                    <p:embed/>
                  </p:oleObj>
                </mc:Choice>
                <mc:Fallback>
                  <p:oleObj name="方程式" r:id="rId12" imgW="190417" imgH="203112" progId="Equation.3">
                    <p:embed/>
                    <p:pic>
                      <p:nvPicPr>
                        <p:cNvPr id="0" name="Picture 5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86736" y="4725466"/>
                          <a:ext cx="317500" cy="3714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" name="Object 6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10559576"/>
                </p:ext>
              </p:extLst>
            </p:nvPr>
          </p:nvGraphicFramePr>
          <p:xfrm>
            <a:off x="5386798" y="4752454"/>
            <a:ext cx="254000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931" name="方程式" r:id="rId13" imgW="133351" imgH="200021" progId="Equation.3">
                    <p:embed/>
                  </p:oleObj>
                </mc:Choice>
                <mc:Fallback>
                  <p:oleObj name="方程式" r:id="rId13" imgW="133351" imgH="200021" progId="Equation.3">
                    <p:embed/>
                    <p:pic>
                      <p:nvPicPr>
                        <p:cNvPr id="0" name="Picture 5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86798" y="4752454"/>
                          <a:ext cx="254000" cy="360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2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accent2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" name="Object 6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1001332"/>
                </p:ext>
              </p:extLst>
            </p:nvPr>
          </p:nvGraphicFramePr>
          <p:xfrm>
            <a:off x="4515261" y="4755629"/>
            <a:ext cx="295275" cy="360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932" name="方程式" r:id="rId15" imgW="161965" imgH="200021" progId="Equation.3">
                    <p:embed/>
                  </p:oleObj>
                </mc:Choice>
                <mc:Fallback>
                  <p:oleObj name="方程式" r:id="rId15" imgW="161965" imgH="200021" progId="Equation.3">
                    <p:embed/>
                    <p:pic>
                      <p:nvPicPr>
                        <p:cNvPr id="0" name="Picture 5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5261" y="4755629"/>
                          <a:ext cx="295275" cy="360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" name="Object 6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73964686"/>
                </p:ext>
              </p:extLst>
            </p:nvPr>
          </p:nvGraphicFramePr>
          <p:xfrm>
            <a:off x="4346986" y="5398566"/>
            <a:ext cx="407987" cy="285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933" name="方程式" r:id="rId17" imgW="241091" imgH="164957" progId="Equation.3">
                    <p:embed/>
                  </p:oleObj>
                </mc:Choice>
                <mc:Fallback>
                  <p:oleObj name="方程式" r:id="rId17" imgW="241091" imgH="164957" progId="Equation.3">
                    <p:embed/>
                    <p:pic>
                      <p:nvPicPr>
                        <p:cNvPr id="0" name="Picture 5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46986" y="5398566"/>
                          <a:ext cx="407987" cy="2857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64" name="Group 70"/>
            <p:cNvGrpSpPr>
              <a:grpSpLocks/>
            </p:cNvGrpSpPr>
            <p:nvPr/>
          </p:nvGrpSpPr>
          <p:grpSpPr bwMode="auto">
            <a:xfrm flipH="1">
              <a:off x="4518436" y="4365104"/>
              <a:ext cx="1662112" cy="765175"/>
              <a:chOff x="4026" y="1157"/>
              <a:chExt cx="1079" cy="354"/>
            </a:xfrm>
          </p:grpSpPr>
          <p:sp>
            <p:nvSpPr>
              <p:cNvPr id="65" name="Arc 71"/>
              <p:cNvSpPr>
                <a:spLocks/>
              </p:cNvSpPr>
              <p:nvPr/>
            </p:nvSpPr>
            <p:spPr bwMode="auto">
              <a:xfrm rot="10800000" flipV="1">
                <a:off x="4026" y="1157"/>
                <a:ext cx="572" cy="348"/>
              </a:xfrm>
              <a:custGeom>
                <a:avLst/>
                <a:gdLst>
                  <a:gd name="T0" fmla="*/ 0 w 23709"/>
                  <a:gd name="T1" fmla="*/ 2 h 21600"/>
                  <a:gd name="T2" fmla="*/ 572 w 23709"/>
                  <a:gd name="T3" fmla="*/ 348 h 21600"/>
                  <a:gd name="T4" fmla="*/ 51 w 23709"/>
                  <a:gd name="T5" fmla="*/ 348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3709" h="21600" fill="none" extrusionOk="0">
                    <a:moveTo>
                      <a:pt x="0" y="103"/>
                    </a:moveTo>
                    <a:cubicBezTo>
                      <a:pt x="700" y="34"/>
                      <a:pt x="1404" y="0"/>
                      <a:pt x="2109" y="0"/>
                    </a:cubicBezTo>
                    <a:cubicBezTo>
                      <a:pt x="14038" y="0"/>
                      <a:pt x="23709" y="9670"/>
                      <a:pt x="23709" y="21600"/>
                    </a:cubicBezTo>
                  </a:path>
                  <a:path w="23709" h="21600" stroke="0" extrusionOk="0">
                    <a:moveTo>
                      <a:pt x="0" y="103"/>
                    </a:moveTo>
                    <a:cubicBezTo>
                      <a:pt x="700" y="34"/>
                      <a:pt x="1404" y="0"/>
                      <a:pt x="2109" y="0"/>
                    </a:cubicBezTo>
                    <a:cubicBezTo>
                      <a:pt x="14038" y="0"/>
                      <a:pt x="23709" y="9670"/>
                      <a:pt x="23709" y="21600"/>
                    </a:cubicBezTo>
                    <a:lnTo>
                      <a:pt x="2109" y="21600"/>
                    </a:lnTo>
                    <a:lnTo>
                      <a:pt x="0" y="103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Arc 72"/>
              <p:cNvSpPr>
                <a:spLocks/>
              </p:cNvSpPr>
              <p:nvPr/>
            </p:nvSpPr>
            <p:spPr bwMode="auto">
              <a:xfrm rot="10800000" flipH="1" flipV="1">
                <a:off x="4587" y="1163"/>
                <a:ext cx="518" cy="348"/>
              </a:xfrm>
              <a:custGeom>
                <a:avLst/>
                <a:gdLst>
                  <a:gd name="T0" fmla="*/ 0 w 21600"/>
                  <a:gd name="T1" fmla="*/ 0 h 21600"/>
                  <a:gd name="T2" fmla="*/ 518 w 21600"/>
                  <a:gd name="T3" fmla="*/ 348 h 21600"/>
                  <a:gd name="T4" fmla="*/ 0 w 21600"/>
                  <a:gd name="T5" fmla="*/ 348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round/>
                <a:headEnd type="stealth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aphicFrame>
          <p:nvGraphicFramePr>
            <p:cNvPr id="67" name="Object 7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67265759"/>
                </p:ext>
              </p:extLst>
            </p:nvPr>
          </p:nvGraphicFramePr>
          <p:xfrm>
            <a:off x="5328061" y="3987279"/>
            <a:ext cx="214312" cy="285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934" name="方程式" r:id="rId19" imgW="126780" imgH="164814" progId="Equation.3">
                    <p:embed/>
                  </p:oleObj>
                </mc:Choice>
                <mc:Fallback>
                  <p:oleObj name="方程式" r:id="rId19" imgW="126780" imgH="164814" progId="Equation.3">
                    <p:embed/>
                    <p:pic>
                      <p:nvPicPr>
                        <p:cNvPr id="0" name="Picture 5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28061" y="3987279"/>
                          <a:ext cx="214312" cy="2857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" name="Object 7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76879354"/>
                </p:ext>
              </p:extLst>
            </p:nvPr>
          </p:nvGraphicFramePr>
          <p:xfrm>
            <a:off x="6234523" y="4809604"/>
            <a:ext cx="377825" cy="263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935" name="方程式" r:id="rId21" imgW="317225" imgH="203024" progId="Equation.3">
                    <p:embed/>
                  </p:oleObj>
                </mc:Choice>
                <mc:Fallback>
                  <p:oleObj name="方程式" r:id="rId21" imgW="317225" imgH="203024" progId="Equation.3">
                    <p:embed/>
                    <p:pic>
                      <p:nvPicPr>
                        <p:cNvPr id="0" name="Picture 5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34523" y="4809604"/>
                          <a:ext cx="377825" cy="2635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635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29154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5" name="Picture 5" descr="E:\CH05\W017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51510"/>
            <a:ext cx="7315200" cy="679762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86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9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Output Controllability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40769"/>
            <a:ext cx="8928992" cy="5917231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Output </a:t>
            </a:r>
            <a:r>
              <a:rPr lang="en-US" sz="2800" dirty="0"/>
              <a:t>controllability describes the ability of an external input to move the output from any initial condition to any final condition in a finite time interval</a:t>
            </a:r>
            <a:r>
              <a:rPr lang="en-US" sz="2800" dirty="0" smtClean="0"/>
              <a:t>.</a:t>
            </a:r>
          </a:p>
          <a:p>
            <a:pPr algn="just"/>
            <a:endParaRPr lang="en-US" altLang="zh-TW" sz="2800" dirty="0">
              <a:latin typeface="Times New Roman" panose="02020603050405020304" pitchFamily="18" charset="0"/>
            </a:endParaRPr>
          </a:p>
          <a:p>
            <a:pPr algn="just"/>
            <a:r>
              <a:rPr lang="en-US" altLang="zh-TW" sz="2600" dirty="0">
                <a:latin typeface="Times New Roman" panose="02020603050405020304" pitchFamily="18" charset="0"/>
              </a:rPr>
              <a:t>Output controllability matrix (OCM) is given as</a:t>
            </a:r>
          </a:p>
          <a:p>
            <a:pPr marL="0" indent="0" algn="just">
              <a:buNone/>
            </a:pPr>
            <a:endParaRPr lang="en-US" altLang="zh-TW" sz="26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4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923322"/>
              </p:ext>
            </p:extLst>
          </p:nvPr>
        </p:nvGraphicFramePr>
        <p:xfrm>
          <a:off x="1524000" y="3899384"/>
          <a:ext cx="58039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5" name="Equation" r:id="rId3" imgW="2628720" imgH="228600" progId="Equation.3">
                  <p:embed/>
                </p:oleObj>
              </mc:Choice>
              <mc:Fallback>
                <p:oleObj name="Equation" r:id="rId3" imgW="26287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899384"/>
                        <a:ext cx="5803900" cy="5048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86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525963"/>
          </a:xfrm>
        </p:spPr>
        <p:txBody>
          <a:bodyPr/>
          <a:lstStyle/>
          <a:p>
            <a:pPr algn="just"/>
            <a:r>
              <a:rPr lang="en-US" dirty="0" smtClean="0"/>
              <a:t>Check the </a:t>
            </a:r>
            <a:r>
              <a:rPr lang="en-US" i="1" dirty="0" smtClean="0">
                <a:solidFill>
                  <a:srgbClr val="FF0000"/>
                </a:solidFill>
              </a:rPr>
              <a:t>state controllability</a:t>
            </a:r>
            <a:r>
              <a:rPr lang="en-US" dirty="0" smtClean="0"/>
              <a:t>, </a:t>
            </a:r>
            <a:r>
              <a:rPr lang="en-US" i="1" dirty="0" smtClean="0">
                <a:solidFill>
                  <a:srgbClr val="FF0000"/>
                </a:solidFill>
              </a:rPr>
              <a:t>state observability </a:t>
            </a:r>
            <a:r>
              <a:rPr lang="en-US" dirty="0" smtClean="0"/>
              <a:t>and </a:t>
            </a:r>
            <a:r>
              <a:rPr lang="en-US" i="1" dirty="0" smtClean="0">
                <a:solidFill>
                  <a:srgbClr val="FF0000"/>
                </a:solidFill>
              </a:rPr>
              <a:t>output controllability </a:t>
            </a:r>
            <a:r>
              <a:rPr lang="en-US" dirty="0" smtClean="0"/>
              <a:t>of the following system</a:t>
            </a:r>
            <a:endParaRPr lang="en-US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184953"/>
              </p:ext>
            </p:extLst>
          </p:nvPr>
        </p:nvGraphicFramePr>
        <p:xfrm>
          <a:off x="1763688" y="3227556"/>
          <a:ext cx="5324117" cy="127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2" name="Microsoft 方程式編輯器 3.0" r:id="rId3" imgW="1917700" imgH="457200" progId="Equation.3">
                  <p:embed/>
                </p:oleObj>
              </mc:Choice>
              <mc:Fallback>
                <p:oleObj name="Microsoft 方程式編輯器 3.0" r:id="rId3" imgW="1917700" imgH="457200" progId="Equation.3">
                  <p:embed/>
                  <p:pic>
                    <p:nvPicPr>
                      <p:cNvPr id="0" name="Picture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3227556"/>
                        <a:ext cx="5324117" cy="127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216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600" dirty="0"/>
              <a:t>Modern </a:t>
            </a:r>
            <a:r>
              <a:rPr lang="en-US" sz="2600" dirty="0" smtClean="0"/>
              <a:t>control theory </a:t>
            </a:r>
            <a:r>
              <a:rPr lang="en-US" sz="2600" dirty="0"/>
              <a:t>is contrasted with conventional control theory in that the former is </a:t>
            </a:r>
            <a:r>
              <a:rPr lang="en-US" sz="2600" dirty="0" smtClean="0"/>
              <a:t>applicable to </a:t>
            </a:r>
            <a:r>
              <a:rPr lang="en-US" sz="2600" dirty="0"/>
              <a:t>multiple-input, multiple-output systems, which may be linear or nonlinear</a:t>
            </a:r>
            <a:r>
              <a:rPr lang="en-US" sz="2600" dirty="0" smtClean="0"/>
              <a:t>, time </a:t>
            </a:r>
            <a:r>
              <a:rPr lang="en-US" sz="2600" dirty="0"/>
              <a:t>invariant or time varying, while the latter is applicable only to linear </a:t>
            </a:r>
            <a:r>
              <a:rPr lang="en-US" sz="2600" dirty="0" smtClean="0"/>
              <a:t>time invariant single-input</a:t>
            </a:r>
            <a:r>
              <a:rPr lang="en-US" sz="2600" dirty="0"/>
              <a:t>, single-output systems.</a:t>
            </a:r>
          </a:p>
        </p:txBody>
      </p:sp>
    </p:spTree>
    <p:extLst>
      <p:ext uri="{BB962C8B-B14F-4D97-AF65-F5344CB8AC3E}">
        <p14:creationId xmlns:p14="http://schemas.microsoft.com/office/powerpoint/2010/main" val="202226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>
                <a:solidFill>
                  <a:srgbClr val="00B050"/>
                </a:solidFill>
              </a:rPr>
              <a:t>State of a system: </a:t>
            </a:r>
            <a:r>
              <a:rPr lang="en-US" dirty="0">
                <a:cs typeface="Times New Roman" pitchFamily="18" charset="0"/>
              </a:rPr>
              <a:t>We define the state of a system at time 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t</a:t>
            </a:r>
            <a:r>
              <a:rPr lang="en-US" baseline="-25000" dirty="0">
                <a:solidFill>
                  <a:srgbClr val="FF0000"/>
                </a:solidFill>
                <a:cs typeface="Times New Roman" pitchFamily="18" charset="0"/>
              </a:rPr>
              <a:t>0</a:t>
            </a:r>
            <a:r>
              <a:rPr lang="en-US" dirty="0">
                <a:cs typeface="Times New Roman" pitchFamily="18" charset="0"/>
              </a:rPr>
              <a:t> as the amount of information that must be provided at time 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t</a:t>
            </a:r>
            <a:r>
              <a:rPr lang="en-US" baseline="-25000" dirty="0">
                <a:solidFill>
                  <a:srgbClr val="FF0000"/>
                </a:solidFill>
                <a:cs typeface="Times New Roman" pitchFamily="18" charset="0"/>
              </a:rPr>
              <a:t>0</a:t>
            </a:r>
            <a:r>
              <a:rPr lang="en-US" dirty="0">
                <a:cs typeface="Times New Roman" pitchFamily="18" charset="0"/>
              </a:rPr>
              <a:t>, which, together with the input signal 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u(t)</a:t>
            </a:r>
            <a:r>
              <a:rPr lang="en-US" dirty="0">
                <a:cs typeface="Times New Roman" pitchFamily="18" charset="0"/>
              </a:rPr>
              <a:t> for 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</a:rPr>
              <a:t>t 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  <a:sym typeface="Symbol" pitchFamily="18" charset="2"/>
              </a:rPr>
              <a:t> t</a:t>
            </a:r>
            <a:r>
              <a:rPr lang="en-US" baseline="-25000" dirty="0">
                <a:solidFill>
                  <a:srgbClr val="FF0000"/>
                </a:solidFill>
                <a:cs typeface="Times New Roman" pitchFamily="18" charset="0"/>
                <a:sym typeface="Symbol" pitchFamily="18" charset="2"/>
              </a:rPr>
              <a:t>0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, uniquely determine the output of the system for all </a:t>
            </a:r>
            <a:r>
              <a:rPr lang="en-US" dirty="0">
                <a:solidFill>
                  <a:srgbClr val="FF0000"/>
                </a:solidFill>
                <a:cs typeface="Times New Roman" pitchFamily="18" charset="0"/>
                <a:sym typeface="Symbol" pitchFamily="18" charset="2"/>
              </a:rPr>
              <a:t>t  t</a:t>
            </a:r>
            <a:r>
              <a:rPr lang="en-US" baseline="-25000" dirty="0">
                <a:solidFill>
                  <a:srgbClr val="FF0000"/>
                </a:solidFill>
                <a:cs typeface="Times New Roman" pitchFamily="18" charset="0"/>
                <a:sym typeface="Symbol" pitchFamily="18" charset="2"/>
              </a:rPr>
              <a:t>0</a:t>
            </a:r>
            <a:r>
              <a:rPr lang="en-US" dirty="0" smtClean="0">
                <a:cs typeface="Times New Roman" pitchFamily="18" charset="0"/>
                <a:sym typeface="Symbol" pitchFamily="18" charset="2"/>
              </a:rPr>
              <a:t>.</a:t>
            </a:r>
          </a:p>
          <a:p>
            <a:pPr algn="just"/>
            <a:endParaRPr lang="en-US" dirty="0" smtClean="0">
              <a:cs typeface="Times New Roman" pitchFamily="18" charset="0"/>
              <a:sym typeface="Symbol" pitchFamily="18" charset="2"/>
            </a:endParaRPr>
          </a:p>
          <a:p>
            <a:pPr algn="just"/>
            <a:r>
              <a:rPr lang="en-US" dirty="0">
                <a:solidFill>
                  <a:srgbClr val="00B050"/>
                </a:solidFill>
              </a:rPr>
              <a:t>State Variable: </a:t>
            </a:r>
            <a:r>
              <a:rPr lang="en-US" dirty="0"/>
              <a:t>The state variables of a dynamic system are the smallest set of variables that determine the state of the dynamic system. </a:t>
            </a:r>
          </a:p>
          <a:p>
            <a:pPr algn="just"/>
            <a:endParaRPr lang="en-US" dirty="0">
              <a:cs typeface="Times New Roman" pitchFamily="18" charset="0"/>
              <a:sym typeface="Symbol" pitchFamily="18" charset="2"/>
            </a:endParaRPr>
          </a:p>
          <a:p>
            <a:pPr algn="just"/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State Vector: 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If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variables are needed to completely describe the </a:t>
            </a:r>
            <a:r>
              <a:rPr lang="en-US" dirty="0" err="1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behaviour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of the dynamic system then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variables can be considered as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n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components of a vector </a:t>
            </a:r>
            <a:r>
              <a:rPr lang="en-US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x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, such a vector is called state vector. </a:t>
            </a: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algn="just"/>
            <a:r>
              <a:rPr lang="en-GB" dirty="0">
                <a:solidFill>
                  <a:srgbClr val="00B050"/>
                </a:solidFill>
              </a:rPr>
              <a:t>State Space: </a:t>
            </a:r>
            <a:r>
              <a:rPr lang="en-GB" dirty="0"/>
              <a:t>The state space is defined as the n-dimensional space in which the components of the state vector represents its coordinate axes.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11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/>
          <p:cNvCxnSpPr/>
          <p:nvPr/>
        </p:nvCxnSpPr>
        <p:spPr>
          <a:xfrm rot="16200000" flipH="1">
            <a:off x="6521468" y="3772512"/>
            <a:ext cx="900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633320" y="3645024"/>
            <a:ext cx="59892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9762"/>
          </a:xfrm>
        </p:spPr>
        <p:txBody>
          <a:bodyPr>
            <a:noAutofit/>
          </a:bodyPr>
          <a:lstStyle/>
          <a:p>
            <a:r>
              <a:rPr lang="en-US" sz="3600" dirty="0" smtClean="0"/>
              <a:t>Definitions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80728"/>
            <a:ext cx="8496944" cy="5378152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>
                <a:latin typeface="+mj-lt"/>
              </a:rPr>
              <a:t>Let</a:t>
            </a:r>
            <a:r>
              <a:rPr lang="en-US" sz="2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600" i="1" dirty="0" err="1" smtClean="0">
                <a:solidFill>
                  <a:srgbClr val="FF0000"/>
                </a:solidFill>
                <a:latin typeface="+mj-lt"/>
              </a:rPr>
              <a:t>x</a:t>
            </a:r>
            <a:r>
              <a:rPr lang="en-US" sz="2600" i="1" baseline="-25000" dirty="0" err="1" smtClean="0">
                <a:solidFill>
                  <a:srgbClr val="FF0000"/>
                </a:solidFill>
                <a:latin typeface="+mj-lt"/>
              </a:rPr>
              <a:t>1</a:t>
            </a:r>
            <a:r>
              <a:rPr lang="en-US" sz="2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600" dirty="0" smtClean="0">
                <a:latin typeface="+mj-lt"/>
              </a:rPr>
              <a:t>and</a:t>
            </a:r>
            <a:r>
              <a:rPr lang="en-US" sz="2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600" i="1" dirty="0" err="1" smtClean="0">
                <a:solidFill>
                  <a:srgbClr val="FF0000"/>
                </a:solidFill>
                <a:latin typeface="+mj-lt"/>
              </a:rPr>
              <a:t>x</a:t>
            </a:r>
            <a:r>
              <a:rPr lang="en-US" sz="2600" i="1" baseline="-25000" dirty="0" err="1" smtClean="0">
                <a:solidFill>
                  <a:srgbClr val="FF0000"/>
                </a:solidFill>
                <a:latin typeface="+mj-lt"/>
              </a:rPr>
              <a:t>2</a:t>
            </a:r>
            <a:r>
              <a:rPr lang="en-US" sz="2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2600" dirty="0" smtClean="0">
                <a:latin typeface="+mj-lt"/>
              </a:rPr>
              <a:t>are two states variables that define the state of the system completely . </a:t>
            </a:r>
          </a:p>
          <a:p>
            <a:pPr algn="just"/>
            <a:endParaRPr lang="en-US" sz="2600" dirty="0" smtClean="0">
              <a:latin typeface="+mj-lt"/>
              <a:cs typeface="Times New Roman" pitchFamily="18" charset="0"/>
              <a:sym typeface="Symbol" pitchFamily="18" charset="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706D-1FCF-494B-8B73-22C60B11DB2A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5" name="Group 11"/>
          <p:cNvGrpSpPr/>
          <p:nvPr/>
        </p:nvGrpSpPr>
        <p:grpSpPr>
          <a:xfrm>
            <a:off x="323528" y="2492896"/>
            <a:ext cx="3075082" cy="3224558"/>
            <a:chOff x="3125349" y="4572000"/>
            <a:chExt cx="2437251" cy="2250652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4157004" y="4972928"/>
              <a:ext cx="0" cy="15840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4184500" y="4741340"/>
              <a:ext cx="0" cy="20880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8" name="Object 7"/>
            <p:cNvGraphicFramePr>
              <a:graphicFrameLocks noChangeAspect="1"/>
            </p:cNvGraphicFramePr>
            <p:nvPr/>
          </p:nvGraphicFramePr>
          <p:xfrm>
            <a:off x="5257800" y="5554392"/>
            <a:ext cx="3048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186" name="Equation" r:id="rId3" imgW="152268" imgH="203024" progId="Equation.3">
                    <p:embed/>
                  </p:oleObj>
                </mc:Choice>
                <mc:Fallback>
                  <p:oleObj name="Equation" r:id="rId3" imgW="152268" imgH="203024" progId="Equation.3">
                    <p:embed/>
                    <p:pic>
                      <p:nvPicPr>
                        <p:cNvPr id="0" name="Picture 1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57800" y="5554392"/>
                          <a:ext cx="304800" cy="406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4"/>
            <p:cNvGraphicFramePr>
              <a:graphicFrameLocks noChangeAspect="1"/>
            </p:cNvGraphicFramePr>
            <p:nvPr/>
          </p:nvGraphicFramePr>
          <p:xfrm>
            <a:off x="4018672" y="4572000"/>
            <a:ext cx="330200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187" name="Equation" r:id="rId5" imgW="164957" imgH="203024" progId="Equation.3">
                    <p:embed/>
                  </p:oleObj>
                </mc:Choice>
                <mc:Fallback>
                  <p:oleObj name="Equation" r:id="rId5" imgW="164957" imgH="203024" progId="Equation.3">
                    <p:embed/>
                    <p:pic>
                      <p:nvPicPr>
                        <p:cNvPr id="0" name="Picture 1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18672" y="4572000"/>
                          <a:ext cx="330200" cy="4064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Rectangle 9"/>
            <p:cNvSpPr/>
            <p:nvPr/>
          </p:nvSpPr>
          <p:spPr>
            <a:xfrm>
              <a:off x="3125349" y="6564869"/>
              <a:ext cx="2307499" cy="2577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C00000"/>
                  </a:solidFill>
                </a:rPr>
                <a:t>Two Dimensional State space</a:t>
              </a:r>
              <a:endParaRPr lang="en-GB" dirty="0">
                <a:solidFill>
                  <a:srgbClr val="C00000"/>
                </a:solidFill>
              </a:endParaRPr>
            </a:p>
          </p:txBody>
        </p:sp>
      </p:grpSp>
      <p:sp>
        <p:nvSpPr>
          <p:cNvPr id="11" name="Oval 10"/>
          <p:cNvSpPr/>
          <p:nvPr/>
        </p:nvSpPr>
        <p:spPr>
          <a:xfrm>
            <a:off x="2209384" y="3600312"/>
            <a:ext cx="45719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2072395" y="3356992"/>
            <a:ext cx="8898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dirty="0" smtClean="0">
                <a:solidFill>
                  <a:srgbClr val="C00000"/>
                </a:solidFill>
              </a:rPr>
              <a:t>State (t=</a:t>
            </a:r>
            <a:r>
              <a:rPr lang="en-GB" sz="1200" dirty="0" err="1" smtClean="0">
                <a:solidFill>
                  <a:srgbClr val="C00000"/>
                </a:solidFill>
              </a:rPr>
              <a:t>t</a:t>
            </a:r>
            <a:r>
              <a:rPr lang="en-GB" sz="1200" baseline="-25000" dirty="0" err="1" smtClean="0">
                <a:solidFill>
                  <a:srgbClr val="C00000"/>
                </a:solidFill>
              </a:rPr>
              <a:t>1</a:t>
            </a:r>
            <a:r>
              <a:rPr lang="en-GB" sz="1200" dirty="0" smtClean="0">
                <a:solidFill>
                  <a:srgbClr val="C00000"/>
                </a:solidFill>
              </a:rPr>
              <a:t>)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907704" y="3789040"/>
            <a:ext cx="590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dirty="0" smtClean="0">
                <a:solidFill>
                  <a:srgbClr val="C00000"/>
                </a:solidFill>
              </a:rPr>
              <a:t>State</a:t>
            </a:r>
          </a:p>
          <a:p>
            <a:pPr algn="ctr"/>
            <a:r>
              <a:rPr lang="en-GB" sz="1200" dirty="0" smtClean="0">
                <a:solidFill>
                  <a:srgbClr val="C00000"/>
                </a:solidFill>
              </a:rPr>
              <a:t>Vector</a:t>
            </a:r>
            <a:endParaRPr lang="en-GB" sz="1200" dirty="0">
              <a:solidFill>
                <a:srgbClr val="C00000"/>
              </a:solidFill>
            </a:endParaRPr>
          </a:p>
        </p:txBody>
      </p:sp>
      <p:cxnSp>
        <p:nvCxnSpPr>
          <p:cNvPr id="17" name="Straight Arrow Connector 16"/>
          <p:cNvCxnSpPr>
            <a:endCxn id="24" idx="3"/>
          </p:cNvCxnSpPr>
          <p:nvPr/>
        </p:nvCxnSpPr>
        <p:spPr>
          <a:xfrm flipV="1">
            <a:off x="6407110" y="3360095"/>
            <a:ext cx="551697" cy="8609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1"/>
          <p:cNvGrpSpPr/>
          <p:nvPr/>
        </p:nvGrpSpPr>
        <p:grpSpPr>
          <a:xfrm>
            <a:off x="5116434" y="2260601"/>
            <a:ext cx="3006805" cy="3456854"/>
            <a:chOff x="3140500" y="4409861"/>
            <a:chExt cx="2383136" cy="2412788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4157004" y="4972928"/>
              <a:ext cx="0" cy="15840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5400000">
              <a:off x="4184500" y="4741340"/>
              <a:ext cx="0" cy="20880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21" name="Object 20"/>
            <p:cNvGraphicFramePr>
              <a:graphicFrameLocks noChangeAspect="1"/>
            </p:cNvGraphicFramePr>
            <p:nvPr/>
          </p:nvGraphicFramePr>
          <p:xfrm>
            <a:off x="5295897" y="5659492"/>
            <a:ext cx="227739" cy="2537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188" name="Equation" r:id="rId7" imgW="114102" imgH="126780" progId="Equation.3">
                    <p:embed/>
                  </p:oleObj>
                </mc:Choice>
                <mc:Fallback>
                  <p:oleObj name="Equation" r:id="rId7" imgW="114102" imgH="126780" progId="Equation.3">
                    <p:embed/>
                    <p:pic>
                      <p:nvPicPr>
                        <p:cNvPr id="0" name="Picture 1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95897" y="5659492"/>
                          <a:ext cx="227739" cy="25373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49308589"/>
                </p:ext>
              </p:extLst>
            </p:nvPr>
          </p:nvGraphicFramePr>
          <p:xfrm>
            <a:off x="3983571" y="4409861"/>
            <a:ext cx="327138" cy="598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189" name="Equation" r:id="rId9" imgW="215640" imgH="393480" progId="Equation.3">
                    <p:embed/>
                  </p:oleObj>
                </mc:Choice>
                <mc:Fallback>
                  <p:oleObj name="Equation" r:id="rId9" imgW="215640" imgH="393480" progId="Equation.3">
                    <p:embed/>
                    <p:pic>
                      <p:nvPicPr>
                        <p:cNvPr id="0" name="Picture 1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3571" y="4409861"/>
                          <a:ext cx="327138" cy="5983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Rectangle 22"/>
            <p:cNvSpPr/>
            <p:nvPr/>
          </p:nvSpPr>
          <p:spPr>
            <a:xfrm>
              <a:off x="3332316" y="6564866"/>
              <a:ext cx="1893568" cy="2577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C00000"/>
                  </a:solidFill>
                </a:rPr>
                <a:t>State space of a Vehicle</a:t>
              </a:r>
              <a:endParaRPr lang="en-GB" dirty="0">
                <a:solidFill>
                  <a:srgbClr val="C00000"/>
                </a:solidFill>
              </a:endParaRPr>
            </a:p>
          </p:txBody>
        </p:sp>
      </p:grpSp>
      <p:sp>
        <p:nvSpPr>
          <p:cNvPr id="24" name="Oval 23"/>
          <p:cNvSpPr/>
          <p:nvPr/>
        </p:nvSpPr>
        <p:spPr>
          <a:xfrm>
            <a:off x="6948263" y="3298632"/>
            <a:ext cx="72000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5723128" y="3196713"/>
            <a:ext cx="6787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dirty="0" smtClean="0">
                <a:solidFill>
                  <a:srgbClr val="C00000"/>
                </a:solidFill>
              </a:rPr>
              <a:t>Velocity</a:t>
            </a:r>
            <a:endParaRPr lang="en-GB" sz="1200" dirty="0">
              <a:solidFill>
                <a:srgbClr val="C00000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H="1">
            <a:off x="6416912" y="3329696"/>
            <a:ext cx="50405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6583512" y="4304129"/>
            <a:ext cx="6881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dirty="0" smtClean="0">
                <a:solidFill>
                  <a:srgbClr val="C00000"/>
                </a:solidFill>
              </a:rPr>
              <a:t>Position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092280" y="3140968"/>
            <a:ext cx="8898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200" dirty="0" smtClean="0">
                <a:solidFill>
                  <a:srgbClr val="C00000"/>
                </a:solidFill>
              </a:rPr>
              <a:t>State (t=</a:t>
            </a:r>
            <a:r>
              <a:rPr lang="en-GB" sz="1200" dirty="0" err="1" smtClean="0">
                <a:solidFill>
                  <a:srgbClr val="C00000"/>
                </a:solidFill>
              </a:rPr>
              <a:t>t</a:t>
            </a:r>
            <a:r>
              <a:rPr lang="en-GB" sz="1200" baseline="-25000" dirty="0" err="1" smtClean="0">
                <a:solidFill>
                  <a:srgbClr val="C00000"/>
                </a:solidFill>
              </a:rPr>
              <a:t>1</a:t>
            </a:r>
            <a:r>
              <a:rPr lang="en-GB" sz="1200" dirty="0" smtClean="0">
                <a:solidFill>
                  <a:srgbClr val="C00000"/>
                </a:solidFill>
              </a:rPr>
              <a:t>)</a:t>
            </a:r>
            <a:endParaRPr lang="en-GB" sz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68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6" grpId="0"/>
      <p:bldP spid="24" grpId="0" animBg="1"/>
      <p:bldP spid="25" grpId="0"/>
      <p:bldP spid="30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Space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96" y="692696"/>
            <a:ext cx="8784976" cy="6021288"/>
          </a:xfrm>
        </p:spPr>
        <p:txBody>
          <a:bodyPr>
            <a:noAutofit/>
          </a:bodyPr>
          <a:lstStyle/>
          <a:p>
            <a:pPr algn="just"/>
            <a:r>
              <a:rPr lang="en-US" sz="2400" dirty="0"/>
              <a:t>In state-space analysis we are concerned with three </a:t>
            </a:r>
            <a:r>
              <a:rPr lang="en-US" sz="2400" dirty="0" smtClean="0"/>
              <a:t>types of </a:t>
            </a:r>
            <a:r>
              <a:rPr lang="en-US" sz="2400" dirty="0"/>
              <a:t>variables that are involved in the modeling of dynamic systems: input variables, </a:t>
            </a:r>
            <a:r>
              <a:rPr lang="en-US" sz="2400" dirty="0" smtClean="0"/>
              <a:t>output variables</a:t>
            </a:r>
            <a:r>
              <a:rPr lang="en-US" sz="2400" dirty="0"/>
              <a:t>, and state variables</a:t>
            </a:r>
            <a:r>
              <a:rPr lang="en-US" sz="2400" dirty="0" smtClean="0"/>
              <a:t>.</a:t>
            </a:r>
          </a:p>
          <a:p>
            <a:pPr algn="just"/>
            <a:endParaRPr lang="en-US" sz="1200" dirty="0" smtClean="0"/>
          </a:p>
          <a:p>
            <a:pPr algn="just"/>
            <a:r>
              <a:rPr lang="en-US" sz="2400" dirty="0"/>
              <a:t>The dynamic system must involve elements that memorize the values of the input </a:t>
            </a:r>
            <a:r>
              <a:rPr lang="en-US" sz="2400" dirty="0" smtClean="0"/>
              <a:t>for </a:t>
            </a:r>
            <a:r>
              <a:rPr lang="en-US" sz="2400" dirty="0" smtClean="0">
                <a:solidFill>
                  <a:srgbClr val="FF0000"/>
                </a:solidFill>
              </a:rPr>
              <a:t>t&gt; </a:t>
            </a:r>
            <a:r>
              <a:rPr lang="en-US" sz="2400" dirty="0">
                <a:solidFill>
                  <a:srgbClr val="FF0000"/>
                </a:solidFill>
              </a:rPr>
              <a:t>t</a:t>
            </a:r>
            <a:r>
              <a:rPr lang="en-US" sz="2400" baseline="-25000" dirty="0">
                <a:solidFill>
                  <a:srgbClr val="FF0000"/>
                </a:solidFill>
              </a:rPr>
              <a:t>1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.</a:t>
            </a:r>
          </a:p>
          <a:p>
            <a:pPr algn="just"/>
            <a:endParaRPr lang="en-US" sz="1200" dirty="0" smtClean="0"/>
          </a:p>
          <a:p>
            <a:pPr algn="just"/>
            <a:r>
              <a:rPr lang="en-US" sz="2400" dirty="0"/>
              <a:t>Since integrators in a continuous-time control system serve as memory devices</a:t>
            </a:r>
            <a:r>
              <a:rPr lang="en-US" sz="2400" dirty="0" smtClean="0"/>
              <a:t>, the </a:t>
            </a:r>
            <a:r>
              <a:rPr lang="en-US" sz="2400" dirty="0"/>
              <a:t>outputs of such integrators can be considered as the variables that define the </a:t>
            </a:r>
            <a:r>
              <a:rPr lang="en-US" sz="2400" dirty="0" smtClean="0"/>
              <a:t>internal state </a:t>
            </a:r>
            <a:r>
              <a:rPr lang="en-US" sz="2400" dirty="0"/>
              <a:t>of the dynamic system</a:t>
            </a:r>
            <a:r>
              <a:rPr lang="en-US" sz="2400" dirty="0" smtClean="0"/>
              <a:t>.</a:t>
            </a:r>
          </a:p>
          <a:p>
            <a:pPr algn="just"/>
            <a:endParaRPr lang="en-US" sz="1200" dirty="0" smtClean="0"/>
          </a:p>
          <a:p>
            <a:pPr algn="just"/>
            <a:r>
              <a:rPr lang="en-US" sz="2400" dirty="0" smtClean="0"/>
              <a:t>Thus </a:t>
            </a:r>
            <a:r>
              <a:rPr lang="en-US" sz="2400" dirty="0"/>
              <a:t>the outputs of integrators serve as state variables</a:t>
            </a:r>
            <a:r>
              <a:rPr lang="en-US" sz="2400" dirty="0" smtClean="0"/>
              <a:t>.</a:t>
            </a:r>
          </a:p>
          <a:p>
            <a:pPr algn="just"/>
            <a:endParaRPr lang="en-US" sz="1200" dirty="0"/>
          </a:p>
          <a:p>
            <a:pPr algn="just"/>
            <a:r>
              <a:rPr lang="en-US" sz="2400" dirty="0"/>
              <a:t>The number of state variables to completely define the dynamics of the system is </a:t>
            </a:r>
            <a:r>
              <a:rPr lang="en-US" sz="2400" dirty="0" smtClean="0"/>
              <a:t>equal to </a:t>
            </a:r>
            <a:r>
              <a:rPr lang="en-US" sz="2400" dirty="0"/>
              <a:t>the number of integrators involved in the system.</a:t>
            </a:r>
          </a:p>
        </p:txBody>
      </p:sp>
    </p:spTree>
    <p:extLst>
      <p:ext uri="{BB962C8B-B14F-4D97-AF65-F5344CB8AC3E}">
        <p14:creationId xmlns:p14="http://schemas.microsoft.com/office/powerpoint/2010/main" val="47726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Space Equations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5496" y="692696"/>
                <a:ext cx="8784976" cy="6021288"/>
              </a:xfrm>
            </p:spPr>
            <p:txBody>
              <a:bodyPr>
                <a:noAutofit/>
              </a:bodyPr>
              <a:lstStyle/>
              <a:p>
                <a:pPr algn="just"/>
                <a:r>
                  <a:rPr lang="en-US" sz="2400" dirty="0" smtClean="0"/>
                  <a:t>Assume that a multiple-input, multiple-output system involves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400" dirty="0" smtClean="0"/>
                  <a:t> integrators. </a:t>
                </a:r>
              </a:p>
              <a:p>
                <a:pPr algn="just"/>
                <a:r>
                  <a:rPr lang="en-US" sz="2400" dirty="0" smtClean="0"/>
                  <a:t>Assume also </a:t>
                </a:r>
                <a:r>
                  <a:rPr lang="en-US" sz="2400" dirty="0"/>
                  <a:t>that there are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400" dirty="0" smtClean="0"/>
                  <a:t> </a:t>
                </a:r>
                <a:r>
                  <a:rPr lang="en-US" sz="2400" dirty="0"/>
                  <a:t>inputs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2400" dirty="0" smtClean="0"/>
                  <a:t> </a:t>
                </a:r>
                <a:r>
                  <a:rPr lang="en-US" sz="2400" dirty="0"/>
                  <a:t>outputs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sz="2400" dirty="0" smtClean="0"/>
                  <a:t>.</a:t>
                </a:r>
              </a:p>
              <a:p>
                <a:pPr algn="just"/>
                <a:r>
                  <a:rPr lang="en-US" sz="2400" dirty="0"/>
                  <a:t>Define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400" dirty="0"/>
                  <a:t> outputs of the integrators as state variables: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sz="2400" dirty="0" smtClean="0"/>
                  <a:t>. </a:t>
                </a:r>
              </a:p>
              <a:p>
                <a:pPr algn="just"/>
                <a:r>
                  <a:rPr lang="en-US" sz="2400" dirty="0" smtClean="0"/>
                  <a:t>Then the system </a:t>
                </a:r>
                <a:r>
                  <a:rPr lang="en-US" sz="2400" dirty="0"/>
                  <a:t>may be described by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496" y="692696"/>
                <a:ext cx="8784976" cy="6021288"/>
              </a:xfrm>
              <a:blipFill rotWithShape="1">
                <a:blip r:embed="rId2"/>
                <a:stretch>
                  <a:fillRect l="-972" t="-811" r="-18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123728" y="3749080"/>
                <a:ext cx="523797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749080"/>
                <a:ext cx="5237972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233" t="-3279" r="-1628" b="-34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051720" y="4365104"/>
                <a:ext cx="537724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4365104"/>
                <a:ext cx="5377241" cy="369332"/>
              </a:xfrm>
              <a:prstGeom prst="rect">
                <a:avLst/>
              </a:prstGeom>
              <a:blipFill rotWithShape="0">
                <a:blip r:embed="rId4"/>
                <a:stretch>
                  <a:fillRect t="-3279" r="-340" b="-34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/>
          <p:cNvSpPr/>
          <p:nvPr/>
        </p:nvSpPr>
        <p:spPr>
          <a:xfrm>
            <a:off x="2411760" y="4935408"/>
            <a:ext cx="73152" cy="731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11760" y="5289513"/>
            <a:ext cx="73152" cy="731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11760" y="5641816"/>
            <a:ext cx="73152" cy="731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979712" y="5936055"/>
                <a:ext cx="537724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5936055"/>
                <a:ext cx="5377241" cy="369332"/>
              </a:xfrm>
              <a:prstGeom prst="rect">
                <a:avLst/>
              </a:prstGeom>
              <a:blipFill rotWithShape="0">
                <a:blip r:embed="rId5"/>
                <a:stretch>
                  <a:fillRect t="-5000" r="-567" b="-3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203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05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State Space Equations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-36512" y="476672"/>
                <a:ext cx="8784976" cy="6021288"/>
              </a:xfrm>
            </p:spPr>
            <p:txBody>
              <a:bodyPr>
                <a:noAutofit/>
              </a:bodyPr>
              <a:lstStyle/>
              <a:p>
                <a:pPr algn="just"/>
                <a:r>
                  <a:rPr lang="en-US" sz="2400" dirty="0" smtClean="0"/>
                  <a:t>The outputs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sz="2400" dirty="0"/>
                  <a:t>of the system </a:t>
                </a:r>
                <a:r>
                  <a:rPr lang="en-US" sz="2400" dirty="0" smtClean="0"/>
                  <a:t>may be given as.</a:t>
                </a:r>
              </a:p>
              <a:p>
                <a:pPr algn="just"/>
                <a:endParaRPr lang="en-US" sz="2400" dirty="0"/>
              </a:p>
              <a:p>
                <a:pPr algn="just"/>
                <a:endParaRPr lang="en-US" sz="2400" dirty="0" smtClean="0"/>
              </a:p>
              <a:p>
                <a:pPr algn="just"/>
                <a:endParaRPr lang="en-US" sz="2400" dirty="0"/>
              </a:p>
              <a:p>
                <a:pPr algn="just"/>
                <a:endParaRPr lang="en-US" sz="2400" dirty="0" smtClean="0"/>
              </a:p>
              <a:p>
                <a:pPr algn="just"/>
                <a:endParaRPr lang="en-US" sz="1200" dirty="0"/>
              </a:p>
              <a:p>
                <a:pPr algn="just"/>
                <a:r>
                  <a:rPr lang="en-US" sz="2400" dirty="0" smtClean="0"/>
                  <a:t>If we define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36512" y="476672"/>
                <a:ext cx="8784976" cy="6021288"/>
              </a:xfrm>
              <a:blipFill rotWithShape="0">
                <a:blip r:embed="rId2"/>
                <a:stretch>
                  <a:fillRect l="-902" t="-8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907704" y="971436"/>
                <a:ext cx="529491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971436"/>
                <a:ext cx="5294911" cy="369332"/>
              </a:xfrm>
              <a:prstGeom prst="rect">
                <a:avLst/>
              </a:prstGeom>
              <a:blipFill rotWithShape="0">
                <a:blip r:embed="rId3"/>
                <a:stretch>
                  <a:fillRect l="-921" r="-1496" b="-34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/>
          <p:cNvSpPr/>
          <p:nvPr/>
        </p:nvSpPr>
        <p:spPr>
          <a:xfrm>
            <a:off x="2195736" y="1979548"/>
            <a:ext cx="73152" cy="731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195736" y="2195572"/>
            <a:ext cx="73152" cy="731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195736" y="2411596"/>
            <a:ext cx="73152" cy="731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914491" y="1538208"/>
                <a:ext cx="543187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4491" y="1538208"/>
                <a:ext cx="5431872" cy="369332"/>
              </a:xfrm>
              <a:prstGeom prst="rect">
                <a:avLst/>
              </a:prstGeom>
              <a:blipFill rotWithShape="0">
                <a:blip r:embed="rId4"/>
                <a:stretch>
                  <a:fillRect r="-449" b="-34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866945" y="2483604"/>
                <a:ext cx="558537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;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6945" y="2483604"/>
                <a:ext cx="5585375" cy="369332"/>
              </a:xfrm>
              <a:prstGeom prst="rect">
                <a:avLst/>
              </a:prstGeom>
              <a:blipFill rotWithShape="0">
                <a:blip r:embed="rId5"/>
                <a:stretch>
                  <a:fillRect r="-437" b="-34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21018" y="3501008"/>
                <a:ext cx="1345817" cy="11339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𝒙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018" y="3501008"/>
                <a:ext cx="1345817" cy="113390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123728" y="3429000"/>
                <a:ext cx="5061321" cy="11970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𝒖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m:rPr>
                                    <m:nor/>
                                  </m:rPr>
                                  <a:rPr lang="en-US" sz="2000" dirty="0"/>
                                  <m:t> 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m:rPr>
                                    <m:nor/>
                                  </m:rPr>
                                  <a:rPr lang="en-US" sz="2000" dirty="0"/>
                                  <m:t> 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⋯,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;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⋯,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;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sz="2000" dirty="0"/>
                                        <m:t> 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429000"/>
                <a:ext cx="5061321" cy="1197059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07504" y="5229200"/>
                <a:ext cx="1393074" cy="11339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𝒚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  <m:sub>
                                          <m: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5229200"/>
                <a:ext cx="1393074" cy="113390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051720" y="5229200"/>
                <a:ext cx="5200398" cy="119705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𝒈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𝒖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m:rPr>
                                    <m:nor/>
                                  </m:rPr>
                                  <a:rPr lang="en-US" sz="2000" dirty="0"/>
                                  <m:t> 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⋯,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;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𝑔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⋯,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;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⋯,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sub>
                                      </m:sSub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;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sz="2000" dirty="0"/>
                                        <m:t> 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5229200"/>
                <a:ext cx="5200398" cy="1197059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7355390" y="4219766"/>
                <a:ext cx="1361142" cy="11339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𝒖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e>
                                        <m:sub>
                                          <m: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5390" y="4219766"/>
                <a:ext cx="1361142" cy="113390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454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0041"/>
            <a:ext cx="8229600" cy="892695"/>
          </a:xfrm>
        </p:spPr>
        <p:txBody>
          <a:bodyPr>
            <a:normAutofit/>
          </a:bodyPr>
          <a:lstStyle/>
          <a:p>
            <a:r>
              <a:rPr lang="en-GB" sz="3600" dirty="0" smtClean="0"/>
              <a:t>State Space Modelling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74" y="1600200"/>
            <a:ext cx="8939426" cy="534590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State space equations can then be written as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just"/>
            <a:r>
              <a:rPr lang="en-US" sz="2800" dirty="0" smtClean="0"/>
              <a:t>If vector functions </a:t>
            </a:r>
            <a:r>
              <a:rPr lang="en-US" sz="2800" b="1" i="1" dirty="0" smtClean="0">
                <a:solidFill>
                  <a:srgbClr val="FF0000"/>
                </a:solidFill>
              </a:rPr>
              <a:t>f</a:t>
            </a:r>
            <a:r>
              <a:rPr lang="en-US" sz="2800" b="1" dirty="0" smtClean="0"/>
              <a:t> </a:t>
            </a:r>
            <a:r>
              <a:rPr lang="en-US" sz="2800" dirty="0" smtClean="0"/>
              <a:t>and/or</a:t>
            </a:r>
            <a:r>
              <a:rPr lang="en-US" sz="2800" b="1" dirty="0" smtClean="0"/>
              <a:t> </a:t>
            </a:r>
            <a:r>
              <a:rPr lang="en-US" sz="2800" b="1" i="1" dirty="0" smtClean="0">
                <a:solidFill>
                  <a:srgbClr val="FF0000"/>
                </a:solidFill>
              </a:rPr>
              <a:t>g</a:t>
            </a:r>
            <a:r>
              <a:rPr lang="en-US" sz="2800" b="1" dirty="0" smtClean="0"/>
              <a:t> </a:t>
            </a:r>
            <a:r>
              <a:rPr lang="en-US" sz="2800" dirty="0" smtClean="0"/>
              <a:t>involve time </a:t>
            </a:r>
            <a:r>
              <a:rPr lang="en-US" sz="2800" i="1" dirty="0" smtClean="0">
                <a:solidFill>
                  <a:srgbClr val="FF0000"/>
                </a:solidFill>
              </a:rPr>
              <a:t>t</a:t>
            </a:r>
            <a:r>
              <a:rPr lang="en-US" sz="2800" b="1" dirty="0" smtClean="0"/>
              <a:t> </a:t>
            </a:r>
            <a:r>
              <a:rPr lang="en-US" sz="2800" dirty="0" smtClean="0"/>
              <a:t>explicitly, then the system is called a time varying system.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681695" y="2590800"/>
                <a:ext cx="3109505" cy="5232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acc>
                      <m:d>
                        <m:dPr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400" b="1" i="1" smtClean="0">
                          <a:latin typeface="Cambria Math" panose="02040503050406030204" pitchFamily="18" charset="0"/>
                        </a:rPr>
                        <m:t>𝒇</m:t>
                      </m:r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34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3400" b="1" i="1" smtClean="0"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1695" y="2590800"/>
                <a:ext cx="3109505" cy="52322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594999" y="3810000"/>
                <a:ext cx="3168816" cy="5232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400" b="1" i="1" smtClean="0">
                          <a:latin typeface="Cambria Math" panose="02040503050406030204" pitchFamily="18" charset="0"/>
                        </a:rPr>
                        <m:t>𝒚</m:t>
                      </m:r>
                      <m:d>
                        <m:dPr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400" b="1" i="1" smtClean="0">
                          <a:latin typeface="Cambria Math" panose="02040503050406030204" pitchFamily="18" charset="0"/>
                        </a:rPr>
                        <m:t>𝒈</m:t>
                      </m:r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34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3400" b="1" i="1" smtClean="0">
                          <a:latin typeface="Cambria Math" panose="02040503050406030204" pitchFamily="18" charset="0"/>
                        </a:rPr>
                        <m:t>𝒖</m:t>
                      </m:r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4999" y="3810000"/>
                <a:ext cx="3168816" cy="52322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6606612" y="2713910"/>
            <a:ext cx="1550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State Equation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97054" y="3926029"/>
            <a:ext cx="1743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Output Equation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ecture 32-33 Closed Loop Frequency Respons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lecture 32-33 Closed Loop Frequency Response</Template>
  <TotalTime>2932</TotalTime>
  <Words>974</Words>
  <Application>Microsoft Office PowerPoint</Application>
  <PresentationFormat>On-screen Show (4:3)</PresentationFormat>
  <Paragraphs>237</Paragraphs>
  <Slides>29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29</vt:i4>
      </vt:variant>
    </vt:vector>
  </HeadingPairs>
  <TitlesOfParts>
    <vt:vector size="41" baseType="lpstr">
      <vt:lpstr>Arial</vt:lpstr>
      <vt:lpstr>Calibri</vt:lpstr>
      <vt:lpstr>Cambria Math</vt:lpstr>
      <vt:lpstr>CoreTTI</vt:lpstr>
      <vt:lpstr>新細明體</vt:lpstr>
      <vt:lpstr>Symbol</vt:lpstr>
      <vt:lpstr>Times New Roman</vt:lpstr>
      <vt:lpstr>TimesTen-Roman</vt:lpstr>
      <vt:lpstr>lecture 32-33 Closed Loop Frequency Response</vt:lpstr>
      <vt:lpstr>Equation</vt:lpstr>
      <vt:lpstr>方程式</vt:lpstr>
      <vt:lpstr>Microsoft 方程式編輯器 3.0</vt:lpstr>
      <vt:lpstr>Modern Control Systems</vt:lpstr>
      <vt:lpstr>Lecture Outline</vt:lpstr>
      <vt:lpstr>Introduction</vt:lpstr>
      <vt:lpstr>Definitions</vt:lpstr>
      <vt:lpstr>Definitions</vt:lpstr>
      <vt:lpstr>State Space Equations</vt:lpstr>
      <vt:lpstr>State Space Equations</vt:lpstr>
      <vt:lpstr>State Space Equations</vt:lpstr>
      <vt:lpstr>State Space Modelling</vt:lpstr>
      <vt:lpstr>State Space Modelling</vt:lpstr>
      <vt:lpstr>State Space Modelling</vt:lpstr>
      <vt:lpstr>Example-1</vt:lpstr>
      <vt:lpstr>Example-1</vt:lpstr>
      <vt:lpstr>Example-1</vt:lpstr>
      <vt:lpstr>Example-1</vt:lpstr>
      <vt:lpstr>Example-1</vt:lpstr>
      <vt:lpstr>Example-2</vt:lpstr>
      <vt:lpstr>PowerPoint Presentation</vt:lpstr>
      <vt:lpstr>State Controllability</vt:lpstr>
      <vt:lpstr>State Controllability</vt:lpstr>
      <vt:lpstr>State Controllability (Example)</vt:lpstr>
      <vt:lpstr>State Controllability (Example)</vt:lpstr>
      <vt:lpstr>State Observability</vt:lpstr>
      <vt:lpstr>State Observability</vt:lpstr>
      <vt:lpstr>State Observability (Example)</vt:lpstr>
      <vt:lpstr>State Observability (Example)</vt:lpstr>
      <vt:lpstr>PowerPoint Presentation</vt:lpstr>
      <vt:lpstr>Output Controllability</vt:lpstr>
      <vt:lpstr>Home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 Control Systems</dc:title>
  <cp:lastModifiedBy>Reviewer</cp:lastModifiedBy>
  <cp:revision>3</cp:revision>
  <dcterms:created xsi:type="dcterms:W3CDTF">2013-04-04T16:21:23Z</dcterms:created>
  <dcterms:modified xsi:type="dcterms:W3CDTF">2020-02-15T20:10:43Z</dcterms:modified>
</cp:coreProperties>
</file>