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handoutMasterIdLst>
    <p:handoutMasterId r:id="rId15"/>
  </p:handoutMasterIdLst>
  <p:sldIdLst>
    <p:sldId id="409" r:id="rId2"/>
    <p:sldId id="398" r:id="rId3"/>
    <p:sldId id="373" r:id="rId4"/>
    <p:sldId id="410" r:id="rId5"/>
    <p:sldId id="399" r:id="rId6"/>
    <p:sldId id="400" r:id="rId7"/>
    <p:sldId id="401" r:id="rId8"/>
    <p:sldId id="402" r:id="rId9"/>
    <p:sldId id="403" r:id="rId10"/>
    <p:sldId id="404" r:id="rId11"/>
    <p:sldId id="405" r:id="rId12"/>
    <p:sldId id="40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5CD0-BF64-4EDA-A390-EA27F5FF7906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7654-C7C7-4BC9-B3D0-68A06137D36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6830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6B1A4-3534-4875-B1CA-60596223E4A6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5BD45-B5A0-4654-B232-F8508C108E1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17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484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4B2AA-1B5A-4DC9-8C33-192C3B350BED}" type="datetimeFigureOut">
              <a:rPr lang="en-GB" smtClean="0"/>
              <a:pPr/>
              <a:t>08/06/2020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Modern </a:t>
            </a:r>
            <a:r>
              <a:rPr lang="en-US" b="1" dirty="0"/>
              <a:t>Control </a:t>
            </a:r>
            <a:r>
              <a:rPr lang="en-US" b="1" dirty="0" smtClean="0"/>
              <a:t>Systems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383768" y="2581453"/>
            <a:ext cx="417717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dirty="0" smtClean="0"/>
              <a:t>Lecture 4</a:t>
            </a:r>
          </a:p>
          <a:p>
            <a:pPr algn="ctr"/>
            <a:r>
              <a:rPr lang="en-GB" sz="3200" dirty="0" smtClean="0"/>
              <a:t>Lag-Lead Compensation</a:t>
            </a:r>
            <a:endParaRPr lang="en-GB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06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86"/>
            <a:ext cx="8229600" cy="792162"/>
          </a:xfrm>
        </p:spPr>
        <p:txBody>
          <a:bodyPr/>
          <a:lstStyle/>
          <a:p>
            <a:r>
              <a:rPr lang="en-US" dirty="0" smtClean="0"/>
              <a:t>Example-1 </a:t>
            </a:r>
            <a:r>
              <a:rPr lang="en-US" dirty="0" smtClean="0">
                <a:solidFill>
                  <a:srgbClr val="FF0000"/>
                </a:solidFill>
              </a:rPr>
              <a:t>(Case-1)</a:t>
            </a:r>
            <a:endParaRPr 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990600"/>
                <a:ext cx="9067800" cy="57912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/>
                  <a:t>The phase-lag portion of the compensator can be designed as </a:t>
                </a:r>
                <a:r>
                  <a:rPr lang="en-US" sz="2600" dirty="0" smtClean="0"/>
                  <a:t>follows</a:t>
                </a:r>
                <a:r>
                  <a:rPr lang="en-US" sz="2600" dirty="0"/>
                  <a:t>.</a:t>
                </a:r>
                <a:endParaRPr lang="en-US" sz="2600" dirty="0" smtClean="0"/>
              </a:p>
              <a:p>
                <a:pPr algn="just"/>
                <a:r>
                  <a:rPr lang="en-US" sz="2800" dirty="0"/>
                  <a:t>First the value of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en-US" sz="2800" dirty="0" smtClean="0"/>
                  <a:t>is determined </a:t>
                </a:r>
                <a:r>
                  <a:rPr lang="en-US" sz="2800" dirty="0"/>
                  <a:t>to satisfy the </a:t>
                </a:r>
                <a:r>
                  <a:rPr lang="en-US" sz="2800" dirty="0" smtClean="0"/>
                  <a:t>requirement </a:t>
                </a:r>
                <a:r>
                  <a:rPr lang="en-US" sz="2800" dirty="0"/>
                  <a:t>on the static velocity error </a:t>
                </a:r>
                <a:r>
                  <a:rPr lang="en-US" sz="2800" dirty="0" smtClean="0"/>
                  <a:t>constant</a:t>
                </a:r>
                <a:endParaRPr lang="en-US" sz="2600" dirty="0"/>
              </a:p>
              <a:p>
                <a:pPr algn="just"/>
                <a:endParaRPr lang="en-US" sz="26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990600"/>
                <a:ext cx="9067800" cy="5791200"/>
              </a:xfrm>
              <a:blipFill rotWithShape="0">
                <a:blip r:embed="rId2"/>
                <a:stretch>
                  <a:fillRect l="-1210" t="-947" r="-1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225006" y="2895600"/>
                <a:ext cx="3404394" cy="6751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</m:d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5006" y="2895600"/>
                <a:ext cx="3404394" cy="67512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286000" y="3657600"/>
                <a:ext cx="5161285" cy="15725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80</m:t>
                      </m:r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6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6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6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6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600" b="0" i="1" smtClean="0">
                              <a:latin typeface="Cambria Math"/>
                            </a:rPr>
                            <m:t>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  <m:t>25</m:t>
                                  </m:r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  <m:t>04</m:t>
                                  </m:r>
                                  <m:d>
                                    <m:dPr>
                                      <m:ctrlPr>
                                        <a:rPr lang="en-US" sz="26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6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  <m:r>
                                        <a:rPr lang="en-US" sz="2600" i="1">
                                          <a:latin typeface="Cambria Math"/>
                                          <a:ea typeface="Cambria Math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en-US" sz="2600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600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  <m:t>𝑇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  <m:t>2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num>
                                <m:den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d>
                                    <m:dPr>
                                      <m:ctrlPr>
                                        <a:rPr lang="en-US" sz="26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6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  <m:r>
                                        <a:rPr lang="en-US" sz="2600" i="1">
                                          <a:latin typeface="Cambria Math"/>
                                          <a:ea typeface="Cambria Math"/>
                                        </a:rPr>
                                        <m:t>+</m:t>
                                      </m:r>
                                      <m:r>
                                        <a:rPr lang="en-US" sz="2600" i="1">
                                          <a:latin typeface="Cambria Math"/>
                                          <a:ea typeface="Cambria Math"/>
                                        </a:rPr>
                                        <m:t>5</m:t>
                                      </m:r>
                                      <m:r>
                                        <a:rPr lang="en-US" sz="2600" i="1">
                                          <a:latin typeface="Cambria Math"/>
                                          <a:ea typeface="Cambria Math"/>
                                        </a:rPr>
                                        <m:t>.</m:t>
                                      </m:r>
                                      <m:r>
                                        <a:rPr lang="en-US" sz="2600" i="1">
                                          <a:latin typeface="Cambria Math"/>
                                          <a:ea typeface="Cambria Math"/>
                                        </a:rPr>
                                        <m:t>02</m:t>
                                      </m:r>
                                    </m:e>
                                  </m:d>
                                  <m:d>
                                    <m:dPr>
                                      <m:ctrlPr>
                                        <a:rPr lang="en-US" sz="2600" i="1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6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  <m:r>
                                        <a:rPr lang="en-US" sz="2600" i="1">
                                          <a:latin typeface="Cambria Math"/>
                                          <a:ea typeface="Cambria Math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en-US" sz="2600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600" i="1">
                                              <a:latin typeface="Cambria Math" panose="02040503050406030204" pitchFamily="18" charset="0"/>
                                              <a:ea typeface="Cambria Math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𝛽</m:t>
                                              </m:r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  <m:t>𝑇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/>
                                                </a:rPr>
                                                <m:t>2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3657600"/>
                <a:ext cx="5161285" cy="157254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167702" y="5486400"/>
                <a:ext cx="2080698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80</m:t>
                      </m:r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988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702" y="5486400"/>
                <a:ext cx="2080698" cy="49244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533900" y="6230759"/>
                <a:ext cx="171200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16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04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3900" y="6230759"/>
                <a:ext cx="1712007" cy="49244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80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86"/>
            <a:ext cx="8229600" cy="792162"/>
          </a:xfrm>
        </p:spPr>
        <p:txBody>
          <a:bodyPr/>
          <a:lstStyle/>
          <a:p>
            <a:r>
              <a:rPr lang="en-US" dirty="0" smtClean="0"/>
              <a:t>Example-1 </a:t>
            </a:r>
            <a:r>
              <a:rPr lang="en-US" dirty="0" smtClean="0">
                <a:solidFill>
                  <a:srgbClr val="FF0000"/>
                </a:solidFill>
              </a:rPr>
              <a:t>(Case-1)</a:t>
            </a:r>
            <a:endParaRPr 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990600"/>
                <a:ext cx="9067800" cy="57912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800" dirty="0" smtClean="0"/>
                  <a:t>Finally, we choose 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800" dirty="0" smtClean="0"/>
                  <a:t> such </a:t>
                </a:r>
                <a:r>
                  <a:rPr lang="en-US" sz="2800" dirty="0"/>
                  <a:t>that the following two conditions are satisfied:</a:t>
                </a:r>
                <a:endParaRPr lang="en-US" sz="26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990600"/>
                <a:ext cx="9067800" cy="5791200"/>
              </a:xfrm>
              <a:blipFill rotWithShape="0">
                <a:blip r:embed="rId2"/>
                <a:stretch>
                  <a:fillRect l="-1210" t="-1053" r="-1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438400"/>
            <a:ext cx="8328376" cy="191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8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86"/>
            <a:ext cx="8229600" cy="792162"/>
          </a:xfrm>
        </p:spPr>
        <p:txBody>
          <a:bodyPr/>
          <a:lstStyle/>
          <a:p>
            <a:r>
              <a:rPr lang="en-US" dirty="0" smtClean="0"/>
              <a:t>Example-1 </a:t>
            </a:r>
            <a:r>
              <a:rPr lang="en-US" dirty="0" smtClean="0">
                <a:solidFill>
                  <a:srgbClr val="FF0000"/>
                </a:solidFill>
              </a:rPr>
              <a:t>(Case-1)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067800" cy="5791200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Now the transfer function of the designed lag–lead compensator is given </a:t>
            </a:r>
            <a:r>
              <a:rPr lang="en-US" sz="2800" dirty="0" smtClean="0"/>
              <a:t>by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676400" y="2133600"/>
                <a:ext cx="5943600" cy="7832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0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0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0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000" b="0" i="1" smtClean="0">
                        <a:latin typeface="Cambria Math"/>
                      </a:rPr>
                      <m:t>=</m:t>
                    </m:r>
                    <m:r>
                      <a:rPr lang="en-US" sz="3000" b="0" i="1" smtClean="0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3000" b="0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3000" b="0" i="1" smtClean="0">
                        <a:latin typeface="Cambria Math" panose="02040503050406030204" pitchFamily="18" charset="0"/>
                      </a:rPr>
                      <m:t>26</m:t>
                    </m:r>
                    <m:d>
                      <m:dPr>
                        <m:ctrlPr>
                          <a:rPr lang="en-US" sz="3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0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.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5</m:t>
                            </m:r>
                          </m:num>
                          <m:den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5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.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02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30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0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0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0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.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num>
                          <m:den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0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.</m:t>
                            </m:r>
                            <m:r>
                              <a:rPr lang="en-US" sz="3000" i="1">
                                <a:latin typeface="Cambria Math"/>
                                <a:ea typeface="Cambria Math"/>
                              </a:rPr>
                              <m:t>0127</m:t>
                            </m:r>
                          </m:den>
                        </m:f>
                      </m:e>
                    </m:d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00" y="2133600"/>
                <a:ext cx="5943600" cy="78322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640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68362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2400" y="944562"/>
            <a:ext cx="8763000" cy="5761038"/>
          </a:xfrm>
        </p:spPr>
        <p:txBody>
          <a:bodyPr>
            <a:normAutofit/>
          </a:bodyPr>
          <a:lstStyle/>
          <a:p>
            <a:pPr algn="just"/>
            <a:r>
              <a:rPr lang="en-US" sz="2600" dirty="0"/>
              <a:t>Lead compensation basically speeds up the response and increases the stability of </a:t>
            </a:r>
            <a:r>
              <a:rPr lang="en-US" sz="2600" dirty="0" smtClean="0"/>
              <a:t>the system</a:t>
            </a:r>
            <a:r>
              <a:rPr lang="en-US" sz="2600" dirty="0"/>
              <a:t>. </a:t>
            </a:r>
            <a:endParaRPr lang="en-US" sz="2600" dirty="0" smtClean="0"/>
          </a:p>
          <a:p>
            <a:pPr algn="just"/>
            <a:endParaRPr lang="en-US" sz="2600" dirty="0"/>
          </a:p>
          <a:p>
            <a:pPr algn="just"/>
            <a:r>
              <a:rPr lang="en-US" sz="2600" dirty="0" smtClean="0"/>
              <a:t>Lag </a:t>
            </a:r>
            <a:r>
              <a:rPr lang="en-US" sz="2600" dirty="0"/>
              <a:t>compensation improves the steady-state accuracy of the system, but </a:t>
            </a:r>
            <a:r>
              <a:rPr lang="en-US" sz="2600" dirty="0" smtClean="0"/>
              <a:t>reduces the </a:t>
            </a:r>
            <a:r>
              <a:rPr lang="en-US" sz="2600" dirty="0"/>
              <a:t>speed of the response</a:t>
            </a:r>
            <a:r>
              <a:rPr lang="en-US" sz="2600" dirty="0" smtClean="0"/>
              <a:t>.</a:t>
            </a:r>
          </a:p>
          <a:p>
            <a:pPr algn="just"/>
            <a:endParaRPr lang="en-US" sz="2600" dirty="0" smtClean="0"/>
          </a:p>
          <a:p>
            <a:pPr algn="just"/>
            <a:r>
              <a:rPr lang="en-US" sz="2600" dirty="0"/>
              <a:t>If improvements in both transient response and steady-state response are </a:t>
            </a:r>
            <a:r>
              <a:rPr lang="en-US" sz="2600" dirty="0" smtClean="0"/>
              <a:t>desired, then </a:t>
            </a:r>
            <a:r>
              <a:rPr lang="en-US" sz="2600" dirty="0"/>
              <a:t>both a lead compensator and a lag compensator may be used simultaneously. </a:t>
            </a:r>
            <a:endParaRPr lang="en-US" sz="2600" dirty="0" smtClean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Rather than </a:t>
            </a:r>
            <a:r>
              <a:rPr lang="en-US" sz="2600" dirty="0"/>
              <a:t>introducing both a lead compensator and a lag compensator as separate units, however</a:t>
            </a:r>
            <a:r>
              <a:rPr lang="en-US" sz="2600" dirty="0" smtClean="0"/>
              <a:t>, it </a:t>
            </a:r>
            <a:r>
              <a:rPr lang="en-US" sz="2600" dirty="0"/>
              <a:t>is economical to use a single lag–lead compensator.</a:t>
            </a:r>
          </a:p>
        </p:txBody>
      </p:sp>
    </p:spTree>
    <p:extLst>
      <p:ext uri="{BB962C8B-B14F-4D97-AF65-F5344CB8AC3E}">
        <p14:creationId xmlns:p14="http://schemas.microsoft.com/office/powerpoint/2010/main" val="464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036638"/>
          </a:xfrm>
        </p:spPr>
        <p:txBody>
          <a:bodyPr/>
          <a:lstStyle/>
          <a:p>
            <a:r>
              <a:rPr lang="en-US" dirty="0" smtClean="0"/>
              <a:t>Lag-Lead </a:t>
            </a:r>
            <a:r>
              <a:rPr lang="en-US" dirty="0"/>
              <a:t>Compensation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334000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Lag-Lead compensators are represented by following transfer function</a:t>
            </a:r>
          </a:p>
          <a:p>
            <a:pPr algn="just"/>
            <a:endParaRPr lang="en-US" sz="2600" dirty="0"/>
          </a:p>
          <a:p>
            <a:pPr algn="just"/>
            <a:endParaRPr lang="en-US" sz="2600" dirty="0" smtClean="0"/>
          </a:p>
          <a:p>
            <a:pPr algn="just"/>
            <a:endParaRPr lang="en-US" sz="2600" dirty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Where </a:t>
            </a:r>
            <a:r>
              <a:rPr lang="en-US" sz="2600" dirty="0" err="1" smtClean="0">
                <a:solidFill>
                  <a:srgbClr val="FF0000"/>
                </a:solidFill>
              </a:rPr>
              <a:t>K</a:t>
            </a:r>
            <a:r>
              <a:rPr lang="en-US" sz="2600" baseline="-25000" dirty="0" err="1" smtClean="0">
                <a:solidFill>
                  <a:srgbClr val="FF0000"/>
                </a:solidFill>
              </a:rPr>
              <a:t>c</a:t>
            </a:r>
            <a:r>
              <a:rPr lang="en-US" sz="2600" dirty="0" smtClean="0"/>
              <a:t> belongs to lead portion of the compensator. </a:t>
            </a:r>
          </a:p>
          <a:p>
            <a:pPr algn="just"/>
            <a:endParaRPr lang="en-US" sz="2600" dirty="0"/>
          </a:p>
          <a:p>
            <a:pPr algn="just"/>
            <a:endParaRPr lang="en-US" sz="2600" dirty="0" smtClean="0"/>
          </a:p>
          <a:p>
            <a:pPr marL="0" indent="0" algn="just">
              <a:buNone/>
            </a:pPr>
            <a:endParaRPr lang="en-US" sz="2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762000" y="2332562"/>
                <a:ext cx="8229600" cy="13698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4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4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4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4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34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num>
                          <m:den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𝛾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den>
                        </m:f>
                      </m:e>
                    </m:d>
                  </m:oMath>
                </a14:m>
                <a:r>
                  <a:rPr lang="en-US" sz="34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4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num>
                          <m:den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den>
                        </m:f>
                      </m:e>
                    </m:d>
                  </m:oMath>
                </a14:m>
                <a:r>
                  <a:rPr lang="en-US" sz="3200" dirty="0" smtClean="0"/>
                  <a:t>,    </a:t>
                </a:r>
                <a:r>
                  <a:rPr lang="en-US" sz="2600" dirty="0" smtClean="0"/>
                  <a:t>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𝑎𝑛𝑑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l-GR" sz="2600" b="0" i="1" smtClean="0">
                        <a:latin typeface="Cambria Math"/>
                        <a:ea typeface="Cambria Math"/>
                      </a:rPr>
                      <m:t>β</m:t>
                    </m:r>
                    <m:r>
                      <a:rPr lang="en-US" sz="2600" b="0" i="1" smtClean="0"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600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2600" dirty="0" smtClean="0"/>
                  <a:t>)</a:t>
                </a:r>
                <a:endParaRPr lang="en-US" sz="26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2332562"/>
                <a:ext cx="8229600" cy="136986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257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86500"/>
          </a:xfrm>
        </p:spPr>
        <p:txBody>
          <a:bodyPr/>
          <a:lstStyle/>
          <a:p>
            <a:r>
              <a:rPr lang="en-US" dirty="0" smtClean="0"/>
              <a:t>Lag-Lead </a:t>
            </a:r>
            <a:r>
              <a:rPr lang="en-US" dirty="0"/>
              <a:t>Compensation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-76199" y="3200400"/>
                <a:ext cx="4114799" cy="737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8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0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.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num>
                          <m:den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0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.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6199" y="3200400"/>
                <a:ext cx="4114799" cy="737189"/>
              </a:xfrm>
              <a:prstGeom prst="rect">
                <a:avLst/>
              </a:prstGeom>
              <a:blipFill rotWithShape="1">
                <a:blip r:embed="rId2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863" y="1462730"/>
            <a:ext cx="5214937" cy="4709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92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84238"/>
          </a:xfrm>
        </p:spPr>
        <p:txBody>
          <a:bodyPr/>
          <a:lstStyle/>
          <a:p>
            <a:r>
              <a:rPr lang="en-US" dirty="0" smtClean="0"/>
              <a:t>Design Procedure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219200"/>
                <a:ext cx="8763000" cy="5486400"/>
              </a:xfrm>
            </p:spPr>
            <p:txBody>
              <a:bodyPr/>
              <a:lstStyle/>
              <a:p>
                <a:pPr algn="just"/>
                <a:r>
                  <a:rPr lang="en-US" sz="3000" dirty="0"/>
                  <a:t>In designing lag–lead compensators, we consider two cases </a:t>
                </a:r>
                <a:r>
                  <a:rPr lang="en-US" sz="3000" dirty="0" smtClean="0"/>
                  <a:t>where</a:t>
                </a:r>
              </a:p>
              <a:p>
                <a:pPr algn="just"/>
                <a:endParaRPr lang="en-US" sz="2000" dirty="0" smtClean="0"/>
              </a:p>
              <a:p>
                <a:pPr algn="just"/>
                <a:r>
                  <a:rPr lang="en-US" dirty="0" smtClean="0"/>
                  <a:t>Case-1: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endParaRPr lang="en-US" dirty="0" smtClean="0">
                  <a:solidFill>
                    <a:srgbClr val="FF0000"/>
                  </a:solidFill>
                </a:endParaRPr>
              </a:p>
              <a:p>
                <a:pPr algn="just"/>
                <a:endParaRPr lang="en-US" dirty="0">
                  <a:solidFill>
                    <a:srgbClr val="FF0000"/>
                  </a:solidFill>
                </a:endParaRPr>
              </a:p>
              <a:p>
                <a:pPr marL="0" indent="0" algn="just">
                  <a:buNone/>
                </a:pPr>
                <a:endParaRPr lang="en-US" sz="4000" dirty="0" smtClean="0">
                  <a:solidFill>
                    <a:srgbClr val="FF0000"/>
                  </a:solidFill>
                </a:endParaRPr>
              </a:p>
              <a:p>
                <a:pPr algn="just"/>
                <a:r>
                  <a:rPr lang="en-US" dirty="0" smtClean="0"/>
                  <a:t>Case-2: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219200"/>
                <a:ext cx="8763000" cy="5486400"/>
              </a:xfrm>
              <a:blipFill rotWithShape="0">
                <a:blip r:embed="rId2"/>
                <a:stretch>
                  <a:fillRect l="-1599" t="-1333" r="-15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21659" y="3124200"/>
                <a:ext cx="8229600" cy="13698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4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4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4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4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34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num>
                          <m:den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𝛾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den>
                        </m:f>
                      </m:e>
                    </m:d>
                  </m:oMath>
                </a14:m>
                <a:r>
                  <a:rPr lang="en-US" sz="34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4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num>
                          <m:den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den>
                        </m:f>
                      </m:e>
                    </m:d>
                  </m:oMath>
                </a14:m>
                <a:r>
                  <a:rPr lang="en-US" sz="3200" dirty="0" smtClean="0"/>
                  <a:t>,    </a:t>
                </a:r>
                <a:r>
                  <a:rPr lang="en-US" sz="2600" dirty="0" smtClean="0"/>
                  <a:t>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𝑎𝑛𝑑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l-GR" sz="2600" b="0" i="1" smtClean="0">
                        <a:latin typeface="Cambria Math"/>
                        <a:ea typeface="Cambria Math"/>
                      </a:rPr>
                      <m:t>β</m:t>
                    </m:r>
                    <m:r>
                      <a:rPr lang="en-US" sz="2600" b="0" i="1" smtClean="0"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600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2600" dirty="0" smtClean="0"/>
                  <a:t>)</a:t>
                </a:r>
                <a:endParaRPr lang="en-US" sz="26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659" y="3124200"/>
                <a:ext cx="8229600" cy="136986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90600" y="5183338"/>
                <a:ext cx="6629400" cy="14446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4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4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4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4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34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num>
                          <m:den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𝛽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den>
                        </m:f>
                      </m:e>
                    </m:d>
                  </m:oMath>
                </a14:m>
                <a:r>
                  <a:rPr lang="en-US" sz="34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4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num>
                          <m:den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den>
                        </m:f>
                      </m:e>
                    </m:d>
                  </m:oMath>
                </a14:m>
                <a:r>
                  <a:rPr lang="en-US" sz="3200" dirty="0" smtClean="0"/>
                  <a:t>,    </a:t>
                </a:r>
                <a:r>
                  <a:rPr lang="en-US" sz="2600" dirty="0" smtClean="0"/>
                  <a:t>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600" b="0" i="1" smtClean="0">
                        <a:latin typeface="Cambria Math"/>
                        <a:ea typeface="Cambria Math"/>
                      </a:rPr>
                      <m:t>β</m:t>
                    </m:r>
                    <m:r>
                      <a:rPr lang="en-US" sz="2600" b="0" i="1" smtClean="0"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600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2600" dirty="0" smtClean="0"/>
                  <a:t>)</a:t>
                </a:r>
                <a:endParaRPr lang="en-US" sz="2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5183338"/>
                <a:ext cx="6629400" cy="144469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95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84238"/>
          </a:xfrm>
        </p:spPr>
        <p:txBody>
          <a:bodyPr/>
          <a:lstStyle/>
          <a:p>
            <a:r>
              <a:rPr lang="en-US" dirty="0" smtClean="0"/>
              <a:t>Design Procedure (Case-1)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219200"/>
                <a:ext cx="8763000" cy="5486400"/>
              </a:xfrm>
            </p:spPr>
            <p:txBody>
              <a:bodyPr/>
              <a:lstStyle/>
              <a:p>
                <a:pPr algn="just"/>
                <a:r>
                  <a:rPr lang="en-US" dirty="0" smtClean="0"/>
                  <a:t>Case-1: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𝛽</m:t>
                    </m:r>
                  </m:oMath>
                </a14:m>
                <a:endParaRPr lang="en-US" dirty="0" smtClean="0">
                  <a:solidFill>
                    <a:srgbClr val="FF0000"/>
                  </a:solidFill>
                  <a:ea typeface="Cambria Math" panose="02040503050406030204" pitchFamily="18" charset="0"/>
                </a:endParaRPr>
              </a:p>
              <a:p>
                <a:pPr algn="just"/>
                <a:endParaRPr lang="en-US" dirty="0" smtClean="0">
                  <a:solidFill>
                    <a:srgbClr val="FF0000"/>
                  </a:solidFill>
                </a:endParaRPr>
              </a:p>
              <a:p>
                <a:pPr algn="just"/>
                <a:endParaRPr lang="en-US" dirty="0">
                  <a:solidFill>
                    <a:srgbClr val="FF0000"/>
                  </a:solidFill>
                </a:endParaRPr>
              </a:p>
              <a:p>
                <a:pPr algn="just"/>
                <a:endParaRPr lang="en-US" dirty="0" smtClean="0">
                  <a:solidFill>
                    <a:srgbClr val="FF0000"/>
                  </a:solidFill>
                </a:endParaRPr>
              </a:p>
              <a:p>
                <a:pPr algn="just"/>
                <a:r>
                  <a:rPr lang="en-US" dirty="0" smtClean="0">
                    <a:solidFill>
                      <a:srgbClr val="FF0000"/>
                    </a:solidFill>
                  </a:rPr>
                  <a:t>Step-1: </a:t>
                </a:r>
                <a:r>
                  <a:rPr lang="en-US" dirty="0" smtClean="0"/>
                  <a:t>Design Lead part using given specifications.</a:t>
                </a:r>
              </a:p>
              <a:p>
                <a:pPr algn="just"/>
                <a:endParaRPr lang="en-US" sz="2000" dirty="0" smtClean="0"/>
              </a:p>
              <a:p>
                <a:pPr algn="just"/>
                <a:r>
                  <a:rPr lang="en-US" dirty="0" smtClean="0">
                    <a:solidFill>
                      <a:srgbClr val="FF0000"/>
                    </a:solidFill>
                  </a:rPr>
                  <a:t>Step-2:</a:t>
                </a:r>
                <a:r>
                  <a:rPr lang="en-US" dirty="0" smtClean="0"/>
                  <a:t> </a:t>
                </a:r>
                <a:r>
                  <a:rPr lang="en-US" dirty="0" smtClean="0"/>
                  <a:t>Design lag part according to given values of static error constant.  </a:t>
                </a:r>
                <a:endParaRPr lang="en-US" dirty="0" smtClean="0">
                  <a:solidFill>
                    <a:srgbClr val="FF0000"/>
                  </a:solidFill>
                </a:endParaRPr>
              </a:p>
              <a:p>
                <a:pPr algn="just"/>
                <a:endParaRPr lang="en-US" dirty="0">
                  <a:solidFill>
                    <a:srgbClr val="FF0000"/>
                  </a:solidFill>
                </a:endParaRPr>
              </a:p>
              <a:p>
                <a:pPr marL="0" indent="0" algn="just">
                  <a:buNone/>
                </a:pPr>
                <a:endParaRPr lang="en-US" sz="4000" dirty="0" smtClean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219200"/>
                <a:ext cx="8763000" cy="5486400"/>
              </a:xfrm>
              <a:blipFill>
                <a:blip r:embed="rId2"/>
                <a:stretch>
                  <a:fillRect l="-1599" t="-1333" r="-1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09600" y="1828800"/>
                <a:ext cx="8229600" cy="13698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4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4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4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4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4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34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num>
                          <m:den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𝛾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den>
                        </m:f>
                      </m:e>
                    </m:d>
                  </m:oMath>
                </a14:m>
                <a:r>
                  <a:rPr lang="en-US" sz="3400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4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4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num>
                          <m:den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  <m:r>
                              <a:rPr lang="en-US" sz="3400" i="1"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34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3400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den>
                        </m:f>
                      </m:e>
                    </m:d>
                  </m:oMath>
                </a14:m>
                <a:r>
                  <a:rPr lang="en-US" sz="3200" dirty="0" smtClean="0"/>
                  <a:t>,    </a:t>
                </a:r>
                <a:r>
                  <a:rPr lang="en-US" sz="2600" dirty="0" smtClean="0"/>
                  <a:t>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γ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𝑎𝑛𝑑</m:t>
                    </m:r>
                    <m:r>
                      <a:rPr 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l-GR" sz="2600" b="0" i="1" smtClean="0">
                        <a:latin typeface="Cambria Math"/>
                        <a:ea typeface="Cambria Math"/>
                      </a:rPr>
                      <m:t>β</m:t>
                    </m:r>
                    <m:r>
                      <a:rPr lang="en-US" sz="2600" b="0" i="1" smtClean="0"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600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2600" dirty="0" smtClean="0"/>
                  <a:t>)</a:t>
                </a:r>
                <a:endParaRPr lang="en-US" sz="26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828800"/>
                <a:ext cx="8229600" cy="136986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356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86"/>
            <a:ext cx="8229600" cy="792162"/>
          </a:xfrm>
        </p:spPr>
        <p:txBody>
          <a:bodyPr/>
          <a:lstStyle/>
          <a:p>
            <a:r>
              <a:rPr lang="en-US" dirty="0" smtClean="0"/>
              <a:t>Example-1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>
                <a:solidFill>
                  <a:srgbClr val="FF0000"/>
                </a:solidFill>
              </a:rPr>
              <a:t>Case-1)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08037"/>
            <a:ext cx="9067800" cy="5973763"/>
          </a:xfrm>
        </p:spPr>
        <p:txBody>
          <a:bodyPr>
            <a:normAutofit fontScale="92500"/>
          </a:bodyPr>
          <a:lstStyle/>
          <a:p>
            <a:r>
              <a:rPr lang="en-US" sz="2600" dirty="0"/>
              <a:t>Consider the control system shown in </a:t>
            </a:r>
            <a:r>
              <a:rPr lang="en-US" sz="2600" dirty="0" smtClean="0"/>
              <a:t>following figure</a:t>
            </a:r>
          </a:p>
          <a:p>
            <a:endParaRPr lang="en-US" sz="2600" dirty="0"/>
          </a:p>
          <a:p>
            <a:endParaRPr lang="en-US" sz="2600" dirty="0" smtClean="0"/>
          </a:p>
          <a:p>
            <a:endParaRPr lang="en-US" sz="2600" dirty="0" smtClean="0"/>
          </a:p>
          <a:p>
            <a:endParaRPr lang="en-US" sz="2600" dirty="0"/>
          </a:p>
          <a:p>
            <a:endParaRPr lang="en-US" sz="2600" dirty="0" smtClean="0"/>
          </a:p>
          <a:p>
            <a:pPr algn="just"/>
            <a:r>
              <a:rPr lang="en-US" sz="2600" dirty="0"/>
              <a:t>The damping ratio is </a:t>
            </a:r>
            <a:r>
              <a:rPr lang="en-US" sz="2600" dirty="0">
                <a:solidFill>
                  <a:srgbClr val="FF0000"/>
                </a:solidFill>
              </a:rPr>
              <a:t>0.125</a:t>
            </a:r>
            <a:r>
              <a:rPr lang="en-US" sz="2600" dirty="0"/>
              <a:t>, the undamped natural frequency is </a:t>
            </a:r>
            <a:r>
              <a:rPr lang="en-US" sz="2600" dirty="0">
                <a:solidFill>
                  <a:srgbClr val="FF0000"/>
                </a:solidFill>
              </a:rPr>
              <a:t>2 rad/sec</a:t>
            </a:r>
            <a:r>
              <a:rPr lang="en-US" sz="2600" dirty="0"/>
              <a:t>, and the static </a:t>
            </a:r>
            <a:r>
              <a:rPr lang="en-US" sz="2600" dirty="0" smtClean="0"/>
              <a:t>velocity error </a:t>
            </a:r>
            <a:r>
              <a:rPr lang="en-US" sz="2600" dirty="0"/>
              <a:t>constant is </a:t>
            </a:r>
            <a:r>
              <a:rPr lang="en-US" sz="2600" dirty="0">
                <a:solidFill>
                  <a:srgbClr val="FF0000"/>
                </a:solidFill>
              </a:rPr>
              <a:t>8 sec</a:t>
            </a:r>
            <a:r>
              <a:rPr lang="en-US" sz="2600" baseline="30000" dirty="0">
                <a:solidFill>
                  <a:srgbClr val="FF0000"/>
                </a:solidFill>
              </a:rPr>
              <a:t>–1</a:t>
            </a:r>
            <a:r>
              <a:rPr lang="en-US" sz="2600" dirty="0" smtClean="0"/>
              <a:t>.</a:t>
            </a:r>
          </a:p>
          <a:p>
            <a:pPr algn="just"/>
            <a:endParaRPr lang="en-US" sz="1200" dirty="0"/>
          </a:p>
          <a:p>
            <a:pPr algn="just"/>
            <a:r>
              <a:rPr lang="en-US" sz="2600" dirty="0"/>
              <a:t>It is desired to make the damping ratio of the dominant closed-loop poles equal to </a:t>
            </a:r>
            <a:r>
              <a:rPr lang="en-US" sz="2600" dirty="0">
                <a:solidFill>
                  <a:srgbClr val="FF0000"/>
                </a:solidFill>
              </a:rPr>
              <a:t>0.5</a:t>
            </a:r>
            <a:r>
              <a:rPr lang="en-US" sz="2600" dirty="0"/>
              <a:t> and </a:t>
            </a:r>
            <a:r>
              <a:rPr lang="en-US" sz="2600" dirty="0" smtClean="0"/>
              <a:t>to increase </a:t>
            </a:r>
            <a:r>
              <a:rPr lang="en-US" sz="2600" dirty="0"/>
              <a:t>the undamped natural frequency to </a:t>
            </a:r>
            <a:r>
              <a:rPr lang="en-US" sz="2600" dirty="0">
                <a:solidFill>
                  <a:srgbClr val="FF0000"/>
                </a:solidFill>
              </a:rPr>
              <a:t>5 </a:t>
            </a:r>
            <a:r>
              <a:rPr lang="en-US" sz="2600" dirty="0" smtClean="0">
                <a:solidFill>
                  <a:srgbClr val="FF0000"/>
                </a:solidFill>
              </a:rPr>
              <a:t>rad/sec </a:t>
            </a:r>
            <a:r>
              <a:rPr lang="en-US" sz="2600" dirty="0"/>
              <a:t>and the static velocity error constant </a:t>
            </a:r>
            <a:r>
              <a:rPr lang="en-US" sz="2600" dirty="0" smtClean="0"/>
              <a:t>to </a:t>
            </a:r>
            <a:r>
              <a:rPr lang="en-US" sz="2600" dirty="0" smtClean="0">
                <a:solidFill>
                  <a:srgbClr val="FF0000"/>
                </a:solidFill>
              </a:rPr>
              <a:t>80 </a:t>
            </a:r>
            <a:r>
              <a:rPr lang="en-US" sz="2600" dirty="0">
                <a:solidFill>
                  <a:srgbClr val="FF0000"/>
                </a:solidFill>
              </a:rPr>
              <a:t>sec</a:t>
            </a:r>
            <a:r>
              <a:rPr lang="en-US" sz="2600" baseline="30000" dirty="0">
                <a:solidFill>
                  <a:srgbClr val="FF0000"/>
                </a:solidFill>
              </a:rPr>
              <a:t>–1</a:t>
            </a:r>
            <a:r>
              <a:rPr lang="en-US" sz="2600" dirty="0"/>
              <a:t>. </a:t>
            </a:r>
            <a:endParaRPr lang="en-US" sz="2600" dirty="0" smtClean="0"/>
          </a:p>
          <a:p>
            <a:pPr algn="just"/>
            <a:endParaRPr lang="en-US" sz="1300" dirty="0" smtClean="0"/>
          </a:p>
          <a:p>
            <a:pPr algn="just"/>
            <a:r>
              <a:rPr lang="en-US" sz="2600" dirty="0" smtClean="0"/>
              <a:t>Design </a:t>
            </a:r>
            <a:r>
              <a:rPr lang="en-US" sz="2600" dirty="0"/>
              <a:t>an appropriate compensator to meet all the performance specifications.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950" y="1525380"/>
            <a:ext cx="4779900" cy="175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727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86"/>
            <a:ext cx="8229600" cy="792162"/>
          </a:xfrm>
        </p:spPr>
        <p:txBody>
          <a:bodyPr/>
          <a:lstStyle/>
          <a:p>
            <a:r>
              <a:rPr lang="en-US" dirty="0" smtClean="0"/>
              <a:t>Example-1 </a:t>
            </a:r>
            <a:r>
              <a:rPr lang="en-US" dirty="0" smtClean="0">
                <a:solidFill>
                  <a:srgbClr val="FF0000"/>
                </a:solidFill>
              </a:rPr>
              <a:t>(Case-1)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067800" cy="5791200"/>
          </a:xfrm>
        </p:spPr>
        <p:txBody>
          <a:bodyPr>
            <a:normAutofit/>
          </a:bodyPr>
          <a:lstStyle/>
          <a:p>
            <a:pPr algn="just"/>
            <a:r>
              <a:rPr lang="en-US" sz="2600" dirty="0"/>
              <a:t>From the performance specifications, the dominant closed-loop poles must be </a:t>
            </a:r>
            <a:r>
              <a:rPr lang="en-US" sz="2600" dirty="0" smtClean="0"/>
              <a:t>at</a:t>
            </a:r>
          </a:p>
          <a:p>
            <a:pPr algn="just"/>
            <a:endParaRPr lang="en-US" sz="2600" dirty="0" smtClean="0"/>
          </a:p>
          <a:p>
            <a:pPr algn="just"/>
            <a:endParaRPr lang="en-US" sz="2600" dirty="0"/>
          </a:p>
          <a:p>
            <a:pPr algn="just"/>
            <a:r>
              <a:rPr lang="en-US" sz="2600" dirty="0" smtClean="0"/>
              <a:t>Since </a:t>
            </a:r>
          </a:p>
          <a:p>
            <a:pPr algn="just"/>
            <a:endParaRPr lang="en-US" sz="2600" dirty="0"/>
          </a:p>
          <a:p>
            <a:pPr algn="just"/>
            <a:endParaRPr lang="en-US" sz="2600" dirty="0" smtClean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Therefore the </a:t>
            </a:r>
            <a:r>
              <a:rPr lang="en-US" sz="2600" dirty="0"/>
              <a:t>phase-lead portion of the lag–lead compensator must contribute </a:t>
            </a:r>
            <a:r>
              <a:rPr lang="en-US" sz="2600" dirty="0">
                <a:solidFill>
                  <a:srgbClr val="FF0000"/>
                </a:solidFill>
              </a:rPr>
              <a:t>55°</a:t>
            </a:r>
            <a:r>
              <a:rPr lang="en-US" sz="2600" dirty="0"/>
              <a:t> so that the root </a:t>
            </a:r>
            <a:r>
              <a:rPr lang="en-US" sz="2600" dirty="0" smtClean="0"/>
              <a:t>locus passes </a:t>
            </a:r>
            <a:r>
              <a:rPr lang="en-US" sz="2600" dirty="0"/>
              <a:t>through the desired location of the dominant closed-loop poles.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137646" y="2114490"/>
                <a:ext cx="2679067" cy="4001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50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𝑗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4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33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7646" y="2114490"/>
                <a:ext cx="2679067" cy="40011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844723"/>
              </p:ext>
            </p:extLst>
          </p:nvPr>
        </p:nvGraphicFramePr>
        <p:xfrm>
          <a:off x="2060575" y="3305175"/>
          <a:ext cx="4816475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Equation" r:id="rId4" imgW="1879560" imgH="495000" progId="Equation.3">
                  <p:embed/>
                </p:oleObj>
              </mc:Choice>
              <mc:Fallback>
                <p:oleObj name="Equation" r:id="rId4" imgW="187956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0575" y="3305175"/>
                        <a:ext cx="4816475" cy="12668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62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86"/>
            <a:ext cx="8229600" cy="792162"/>
          </a:xfrm>
        </p:spPr>
        <p:txBody>
          <a:bodyPr/>
          <a:lstStyle/>
          <a:p>
            <a:r>
              <a:rPr lang="en-US" dirty="0" smtClean="0"/>
              <a:t>Example-1 </a:t>
            </a:r>
            <a:r>
              <a:rPr lang="en-US" dirty="0" smtClean="0">
                <a:solidFill>
                  <a:srgbClr val="FF0000"/>
                </a:solidFill>
              </a:rPr>
              <a:t>(Case-1)</a:t>
            </a:r>
            <a:endParaRPr 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990600"/>
                <a:ext cx="9067800" cy="57912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The phase-lead portion </a:t>
                </a:r>
                <a:r>
                  <a:rPr lang="en-US" sz="2600" dirty="0"/>
                  <a:t>of the lag–lead compensator </a:t>
                </a:r>
                <a:r>
                  <a:rPr lang="en-US" sz="2600" dirty="0" smtClean="0"/>
                  <a:t>becomes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1200" dirty="0"/>
              </a:p>
              <a:p>
                <a:pPr algn="just"/>
                <a:endParaRPr lang="en-US" sz="1200" dirty="0" smtClean="0"/>
              </a:p>
              <a:p>
                <a:pPr algn="just"/>
                <a:r>
                  <a:rPr lang="en-US" sz="2600" dirty="0" smtClean="0"/>
                  <a:t>Thus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2600" dirty="0" smtClean="0"/>
                  <a:t> and </a:t>
                </a:r>
                <a14:m>
                  <m:oMath xmlns:m="http://schemas.openxmlformats.org/officeDocument/2006/math">
                    <m:r>
                      <a:rPr lang="en-US" sz="26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𝛾</m:t>
                    </m:r>
                    <m:r>
                      <a:rPr lang="en-US" sz="26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6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</m:t>
                    </m:r>
                    <m:r>
                      <a:rPr lang="en-US" sz="26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26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04</m:t>
                    </m:r>
                  </m:oMath>
                </a14:m>
                <a:r>
                  <a:rPr lang="en-US" sz="2600" dirty="0" smtClean="0"/>
                  <a:t>.</a:t>
                </a:r>
              </a:p>
              <a:p>
                <a:pPr algn="just"/>
                <a:endParaRPr lang="en-US" sz="1200" dirty="0" smtClean="0"/>
              </a:p>
              <a:p>
                <a:pPr algn="just"/>
                <a:r>
                  <a:rPr lang="en-US" sz="2800" dirty="0"/>
                  <a:t>Next we determine the value of </a:t>
                </a:r>
                <a:r>
                  <a:rPr lang="en-US" sz="2800" i="1" dirty="0" err="1">
                    <a:solidFill>
                      <a:srgbClr val="FF0000"/>
                    </a:solidFill>
                  </a:rPr>
                  <a:t>K</a:t>
                </a:r>
                <a:r>
                  <a:rPr lang="en-US" sz="2800" baseline="-25000" dirty="0" err="1">
                    <a:solidFill>
                      <a:srgbClr val="FF0000"/>
                    </a:solidFill>
                  </a:rPr>
                  <a:t>c</a:t>
                </a:r>
                <a:r>
                  <a:rPr lang="en-US" sz="2800" dirty="0"/>
                  <a:t> from the magnitude condition:</a:t>
                </a:r>
                <a:endParaRPr lang="en-US" sz="26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990600"/>
                <a:ext cx="9067800" cy="5791200"/>
              </a:xfrm>
              <a:blipFill rotWithShape="0">
                <a:blip r:embed="rId2"/>
                <a:stretch>
                  <a:fillRect l="-1210" t="-947" r="-1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286000" y="1497107"/>
                <a:ext cx="4953000" cy="1418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36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6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6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600" i="1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6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600" i="1">
                                <a:latin typeface="Cambria Math" panose="02040503050406030204" pitchFamily="18" charset="0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sz="36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6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36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</m:num>
                      <m:den>
                        <m:r>
                          <a:rPr lang="en-US" sz="36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600" i="1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6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6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𝛾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sz="36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36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sz="3600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</m:den>
                    </m:f>
                  </m:oMath>
                </a14:m>
                <a:r>
                  <a:rPr lang="en-US" sz="3600" dirty="0" smtClean="0"/>
                  <a:t> =</a:t>
                </a:r>
                <a14:m>
                  <m:oMath xmlns:m="http://schemas.openxmlformats.org/officeDocument/2006/math">
                    <m:r>
                      <a:rPr lang="en-US" sz="3600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6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sz="36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3600" b="0" i="1" smtClean="0">
                            <a:latin typeface="Cambria Math" panose="02040503050406030204" pitchFamily="18" charset="0"/>
                          </a:rPr>
                          <m:t>02</m:t>
                        </m:r>
                      </m:den>
                    </m:f>
                  </m:oMath>
                </a14:m>
                <a:endParaRPr lang="en-US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1497107"/>
                <a:ext cx="4953000" cy="141833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008094" y="4374778"/>
                <a:ext cx="5418730" cy="1005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/>
                                    </a:rPr>
                                    <m:t>𝑐</m:t>
                                  </m:r>
                                </m:sub>
                              </m:sSub>
                              <m:f>
                                <m:f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(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5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.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02</m:t>
                                  </m:r>
                                </m:den>
                              </m:f>
                              <m:f>
                                <m:f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  <m:t>4</m:t>
                                  </m:r>
                                  <m:r>
                                    <a:rPr lang="en-US" sz="2400" i="1" smtClean="0">
                                      <a:latin typeface="Cambria Math"/>
                                    </a:rPr>
                                    <m:t> 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(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5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=−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4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33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8094" y="4374778"/>
                <a:ext cx="5418730" cy="100598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2228599" y="5757890"/>
                <a:ext cx="5274860" cy="1005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/>
                            </a:rPr>
                            <m:t>=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5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.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02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=−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4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  <m:t>33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6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/>
                        </a:rPr>
                        <m:t>26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8599" y="5757890"/>
                <a:ext cx="5274860" cy="100598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691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theme/theme1.xml><?xml version="1.0" encoding="utf-8"?>
<a:theme xmlns:a="http://schemas.openxmlformats.org/drawingml/2006/main" name="lecture 11 Introduction to Compens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lecture 11 Introduction to Compensation</Template>
  <TotalTime>467</TotalTime>
  <Words>389</Words>
  <Application>Microsoft Office PowerPoint</Application>
  <PresentationFormat>On-screen Show (4:3)</PresentationFormat>
  <Paragraphs>88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Cambria Math</vt:lpstr>
      <vt:lpstr>lecture 11 Introduction to Compensation</vt:lpstr>
      <vt:lpstr>Equation</vt:lpstr>
      <vt:lpstr>Modern Control Systems</vt:lpstr>
      <vt:lpstr>Introduction</vt:lpstr>
      <vt:lpstr>Lag-Lead Compensation</vt:lpstr>
      <vt:lpstr>Lag-Lead Compensation</vt:lpstr>
      <vt:lpstr>Design Procedure</vt:lpstr>
      <vt:lpstr>Design Procedure (Case-1)</vt:lpstr>
      <vt:lpstr>Example-1 (Case-1)</vt:lpstr>
      <vt:lpstr>Example-1 (Case-1)</vt:lpstr>
      <vt:lpstr>Example-1 (Case-1)</vt:lpstr>
      <vt:lpstr>Example-1 (Case-1)</vt:lpstr>
      <vt:lpstr>Example-1 (Case-1)</vt:lpstr>
      <vt:lpstr>Example-1 (Case-1)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 Control Systems</dc:title>
  <cp:lastModifiedBy>Reviewer</cp:lastModifiedBy>
  <cp:revision>7</cp:revision>
  <dcterms:created xsi:type="dcterms:W3CDTF">2013-08-29T17:00:39Z</dcterms:created>
  <dcterms:modified xsi:type="dcterms:W3CDTF">2020-06-07T21:21:34Z</dcterms:modified>
</cp:coreProperties>
</file>