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3"/>
  </p:notesMasterIdLst>
  <p:handoutMasterIdLst>
    <p:handoutMasterId r:id="rId24"/>
  </p:handoutMasterIdLst>
  <p:sldIdLst>
    <p:sldId id="372" r:id="rId2"/>
    <p:sldId id="339" r:id="rId3"/>
    <p:sldId id="348" r:id="rId4"/>
    <p:sldId id="356" r:id="rId5"/>
    <p:sldId id="355" r:id="rId6"/>
    <p:sldId id="352" r:id="rId7"/>
    <p:sldId id="354" r:id="rId8"/>
    <p:sldId id="358" r:id="rId9"/>
    <p:sldId id="359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807" autoAdjust="0"/>
  </p:normalViewPr>
  <p:slideViewPr>
    <p:cSldViewPr>
      <p:cViewPr varScale="1">
        <p:scale>
          <a:sx n="61" d="100"/>
          <a:sy n="61" d="100"/>
        </p:scale>
        <p:origin x="136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275CD0-BF64-4EDA-A390-EA27F5FF7906}" type="datetimeFigureOut">
              <a:rPr lang="en-GB" smtClean="0"/>
              <a:pPr/>
              <a:t>15/02/2020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6C7654-C7C7-4BC9-B3D0-68A06137D36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68300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6B1A4-3534-4875-B1CA-60596223E4A6}" type="datetimeFigureOut">
              <a:rPr lang="en-US" smtClean="0"/>
              <a:pPr/>
              <a:t>2/15/2020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E5BD45-B5A0-4654-B232-F8508C108E1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179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5BD45-B5A0-4654-B232-F8508C108E1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0859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E5BD45-B5A0-4654-B232-F8508C108E1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892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2AA-1B5A-4DC9-8C33-192C3B350BED}" type="datetimeFigureOut">
              <a:rPr lang="en-GB" smtClean="0"/>
              <a:pPr/>
              <a:t>15/02/2020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2AA-1B5A-4DC9-8C33-192C3B350BED}" type="datetimeFigureOut">
              <a:rPr lang="en-GB" smtClean="0"/>
              <a:pPr/>
              <a:t>15/02/2020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2AA-1B5A-4DC9-8C33-192C3B350BED}" type="datetimeFigureOut">
              <a:rPr lang="en-GB" smtClean="0"/>
              <a:pPr/>
              <a:t>15/02/2020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2AA-1B5A-4DC9-8C33-192C3B350BED}" type="datetimeFigureOut">
              <a:rPr lang="en-GB" smtClean="0"/>
              <a:pPr/>
              <a:t>15/02/2020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2AA-1B5A-4DC9-8C33-192C3B350BED}" type="datetimeFigureOut">
              <a:rPr lang="en-GB" smtClean="0"/>
              <a:pPr/>
              <a:t>15/02/2020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2AA-1B5A-4DC9-8C33-192C3B350BED}" type="datetimeFigureOut">
              <a:rPr lang="en-GB" smtClean="0"/>
              <a:pPr/>
              <a:t>15/02/2020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2AA-1B5A-4DC9-8C33-192C3B350BED}" type="datetimeFigureOut">
              <a:rPr lang="en-GB" smtClean="0"/>
              <a:pPr/>
              <a:t>15/02/2020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2AA-1B5A-4DC9-8C33-192C3B350BED}" type="datetimeFigureOut">
              <a:rPr lang="en-GB" smtClean="0"/>
              <a:pPr/>
              <a:t>15/02/2020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2AA-1B5A-4DC9-8C33-192C3B350BED}" type="datetimeFigureOut">
              <a:rPr lang="en-GB" smtClean="0"/>
              <a:pPr/>
              <a:t>15/02/2020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2AA-1B5A-4DC9-8C33-192C3B350BED}" type="datetimeFigureOut">
              <a:rPr lang="en-GB" smtClean="0"/>
              <a:pPr/>
              <a:t>15/02/2020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4B2AA-1B5A-4DC9-8C33-192C3B350BED}" type="datetimeFigureOut">
              <a:rPr lang="en-GB" smtClean="0"/>
              <a:pPr/>
              <a:t>15/02/2020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4B2AA-1B5A-4DC9-8C33-192C3B350BED}" type="datetimeFigureOut">
              <a:rPr lang="en-GB" smtClean="0"/>
              <a:pPr/>
              <a:t>15/02/2020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0D5CAB-8BF0-4EA3-BAE4-9835C852A49B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9.wmf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7.wmf"/><Relationship Id="rId4" Type="http://schemas.openxmlformats.org/officeDocument/2006/relationships/oleObject" Target="../embeddings/oleObject3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oleObject" Target="../embeddings/oleObject6.bin"/><Relationship Id="rId7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3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oleObject" Target="../embeddings/oleObject8.bin"/><Relationship Id="rId7" Type="http://schemas.openxmlformats.org/officeDocument/2006/relationships/image" Target="../media/image1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12.wmf"/><Relationship Id="rId4" Type="http://schemas.openxmlformats.org/officeDocument/2006/relationships/image" Target="../media/image17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wmf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/>
              <a:t>Modern Control Systems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1738169" y="1981200"/>
            <a:ext cx="583236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3600" dirty="0" smtClean="0"/>
              <a:t>Lecture-1</a:t>
            </a:r>
            <a:endParaRPr lang="en-GB" sz="3600" dirty="0" smtClean="0"/>
          </a:p>
          <a:p>
            <a:pPr algn="ctr"/>
            <a:r>
              <a:rPr lang="en-GB" sz="3600" dirty="0" smtClean="0"/>
              <a:t>Introduction to Compensation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2877491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68362"/>
          </a:xfrm>
        </p:spPr>
        <p:txBody>
          <a:bodyPr>
            <a:normAutofit/>
          </a:bodyPr>
          <a:lstStyle/>
          <a:p>
            <a:r>
              <a:rPr lang="en-US" dirty="0" smtClean="0"/>
              <a:t>Compensator Configurations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143000"/>
            <a:ext cx="8839200" cy="5105400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sz="2600" dirty="0"/>
              <a:t>The choice between series </a:t>
            </a:r>
            <a:r>
              <a:rPr lang="en-US" sz="2600" dirty="0" smtClean="0"/>
              <a:t>compensation and </a:t>
            </a:r>
            <a:r>
              <a:rPr lang="en-US" sz="2600" dirty="0"/>
              <a:t>parallel </a:t>
            </a:r>
            <a:r>
              <a:rPr lang="en-US" sz="2600" dirty="0" smtClean="0"/>
              <a:t>compensation </a:t>
            </a:r>
            <a:r>
              <a:rPr lang="en-US" sz="2600" dirty="0"/>
              <a:t>depends on </a:t>
            </a:r>
            <a:endParaRPr lang="en-US" sz="2600" dirty="0" smtClean="0"/>
          </a:p>
          <a:p>
            <a:pPr lvl="1" algn="just">
              <a:lnSpc>
                <a:spcPct val="150000"/>
              </a:lnSpc>
            </a:pPr>
            <a:r>
              <a:rPr lang="en-US" sz="2400" dirty="0" smtClean="0"/>
              <a:t>the </a:t>
            </a:r>
            <a:r>
              <a:rPr lang="en-US" sz="2400" dirty="0"/>
              <a:t>nature of the signals </a:t>
            </a:r>
            <a:endParaRPr lang="en-US" sz="2400" dirty="0" smtClean="0"/>
          </a:p>
          <a:p>
            <a:pPr lvl="1" algn="just">
              <a:lnSpc>
                <a:spcPct val="150000"/>
              </a:lnSpc>
            </a:pPr>
            <a:r>
              <a:rPr lang="en-US" sz="2400" dirty="0" smtClean="0"/>
              <a:t>the </a:t>
            </a:r>
            <a:r>
              <a:rPr lang="en-US" sz="2400" dirty="0"/>
              <a:t>power levels at various </a:t>
            </a:r>
            <a:r>
              <a:rPr lang="en-US" sz="2400" dirty="0" smtClean="0"/>
              <a:t>points</a:t>
            </a:r>
          </a:p>
          <a:p>
            <a:pPr lvl="1" algn="just">
              <a:lnSpc>
                <a:spcPct val="150000"/>
              </a:lnSpc>
            </a:pPr>
            <a:r>
              <a:rPr lang="en-US" sz="2400" dirty="0" smtClean="0"/>
              <a:t>available components</a:t>
            </a:r>
          </a:p>
          <a:p>
            <a:pPr lvl="1" algn="just">
              <a:lnSpc>
                <a:spcPct val="150000"/>
              </a:lnSpc>
            </a:pPr>
            <a:r>
              <a:rPr lang="en-US" sz="2400" dirty="0" smtClean="0"/>
              <a:t>the </a:t>
            </a:r>
            <a:r>
              <a:rPr lang="en-US" sz="2400" dirty="0"/>
              <a:t>designer’s </a:t>
            </a:r>
            <a:r>
              <a:rPr lang="en-US" sz="2400" dirty="0" smtClean="0"/>
              <a:t>experience</a:t>
            </a:r>
          </a:p>
          <a:p>
            <a:pPr lvl="1" algn="just">
              <a:lnSpc>
                <a:spcPct val="150000"/>
              </a:lnSpc>
            </a:pPr>
            <a:r>
              <a:rPr lang="en-US" sz="2400" dirty="0" smtClean="0"/>
              <a:t> economic considerations  </a:t>
            </a:r>
            <a:r>
              <a:rPr lang="en-US" sz="2400" dirty="0"/>
              <a:t>and so 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Commonly Used Compensators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3000" dirty="0"/>
              <a:t>Among the many kinds of compensators, </a:t>
            </a:r>
            <a:r>
              <a:rPr lang="en-US" sz="3000" dirty="0" smtClean="0"/>
              <a:t>widely </a:t>
            </a:r>
            <a:r>
              <a:rPr lang="en-US" sz="3000" dirty="0"/>
              <a:t>employed compensators are the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lead </a:t>
            </a:r>
            <a:r>
              <a:rPr lang="en-US" dirty="0" smtClean="0"/>
              <a:t>compensators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lag compensators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lag–lead compensators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Commonly Used Compensators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3000" dirty="0"/>
              <a:t>Among the many kinds of compensators, </a:t>
            </a:r>
            <a:r>
              <a:rPr lang="en-US" sz="3000" dirty="0" smtClean="0"/>
              <a:t>widely </a:t>
            </a:r>
            <a:r>
              <a:rPr lang="en-US" sz="3000" dirty="0"/>
              <a:t>employed compensators are the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lead </a:t>
            </a:r>
            <a:r>
              <a:rPr lang="en-US" dirty="0" smtClean="0"/>
              <a:t>compensators</a:t>
            </a:r>
          </a:p>
          <a:p>
            <a:pPr lvl="2" algn="just"/>
            <a:r>
              <a:rPr lang="en-US" dirty="0"/>
              <a:t>If a sinusoidal input is applied to the input of a network, and the steady-state </a:t>
            </a:r>
            <a:r>
              <a:rPr lang="en-US" dirty="0" smtClean="0"/>
              <a:t>output (</a:t>
            </a:r>
            <a:r>
              <a:rPr lang="en-US" dirty="0"/>
              <a:t>which is also sinusoidal) has a phase lead, then the network is called a lead network.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Commonly Used Compensators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3000" dirty="0"/>
              <a:t>Among the many kinds of compensators, </a:t>
            </a:r>
            <a:r>
              <a:rPr lang="en-US" sz="3000" dirty="0" smtClean="0"/>
              <a:t>widely </a:t>
            </a:r>
            <a:r>
              <a:rPr lang="en-US" sz="3000" dirty="0"/>
              <a:t>employed compensators are the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lag compensators</a:t>
            </a:r>
          </a:p>
          <a:p>
            <a:pPr lvl="2" algn="just"/>
            <a:r>
              <a:rPr lang="en-US" dirty="0"/>
              <a:t>If the </a:t>
            </a:r>
            <a:r>
              <a:rPr lang="en-US" dirty="0" smtClean="0"/>
              <a:t>steady-state output </a:t>
            </a:r>
            <a:r>
              <a:rPr lang="en-US" dirty="0"/>
              <a:t>has a phase lag, then the network is called a lag network.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Commonly Used Compensators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3000" dirty="0"/>
              <a:t>Among the many kinds of compensators, </a:t>
            </a:r>
            <a:r>
              <a:rPr lang="en-US" sz="3000" dirty="0" smtClean="0"/>
              <a:t>widely </a:t>
            </a:r>
            <a:r>
              <a:rPr lang="en-US" sz="3000" dirty="0"/>
              <a:t>employed compensators are the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lag–lead compensators</a:t>
            </a:r>
          </a:p>
          <a:p>
            <a:pPr lvl="2" algn="just"/>
            <a:r>
              <a:rPr lang="en-US" dirty="0"/>
              <a:t>In a lag–lead network</a:t>
            </a:r>
            <a:r>
              <a:rPr lang="en-US" dirty="0" smtClean="0"/>
              <a:t>, both </a:t>
            </a:r>
            <a:r>
              <a:rPr lang="en-US" dirty="0"/>
              <a:t>phase lag and phase lead occur in the output but in different frequency </a:t>
            </a:r>
            <a:r>
              <a:rPr lang="en-US" dirty="0" smtClean="0"/>
              <a:t>regions.</a:t>
            </a:r>
          </a:p>
          <a:p>
            <a:pPr lvl="2" algn="just"/>
            <a:endParaRPr lang="en-US" sz="1200" dirty="0" smtClean="0"/>
          </a:p>
          <a:p>
            <a:pPr lvl="2" algn="just"/>
            <a:r>
              <a:rPr lang="en-US" dirty="0" smtClean="0"/>
              <a:t>Phase </a:t>
            </a:r>
            <a:r>
              <a:rPr lang="en-US" dirty="0"/>
              <a:t>lag occurs in the low-frequency region and phase lead occurs in the </a:t>
            </a:r>
            <a:r>
              <a:rPr lang="en-US" dirty="0" smtClean="0"/>
              <a:t>high-frequency region</a:t>
            </a:r>
            <a:r>
              <a:rPr lang="en-US" dirty="0"/>
              <a:t>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Commonly Used Compensators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We will </a:t>
            </a:r>
            <a:r>
              <a:rPr lang="en-US" sz="2800" dirty="0"/>
              <a:t>limit our discussions mostly to </a:t>
            </a:r>
            <a:r>
              <a:rPr lang="en-US" sz="2800" dirty="0" smtClean="0"/>
              <a:t>lead</a:t>
            </a:r>
            <a:r>
              <a:rPr lang="en-US" sz="2800" dirty="0"/>
              <a:t>, lag, and lag–lead compensators </a:t>
            </a:r>
            <a:r>
              <a:rPr lang="en-US" sz="2800" dirty="0" smtClean="0"/>
              <a:t>realized by </a:t>
            </a:r>
          </a:p>
          <a:p>
            <a:pPr lvl="1">
              <a:lnSpc>
                <a:spcPct val="150000"/>
              </a:lnSpc>
            </a:pPr>
            <a:r>
              <a:rPr lang="en-US" sz="2400" dirty="0" smtClean="0"/>
              <a:t>Electronic </a:t>
            </a:r>
            <a:r>
              <a:rPr lang="en-US" sz="2400" dirty="0"/>
              <a:t>devices </a:t>
            </a:r>
            <a:r>
              <a:rPr lang="en-US" sz="2400" dirty="0" smtClean="0"/>
              <a:t>such </a:t>
            </a:r>
            <a:r>
              <a:rPr lang="en-US" sz="2400" dirty="0"/>
              <a:t>as </a:t>
            </a:r>
            <a:r>
              <a:rPr lang="en-US" sz="2400" dirty="0" smtClean="0"/>
              <a:t>circuits using </a:t>
            </a:r>
            <a:r>
              <a:rPr lang="en-US" sz="2400" dirty="0"/>
              <a:t>operational </a:t>
            </a:r>
            <a:r>
              <a:rPr lang="en-US" sz="2400" dirty="0" smtClean="0"/>
              <a:t>amplifiers </a:t>
            </a:r>
          </a:p>
          <a:p>
            <a:pPr lvl="1">
              <a:lnSpc>
                <a:spcPct val="150000"/>
              </a:lnSpc>
            </a:pPr>
            <a:r>
              <a:rPr lang="en-US" sz="2400" dirty="0" smtClean="0"/>
              <a:t> Electrical Networks (RC networks)</a:t>
            </a:r>
          </a:p>
          <a:p>
            <a:pPr lvl="1">
              <a:lnSpc>
                <a:spcPct val="150000"/>
              </a:lnSpc>
            </a:pPr>
            <a:r>
              <a:rPr lang="en-US" sz="2400" dirty="0" smtClean="0"/>
              <a:t>Mechanical Networks (Spring-Mass-Damper Networks).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Effect of Addition of Poles on Root Locus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112837"/>
            <a:ext cx="8763000" cy="4525963"/>
          </a:xfrm>
        </p:spPr>
        <p:txBody>
          <a:bodyPr>
            <a:normAutofit/>
          </a:bodyPr>
          <a:lstStyle/>
          <a:p>
            <a:pPr algn="just"/>
            <a:r>
              <a:rPr lang="en-US" sz="2400" dirty="0"/>
              <a:t>The addition of a pole to the open-loop </a:t>
            </a:r>
            <a:r>
              <a:rPr lang="en-US" sz="2400" dirty="0" smtClean="0"/>
              <a:t>transfer function </a:t>
            </a:r>
            <a:r>
              <a:rPr lang="en-US" sz="2400" dirty="0"/>
              <a:t>has the effect of pulling the root locus to the right, tending to lower the </a:t>
            </a:r>
            <a:r>
              <a:rPr lang="en-US" sz="2400" dirty="0" smtClean="0"/>
              <a:t>system’s relative </a:t>
            </a:r>
            <a:r>
              <a:rPr lang="en-US" sz="2400" dirty="0"/>
              <a:t>stability and to slow down the settling of the response.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Text Box 2"/>
          <p:cNvSpPr txBox="1">
            <a:spLocks noChangeArrowheads="1"/>
          </p:cNvSpPr>
          <p:nvPr/>
        </p:nvSpPr>
        <p:spPr bwMode="auto">
          <a:xfrm>
            <a:off x="2057400" y="228600"/>
            <a:ext cx="46847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sz="2800" dirty="0">
                <a:solidFill>
                  <a:srgbClr val="006666"/>
                </a:solidFill>
                <a:latin typeface="Batang" pitchFamily="18" charset="-127"/>
              </a:rPr>
              <a:t>Effect of Addition of poles</a:t>
            </a: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17" t="7478" r="7403" b="1297"/>
          <a:stretch>
            <a:fillRect/>
          </a:stretch>
        </p:blipFill>
        <p:spPr bwMode="auto">
          <a:xfrm>
            <a:off x="4648200" y="2819400"/>
            <a:ext cx="44958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0752" name="Object 32"/>
          <p:cNvGraphicFramePr>
            <a:graphicFrameLocks noChangeAspect="1"/>
          </p:cNvGraphicFramePr>
          <p:nvPr/>
        </p:nvGraphicFramePr>
        <p:xfrm>
          <a:off x="457200" y="1295400"/>
          <a:ext cx="16002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116" name="Equation" r:id="rId4" imgW="660113" imgH="393529" progId="Equation.3">
                  <p:embed/>
                </p:oleObj>
              </mc:Choice>
              <mc:Fallback>
                <p:oleObj name="Equation" r:id="rId4" imgW="660113" imgH="393529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295400"/>
                        <a:ext cx="1600200" cy="914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0"/>
          <p:cNvGrpSpPr/>
          <p:nvPr/>
        </p:nvGrpSpPr>
        <p:grpSpPr>
          <a:xfrm>
            <a:off x="2133600" y="1295400"/>
            <a:ext cx="6096000" cy="1002016"/>
            <a:chOff x="2133600" y="1295400"/>
            <a:chExt cx="6096000" cy="1002016"/>
          </a:xfrm>
        </p:grpSpPr>
        <p:graphicFrame>
          <p:nvGraphicFramePr>
            <p:cNvPr id="115715" name="Object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29078731"/>
                </p:ext>
              </p:extLst>
            </p:nvPr>
          </p:nvGraphicFramePr>
          <p:xfrm>
            <a:off x="5767388" y="1295400"/>
            <a:ext cx="2462212" cy="9731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1117" name="Equation" r:id="rId6" imgW="1016000" imgH="419100" progId="Equation.3">
                    <p:embed/>
                  </p:oleObj>
                </mc:Choice>
                <mc:Fallback>
                  <p:oleObj name="Equation" r:id="rId6" imgW="1016000" imgH="419100" progId="Equation.3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767388" y="1295400"/>
                          <a:ext cx="2462212" cy="97313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" name="Group 9"/>
            <p:cNvGrpSpPr/>
            <p:nvPr/>
          </p:nvGrpSpPr>
          <p:grpSpPr>
            <a:xfrm>
              <a:off x="2133600" y="1524000"/>
              <a:ext cx="3635885" cy="773416"/>
              <a:chOff x="2133600" y="1524000"/>
              <a:chExt cx="3635885" cy="773416"/>
            </a:xfrm>
          </p:grpSpPr>
          <p:sp>
            <p:nvSpPr>
              <p:cNvPr id="7" name="Freeform 6"/>
              <p:cNvSpPr/>
              <p:nvPr/>
            </p:nvSpPr>
            <p:spPr>
              <a:xfrm>
                <a:off x="2133600" y="1771932"/>
                <a:ext cx="3635885" cy="525484"/>
              </a:xfrm>
              <a:custGeom>
                <a:avLst/>
                <a:gdLst>
                  <a:gd name="connsiteX0" fmla="*/ 0 w 2496457"/>
                  <a:gd name="connsiteY0" fmla="*/ 0 h 525484"/>
                  <a:gd name="connsiteX1" fmla="*/ 1117600 w 2496457"/>
                  <a:gd name="connsiteY1" fmla="*/ 522514 h 525484"/>
                  <a:gd name="connsiteX2" fmla="*/ 2496457 w 2496457"/>
                  <a:gd name="connsiteY2" fmla="*/ 174171 h 525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96457" h="525484">
                    <a:moveTo>
                      <a:pt x="0" y="0"/>
                    </a:moveTo>
                    <a:cubicBezTo>
                      <a:pt x="350762" y="246743"/>
                      <a:pt x="701524" y="493486"/>
                      <a:pt x="1117600" y="522514"/>
                    </a:cubicBezTo>
                    <a:cubicBezTo>
                      <a:pt x="1533676" y="551543"/>
                      <a:pt x="2015066" y="362857"/>
                      <a:pt x="2496457" y="174171"/>
                    </a:cubicBezTo>
                  </a:path>
                </a:pathLst>
              </a:custGeom>
              <a:ln>
                <a:solidFill>
                  <a:srgbClr val="FF0000"/>
                </a:solidFill>
                <a:headEnd type="none" w="med" len="med"/>
                <a:tailEnd type="arrow" w="med" len="med"/>
              </a:ln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3263956" y="1524000"/>
                <a:ext cx="198477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 smtClean="0"/>
                  <a:t>Add a Pole at </a:t>
                </a:r>
                <a:r>
                  <a:rPr lang="en-US" sz="2000" dirty="0" smtClean="0">
                    <a:solidFill>
                      <a:srgbClr val="FF0000"/>
                    </a:solidFill>
                  </a:rPr>
                  <a:t>-1</a:t>
                </a:r>
                <a:endParaRPr lang="en-US" sz="2000" dirty="0">
                  <a:solidFill>
                    <a:srgbClr val="FF0000"/>
                  </a:solidFill>
                </a:endParaRPr>
              </a:p>
            </p:txBody>
          </p:sp>
        </p:grpSp>
      </p:grp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00" t="7288" r="7014" b="2419"/>
          <a:stretch>
            <a:fillRect/>
          </a:stretch>
        </p:blipFill>
        <p:spPr bwMode="auto">
          <a:xfrm>
            <a:off x="0" y="2801256"/>
            <a:ext cx="4648200" cy="378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65225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Text Box 2"/>
          <p:cNvSpPr txBox="1">
            <a:spLocks noChangeArrowheads="1"/>
          </p:cNvSpPr>
          <p:nvPr/>
        </p:nvSpPr>
        <p:spPr bwMode="auto">
          <a:xfrm>
            <a:off x="2362200" y="228600"/>
            <a:ext cx="46847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sz="2800" dirty="0">
                <a:solidFill>
                  <a:srgbClr val="006666"/>
                </a:solidFill>
                <a:latin typeface="Batang" pitchFamily="18" charset="-127"/>
              </a:rPr>
              <a:t>Effect of Addition of poles</a:t>
            </a:r>
          </a:p>
        </p:txBody>
      </p:sp>
      <p:graphicFrame>
        <p:nvGraphicFramePr>
          <p:cNvPr id="11673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3155025"/>
              </p:ext>
            </p:extLst>
          </p:nvPr>
        </p:nvGraphicFramePr>
        <p:xfrm>
          <a:off x="2495550" y="1206500"/>
          <a:ext cx="3448050" cy="973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19" name="Equation" r:id="rId3" imgW="1422400" imgH="419100" progId="Equation.3">
                  <p:embed/>
                </p:oleObj>
              </mc:Choice>
              <mc:Fallback>
                <p:oleObj name="Equation" r:id="rId3" imgW="1422400" imgH="4191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5550" y="1206500"/>
                        <a:ext cx="3448050" cy="973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5" t="6729" r="3874" b="2419"/>
          <a:stretch>
            <a:fillRect/>
          </a:stretch>
        </p:blipFill>
        <p:spPr bwMode="auto">
          <a:xfrm>
            <a:off x="1752600" y="2416881"/>
            <a:ext cx="5715000" cy="4136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26389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800" dirty="0" smtClean="0"/>
              <a:t>Effect of Addition of Zeros on Root Locus</a:t>
            </a:r>
            <a:endParaRPr lang="en-US" sz="3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/>
              <a:t>The addition of a pole to the open-loop </a:t>
            </a:r>
            <a:r>
              <a:rPr lang="en-US" dirty="0" smtClean="0"/>
              <a:t>transfer function </a:t>
            </a:r>
            <a:r>
              <a:rPr lang="en-US" dirty="0"/>
              <a:t>has the effect of pulling the root locus to the right, tending to lower the </a:t>
            </a:r>
            <a:r>
              <a:rPr lang="en-US" dirty="0" smtClean="0"/>
              <a:t>system’s relative </a:t>
            </a:r>
            <a:r>
              <a:rPr lang="en-US" dirty="0"/>
              <a:t>stability and to slow down the settling of the response.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Lecture Outline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381000" y="1371600"/>
            <a:ext cx="76962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3088" indent="-573088" algn="just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Introduction to compensation</a:t>
            </a:r>
          </a:p>
          <a:p>
            <a:pPr marL="573088" indent="-573088" algn="just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Compensation via root Locus</a:t>
            </a:r>
          </a:p>
          <a:p>
            <a:pPr marL="573088" indent="-573088" algn="just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Compensator Configurations</a:t>
            </a:r>
          </a:p>
          <a:p>
            <a:pPr marL="573088" indent="-573088" algn="just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Commonly Used Compensators</a:t>
            </a:r>
          </a:p>
          <a:p>
            <a:pPr marL="573088" indent="-573088" algn="just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Effect of Adding Poles and Zeros on Root locus</a:t>
            </a:r>
          </a:p>
        </p:txBody>
      </p:sp>
    </p:spTree>
    <p:extLst>
      <p:ext uri="{BB962C8B-B14F-4D97-AF65-F5344CB8AC3E}">
        <p14:creationId xmlns:p14="http://schemas.microsoft.com/office/powerpoint/2010/main" val="3501493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Text Box 2"/>
          <p:cNvSpPr txBox="1">
            <a:spLocks noChangeArrowheads="1"/>
          </p:cNvSpPr>
          <p:nvPr/>
        </p:nvSpPr>
        <p:spPr bwMode="auto">
          <a:xfrm>
            <a:off x="859971" y="687387"/>
            <a:ext cx="47101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sz="2800" dirty="0">
                <a:solidFill>
                  <a:srgbClr val="006666"/>
                </a:solidFill>
                <a:latin typeface="Batang" pitchFamily="18" charset="-127"/>
              </a:rPr>
              <a:t>Effect of Addition of zeros</a:t>
            </a:r>
          </a:p>
        </p:txBody>
      </p:sp>
      <p:graphicFrame>
        <p:nvGraphicFramePr>
          <p:cNvPr id="12083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758683"/>
              </p:ext>
            </p:extLst>
          </p:nvPr>
        </p:nvGraphicFramePr>
        <p:xfrm>
          <a:off x="228600" y="1524000"/>
          <a:ext cx="2462213" cy="973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88" name="Equation" r:id="rId3" imgW="1015920" imgH="419040" progId="Equation.3">
                  <p:embed/>
                </p:oleObj>
              </mc:Choice>
              <mc:Fallback>
                <p:oleObj name="Equation" r:id="rId3" imgW="1015920" imgH="419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1524000"/>
                        <a:ext cx="2462213" cy="973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862789"/>
              </p:ext>
            </p:extLst>
          </p:nvPr>
        </p:nvGraphicFramePr>
        <p:xfrm>
          <a:off x="5797550" y="1600200"/>
          <a:ext cx="2584450" cy="973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89" name="Equation" r:id="rId5" imgW="1066680" imgH="419040" progId="Equation.3">
                  <p:embed/>
                </p:oleObj>
              </mc:Choice>
              <mc:Fallback>
                <p:oleObj name="Equation" r:id="rId5" imgW="1066680" imgH="4190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7550" y="1600200"/>
                        <a:ext cx="2584450" cy="973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reeform 4"/>
          <p:cNvSpPr/>
          <p:nvPr/>
        </p:nvSpPr>
        <p:spPr>
          <a:xfrm>
            <a:off x="2743200" y="2209800"/>
            <a:ext cx="3635885" cy="525484"/>
          </a:xfrm>
          <a:custGeom>
            <a:avLst/>
            <a:gdLst>
              <a:gd name="connsiteX0" fmla="*/ 0 w 2496457"/>
              <a:gd name="connsiteY0" fmla="*/ 0 h 525484"/>
              <a:gd name="connsiteX1" fmla="*/ 1117600 w 2496457"/>
              <a:gd name="connsiteY1" fmla="*/ 522514 h 525484"/>
              <a:gd name="connsiteX2" fmla="*/ 2496457 w 2496457"/>
              <a:gd name="connsiteY2" fmla="*/ 174171 h 525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96457" h="525484">
                <a:moveTo>
                  <a:pt x="0" y="0"/>
                </a:moveTo>
                <a:cubicBezTo>
                  <a:pt x="350762" y="246743"/>
                  <a:pt x="701524" y="493486"/>
                  <a:pt x="1117600" y="522514"/>
                </a:cubicBezTo>
                <a:cubicBezTo>
                  <a:pt x="1533676" y="551543"/>
                  <a:pt x="2015066" y="362857"/>
                  <a:pt x="2496457" y="174171"/>
                </a:cubicBezTo>
              </a:path>
            </a:pathLst>
          </a:custGeom>
          <a:ln>
            <a:solidFill>
              <a:srgbClr val="FF0000"/>
            </a:solidFill>
            <a:headEnd type="none" w="med" len="med"/>
            <a:tailEnd type="arrow" w="med" len="med"/>
          </a:ln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68756" y="1961868"/>
            <a:ext cx="19847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Add a zero at </a:t>
            </a:r>
            <a:r>
              <a:rPr lang="en-US" sz="2000" dirty="0" smtClean="0">
                <a:solidFill>
                  <a:srgbClr val="FF0000"/>
                </a:solidFill>
              </a:rPr>
              <a:t>-3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5" t="6169" r="5717" b="2980"/>
          <a:stretch>
            <a:fillRect/>
          </a:stretch>
        </p:blipFill>
        <p:spPr bwMode="auto">
          <a:xfrm>
            <a:off x="5029200" y="3352800"/>
            <a:ext cx="4027742" cy="2782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800" name="Picture 3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70" y="2990850"/>
            <a:ext cx="5001930" cy="325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08345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Text Box 2"/>
          <p:cNvSpPr txBox="1">
            <a:spLocks noChangeArrowheads="1"/>
          </p:cNvSpPr>
          <p:nvPr/>
        </p:nvSpPr>
        <p:spPr bwMode="auto">
          <a:xfrm>
            <a:off x="863600" y="718230"/>
            <a:ext cx="47101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sz="2800" dirty="0">
                <a:solidFill>
                  <a:srgbClr val="006666"/>
                </a:solidFill>
                <a:latin typeface="Batang" pitchFamily="18" charset="-127"/>
              </a:rPr>
              <a:t>Effect of Addition of zeros</a:t>
            </a:r>
          </a:p>
        </p:txBody>
      </p:sp>
      <p:graphicFrame>
        <p:nvGraphicFramePr>
          <p:cNvPr id="12595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0568120"/>
              </p:ext>
            </p:extLst>
          </p:nvPr>
        </p:nvGraphicFramePr>
        <p:xfrm>
          <a:off x="82550" y="1724720"/>
          <a:ext cx="2736850" cy="7724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212" name="Equation" r:id="rId3" imgW="1422360" imgH="419040" progId="Equation.3">
                  <p:embed/>
                </p:oleObj>
              </mc:Choice>
              <mc:Fallback>
                <p:oleObj name="Equation" r:id="rId3" imgW="1422360" imgH="419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550" y="1724720"/>
                        <a:ext cx="2736850" cy="77241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5" t="6729" r="3874" b="2419"/>
          <a:stretch>
            <a:fillRect/>
          </a:stretch>
        </p:blipFill>
        <p:spPr bwMode="auto">
          <a:xfrm>
            <a:off x="94234" y="2971800"/>
            <a:ext cx="4242180" cy="3070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0897974"/>
              </p:ext>
            </p:extLst>
          </p:nvPr>
        </p:nvGraphicFramePr>
        <p:xfrm>
          <a:off x="6381750" y="1752600"/>
          <a:ext cx="2609850" cy="7365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213" name="Equation" r:id="rId6" imgW="1422360" imgH="419040" progId="Equation.3">
                  <p:embed/>
                </p:oleObj>
              </mc:Choice>
              <mc:Fallback>
                <p:oleObj name="Equation" r:id="rId6" imgW="1422360" imgH="4190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1750" y="1752600"/>
                        <a:ext cx="2609850" cy="7365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8" t="6729" r="3874" b="2419"/>
          <a:stretch>
            <a:fillRect/>
          </a:stretch>
        </p:blipFill>
        <p:spPr bwMode="auto">
          <a:xfrm>
            <a:off x="4686300" y="3124200"/>
            <a:ext cx="4305300" cy="2959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Freeform 8"/>
          <p:cNvSpPr/>
          <p:nvPr/>
        </p:nvSpPr>
        <p:spPr>
          <a:xfrm>
            <a:off x="2971800" y="2209800"/>
            <a:ext cx="3429000" cy="525484"/>
          </a:xfrm>
          <a:custGeom>
            <a:avLst/>
            <a:gdLst>
              <a:gd name="connsiteX0" fmla="*/ 0 w 2496457"/>
              <a:gd name="connsiteY0" fmla="*/ 0 h 525484"/>
              <a:gd name="connsiteX1" fmla="*/ 1117600 w 2496457"/>
              <a:gd name="connsiteY1" fmla="*/ 522514 h 525484"/>
              <a:gd name="connsiteX2" fmla="*/ 2496457 w 2496457"/>
              <a:gd name="connsiteY2" fmla="*/ 174171 h 525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96457" h="525484">
                <a:moveTo>
                  <a:pt x="0" y="0"/>
                </a:moveTo>
                <a:cubicBezTo>
                  <a:pt x="350762" y="246743"/>
                  <a:pt x="701524" y="493486"/>
                  <a:pt x="1117600" y="522514"/>
                </a:cubicBezTo>
                <a:cubicBezTo>
                  <a:pt x="1533676" y="551543"/>
                  <a:pt x="2015066" y="362857"/>
                  <a:pt x="2496457" y="174171"/>
                </a:cubicBezTo>
              </a:path>
            </a:pathLst>
          </a:custGeom>
          <a:ln>
            <a:solidFill>
              <a:srgbClr val="FF0000"/>
            </a:solidFill>
            <a:headEnd type="none" w="med" len="med"/>
            <a:tailEnd type="arrow" w="med" len="med"/>
          </a:ln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76027" y="1961868"/>
            <a:ext cx="19847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Add a zero at </a:t>
            </a:r>
            <a:r>
              <a:rPr lang="en-US" sz="2000" dirty="0" smtClean="0">
                <a:solidFill>
                  <a:srgbClr val="FF0000"/>
                </a:solidFill>
              </a:rPr>
              <a:t>-3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3562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60438"/>
          </a:xfrm>
        </p:spPr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416771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066800"/>
            <a:ext cx="8610600" cy="5486400"/>
          </a:xfrm>
        </p:spPr>
        <p:txBody>
          <a:bodyPr>
            <a:normAutofit fontScale="92500" lnSpcReduction="10000"/>
          </a:bodyPr>
          <a:lstStyle/>
          <a:p>
            <a:pPr marL="287338" indent="-287338" algn="just" eaLnBrk="0" hangingPunct="0">
              <a:lnSpc>
                <a:spcPct val="80000"/>
              </a:lnSpc>
              <a:spcBef>
                <a:spcPct val="40000"/>
              </a:spcBef>
              <a:buClr>
                <a:schemeClr val="hlink"/>
              </a:buClr>
            </a:pPr>
            <a:r>
              <a:rPr lang="en-US" altLang="zh-CN" sz="2800" dirty="0">
                <a:ea typeface="宋体" pitchFamily="2" charset="-122"/>
              </a:rPr>
              <a:t>A feedback control system that provides an optimum performance without any necessary adjustment is rare</a:t>
            </a:r>
            <a:r>
              <a:rPr lang="en-US" altLang="zh-CN" sz="2800" dirty="0" smtClean="0">
                <a:ea typeface="宋体" pitchFamily="2" charset="-122"/>
              </a:rPr>
              <a:t>.</a:t>
            </a:r>
          </a:p>
          <a:p>
            <a:pPr marL="287338" indent="-287338" algn="just" eaLnBrk="0" hangingPunct="0">
              <a:lnSpc>
                <a:spcPct val="80000"/>
              </a:lnSpc>
              <a:spcBef>
                <a:spcPct val="40000"/>
              </a:spcBef>
              <a:buClr>
                <a:schemeClr val="hlink"/>
              </a:buClr>
              <a:buNone/>
            </a:pPr>
            <a:endParaRPr lang="en-US" altLang="zh-CN" sz="2800" dirty="0">
              <a:ea typeface="宋体" pitchFamily="2" charset="-122"/>
            </a:endParaRPr>
          </a:p>
          <a:p>
            <a:pPr algn="just"/>
            <a:r>
              <a:rPr lang="en-US" sz="2800" dirty="0" smtClean="0"/>
              <a:t>In building a control system, we know that proper modification of the plant dynamics may be a simple way to meet the performance specifications.</a:t>
            </a:r>
          </a:p>
          <a:p>
            <a:pPr algn="just"/>
            <a:endParaRPr lang="en-US" sz="2800" dirty="0" smtClean="0"/>
          </a:p>
          <a:p>
            <a:pPr algn="just"/>
            <a:r>
              <a:rPr lang="en-US" sz="2800" dirty="0" smtClean="0"/>
              <a:t> This, however, may not be possible in many practical situations because the plant may be fixed and not modifiable. </a:t>
            </a:r>
          </a:p>
          <a:p>
            <a:pPr algn="just"/>
            <a:endParaRPr lang="en-US" sz="2800" dirty="0" smtClean="0"/>
          </a:p>
          <a:p>
            <a:pPr algn="just"/>
            <a:r>
              <a:rPr lang="en-US" sz="2800" dirty="0" smtClean="0"/>
              <a:t>Then we must adjust parameters other than those in the fixed plant.</a:t>
            </a:r>
            <a:endParaRPr lang="en-US" altLang="zh-CN" sz="2800" dirty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6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6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6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16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416771" name="Rectangle 3"/>
          <p:cNvSpPr>
            <a:spLocks noGrp="1" noChangeArrowheads="1"/>
          </p:cNvSpPr>
          <p:nvPr>
            <p:ph idx="1"/>
          </p:nvPr>
        </p:nvSpPr>
        <p:spPr>
          <a:xfrm>
            <a:off x="76200" y="1390650"/>
            <a:ext cx="4343400" cy="5029200"/>
          </a:xfrm>
        </p:spPr>
        <p:txBody>
          <a:bodyPr>
            <a:normAutofit/>
          </a:bodyPr>
          <a:lstStyle/>
          <a:p>
            <a:pPr marL="287338" indent="-287338" algn="just" eaLnBrk="0" hangingPunct="0">
              <a:lnSpc>
                <a:spcPct val="80000"/>
              </a:lnSpc>
              <a:spcBef>
                <a:spcPct val="40000"/>
              </a:spcBef>
              <a:buClr>
                <a:schemeClr val="accent2"/>
              </a:buClr>
            </a:pPr>
            <a:r>
              <a:rPr lang="en-US" altLang="zh-CN" sz="2800" dirty="0" smtClean="0">
                <a:ea typeface="宋体" pitchFamily="2" charset="-122"/>
              </a:rPr>
              <a:t>In previous lectures, we have discussed root locus method for loop gain adjustment.</a:t>
            </a:r>
          </a:p>
          <a:p>
            <a:pPr marL="287338" indent="-287338" algn="just" eaLnBrk="0" hangingPunct="0">
              <a:lnSpc>
                <a:spcPct val="80000"/>
              </a:lnSpc>
              <a:spcBef>
                <a:spcPct val="40000"/>
              </a:spcBef>
              <a:buClr>
                <a:schemeClr val="accent2"/>
              </a:buClr>
              <a:buNone/>
            </a:pPr>
            <a:endParaRPr lang="en-US" altLang="zh-CN" sz="2800" dirty="0" smtClean="0">
              <a:ea typeface="宋体" pitchFamily="2" charset="-122"/>
            </a:endParaRPr>
          </a:p>
          <a:p>
            <a:pPr marL="287338" indent="-287338" algn="just">
              <a:lnSpc>
                <a:spcPct val="90000"/>
              </a:lnSpc>
              <a:buClr>
                <a:schemeClr val="hlink"/>
              </a:buClr>
            </a:pPr>
            <a:r>
              <a:rPr lang="en-US" altLang="zh-CN" sz="2800" dirty="0" smtClean="0">
                <a:ea typeface="宋体" pitchFamily="2" charset="-122"/>
              </a:rPr>
              <a:t>We </a:t>
            </a:r>
            <a:r>
              <a:rPr lang="en-US" altLang="zh-CN" sz="2800" dirty="0">
                <a:ea typeface="宋体" pitchFamily="2" charset="-122"/>
              </a:rPr>
              <a:t>have found that to achieve the desired system response, it is possible to adjust the system parameters but it is often not enough.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876800" y="1752600"/>
            <a:ext cx="3548886" cy="4667250"/>
            <a:chOff x="4613565" y="1905000"/>
            <a:chExt cx="3548886" cy="4667250"/>
          </a:xfrm>
        </p:grpSpPr>
        <p:pic>
          <p:nvPicPr>
            <p:cNvPr id="7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800600" y="1905000"/>
              <a:ext cx="3361851" cy="4667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Rectangle 7"/>
            <p:cNvSpPr/>
            <p:nvPr/>
          </p:nvSpPr>
          <p:spPr>
            <a:xfrm>
              <a:off x="4613565" y="2576945"/>
              <a:ext cx="2057400" cy="838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9" name="Straight Arrow Connector 8"/>
          <p:cNvCxnSpPr/>
          <p:nvPr/>
        </p:nvCxnSpPr>
        <p:spPr>
          <a:xfrm rot="16200000" flipV="1">
            <a:off x="5462155" y="2469570"/>
            <a:ext cx="2362200" cy="1219200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>
            <a:off x="4911435" y="2286000"/>
            <a:ext cx="1650075" cy="738664"/>
            <a:chOff x="4648200" y="2438400"/>
            <a:chExt cx="1650075" cy="738664"/>
          </a:xfrm>
        </p:grpSpPr>
        <p:sp>
          <p:nvSpPr>
            <p:cNvPr id="11" name="Oval 10"/>
            <p:cNvSpPr/>
            <p:nvPr/>
          </p:nvSpPr>
          <p:spPr>
            <a:xfrm>
              <a:off x="6206835" y="2895600"/>
              <a:ext cx="91440" cy="9144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648200" y="2438400"/>
              <a:ext cx="12192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Desired Closed Loop Pole</a:t>
              </a:r>
              <a:endParaRPr lang="en-US" sz="1400" dirty="0"/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>
              <a:off x="5715000" y="2667000"/>
              <a:ext cx="381000" cy="2286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Oval 13"/>
          <p:cNvSpPr/>
          <p:nvPr/>
        </p:nvSpPr>
        <p:spPr>
          <a:xfrm>
            <a:off x="5647230" y="2590800"/>
            <a:ext cx="3200400" cy="3276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6510103" y="3718248"/>
            <a:ext cx="772583" cy="706920"/>
            <a:chOff x="6211786" y="3870648"/>
            <a:chExt cx="772583" cy="706920"/>
          </a:xfrm>
        </p:grpSpPr>
        <p:sp>
          <p:nvSpPr>
            <p:cNvPr id="17" name="Arc 16"/>
            <p:cNvSpPr/>
            <p:nvPr/>
          </p:nvSpPr>
          <p:spPr>
            <a:xfrm rot="14580006">
              <a:off x="6244618" y="3837816"/>
              <a:ext cx="706920" cy="772583"/>
            </a:xfrm>
            <a:prstGeom prst="arc">
              <a:avLst>
                <a:gd name="adj1" fmla="val 16200000"/>
                <a:gd name="adj2" fmla="val 2668744"/>
              </a:avLst>
            </a:prstGeom>
            <a:ln w="28575">
              <a:solidFill>
                <a:schemeClr val="accent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18" name="Object 6"/>
            <p:cNvGraphicFramePr>
              <a:graphicFrameLocks noChangeAspect="1"/>
            </p:cNvGraphicFramePr>
            <p:nvPr/>
          </p:nvGraphicFramePr>
          <p:xfrm>
            <a:off x="6289965" y="4003975"/>
            <a:ext cx="371475" cy="2603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6230" name="Equation" r:id="rId5" imgW="253800" imgH="177480" progId="Equation.3">
                    <p:embed/>
                  </p:oleObj>
                </mc:Choice>
                <mc:Fallback>
                  <p:oleObj name="Equation" r:id="rId5" imgW="253800" imgH="177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289965" y="4003975"/>
                          <a:ext cx="371475" cy="26038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1581557"/>
              </p:ext>
            </p:extLst>
          </p:nvPr>
        </p:nvGraphicFramePr>
        <p:xfrm>
          <a:off x="5971411" y="1066800"/>
          <a:ext cx="2533355" cy="3192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31" name="Equation" r:id="rId7" imgW="1815840" imgH="228600" progId="Equation.3">
                  <p:embed/>
                </p:oleObj>
              </mc:Choice>
              <mc:Fallback>
                <p:oleObj name="Equation" r:id="rId7" imgW="1815840" imgH="228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71411" y="1066800"/>
                        <a:ext cx="2533355" cy="31929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6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16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960438"/>
          </a:xfrm>
        </p:spPr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417795" name="Rectangle 3"/>
          <p:cNvSpPr>
            <a:spLocks noGrp="1" noChangeArrowheads="1"/>
          </p:cNvSpPr>
          <p:nvPr>
            <p:ph idx="1"/>
          </p:nvPr>
        </p:nvSpPr>
        <p:spPr>
          <a:xfrm>
            <a:off x="76200" y="1219200"/>
            <a:ext cx="8686800" cy="5410200"/>
          </a:xfrm>
        </p:spPr>
        <p:txBody>
          <a:bodyPr>
            <a:normAutofit/>
          </a:bodyPr>
          <a:lstStyle/>
          <a:p>
            <a:pPr algn="just" eaLnBrk="0" hangingPunct="0">
              <a:lnSpc>
                <a:spcPct val="80000"/>
              </a:lnSpc>
              <a:spcBef>
                <a:spcPct val="40000"/>
              </a:spcBef>
              <a:buClr>
                <a:schemeClr val="hlink"/>
              </a:buClr>
            </a:pPr>
            <a:r>
              <a:rPr lang="en-US" altLang="zh-CN" sz="2800" dirty="0" smtClean="0">
                <a:ea typeface="宋体" pitchFamily="2" charset="-122"/>
              </a:rPr>
              <a:t>It </a:t>
            </a:r>
            <a:r>
              <a:rPr lang="en-US" altLang="zh-CN" sz="2800" dirty="0">
                <a:ea typeface="宋体" pitchFamily="2" charset="-122"/>
              </a:rPr>
              <a:t>is </a:t>
            </a:r>
            <a:r>
              <a:rPr lang="en-US" altLang="zh-CN" sz="2800" dirty="0" smtClean="0">
                <a:ea typeface="宋体" pitchFamily="2" charset="-122"/>
              </a:rPr>
              <a:t>then required </a:t>
            </a:r>
            <a:r>
              <a:rPr lang="en-US" altLang="zh-CN" sz="2800" dirty="0">
                <a:ea typeface="宋体" pitchFamily="2" charset="-122"/>
              </a:rPr>
              <a:t>to reconsider the </a:t>
            </a:r>
            <a:r>
              <a:rPr lang="en-US" altLang="zh-CN" sz="2800" dirty="0">
                <a:solidFill>
                  <a:schemeClr val="tx2"/>
                </a:solidFill>
                <a:ea typeface="宋体" pitchFamily="2" charset="-122"/>
              </a:rPr>
              <a:t>structure</a:t>
            </a:r>
            <a:r>
              <a:rPr lang="en-US" altLang="zh-CN" sz="2800" dirty="0">
                <a:ea typeface="宋体" pitchFamily="2" charset="-122"/>
              </a:rPr>
              <a:t> of the system and redesign the system</a:t>
            </a:r>
            <a:r>
              <a:rPr lang="en-US" altLang="zh-CN" sz="2800" dirty="0" smtClean="0">
                <a:ea typeface="宋体" pitchFamily="2" charset="-122"/>
              </a:rPr>
              <a:t>.</a:t>
            </a:r>
          </a:p>
          <a:p>
            <a:pPr algn="just" eaLnBrk="0" hangingPunct="0">
              <a:lnSpc>
                <a:spcPct val="80000"/>
              </a:lnSpc>
              <a:spcBef>
                <a:spcPct val="40000"/>
              </a:spcBef>
              <a:buClr>
                <a:schemeClr val="hlink"/>
              </a:buClr>
            </a:pPr>
            <a:endParaRPr lang="en-US" altLang="zh-CN" sz="2800" dirty="0">
              <a:ea typeface="宋体" pitchFamily="2" charset="-122"/>
            </a:endParaRPr>
          </a:p>
          <a:p>
            <a:pPr algn="just"/>
            <a:r>
              <a:rPr lang="en-US" sz="2800" dirty="0"/>
              <a:t>The design problems, therefore, become those of improving system performance </a:t>
            </a:r>
            <a:r>
              <a:rPr lang="en-US" sz="2800" dirty="0" smtClean="0"/>
              <a:t>by insertion </a:t>
            </a:r>
            <a:r>
              <a:rPr lang="en-US" sz="2800" dirty="0"/>
              <a:t>of a compensator</a:t>
            </a:r>
            <a:r>
              <a:rPr lang="en-US" sz="2800" dirty="0" smtClean="0"/>
              <a:t>.</a:t>
            </a:r>
          </a:p>
          <a:p>
            <a:endParaRPr lang="en-US" altLang="zh-CN" sz="2800" dirty="0">
              <a:ea typeface="宋体" pitchFamily="2" charset="-122"/>
            </a:endParaRPr>
          </a:p>
          <a:p>
            <a:pPr algn="just" eaLnBrk="0" hangingPunct="0">
              <a:lnSpc>
                <a:spcPct val="80000"/>
              </a:lnSpc>
              <a:spcBef>
                <a:spcPct val="30000"/>
              </a:spcBef>
              <a:buClr>
                <a:schemeClr val="hlink"/>
              </a:buClr>
            </a:pPr>
            <a:r>
              <a:rPr lang="en-US" altLang="zh-CN" sz="2800" dirty="0" smtClean="0">
                <a:solidFill>
                  <a:schemeClr val="tx2"/>
                </a:solidFill>
                <a:ea typeface="宋体" pitchFamily="2" charset="-122"/>
              </a:rPr>
              <a:t>Compensator</a:t>
            </a:r>
            <a:r>
              <a:rPr lang="en-US" altLang="zh-CN" sz="2800" dirty="0">
                <a:solidFill>
                  <a:schemeClr val="tx2"/>
                </a:solidFill>
                <a:ea typeface="宋体" pitchFamily="2" charset="-122"/>
              </a:rPr>
              <a:t>: </a:t>
            </a:r>
            <a:r>
              <a:rPr lang="en-US" altLang="zh-CN" sz="2800" dirty="0"/>
              <a:t>A compensator is  an additional component or circuit that is inserted into a control system to equalize or compensate for a deficient performance</a:t>
            </a:r>
            <a:r>
              <a:rPr lang="en-US" altLang="zh-CN" sz="28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7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7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7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960438"/>
          </a:xfrm>
        </p:spPr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7848600" cy="3276600"/>
          </a:xfrm>
        </p:spPr>
        <p:txBody>
          <a:bodyPr>
            <a:normAutofit lnSpcReduction="10000"/>
          </a:bodyPr>
          <a:lstStyle/>
          <a:p>
            <a:pPr algn="l">
              <a:lnSpc>
                <a:spcPct val="95000"/>
              </a:lnSpc>
              <a:spcBef>
                <a:spcPct val="5000"/>
              </a:spcBef>
            </a:pPr>
            <a:r>
              <a:rPr lang="en-US" altLang="zh-CN" dirty="0">
                <a:ea typeface="宋体" pitchFamily="2" charset="-122"/>
              </a:rPr>
              <a:t>Necessities of compensation</a:t>
            </a:r>
          </a:p>
          <a:p>
            <a:pPr>
              <a:lnSpc>
                <a:spcPct val="150000"/>
              </a:lnSpc>
              <a:spcBef>
                <a:spcPct val="5000"/>
              </a:spcBef>
            </a:pPr>
            <a:r>
              <a:rPr lang="en-US" altLang="zh-CN" dirty="0">
                <a:ea typeface="宋体" pitchFamily="2" charset="-122"/>
              </a:rPr>
              <a:t>A system may be unsatisfactory in</a:t>
            </a:r>
            <a:r>
              <a:rPr lang="zh-CN" altLang="en-US" dirty="0">
                <a:ea typeface="宋体" pitchFamily="2" charset="-122"/>
              </a:rPr>
              <a:t>：</a:t>
            </a:r>
          </a:p>
          <a:p>
            <a:pPr lvl="1">
              <a:lnSpc>
                <a:spcPct val="150000"/>
              </a:lnSpc>
              <a:spcBef>
                <a:spcPct val="5000"/>
              </a:spcBef>
              <a:buFontTx/>
              <a:buBlip>
                <a:blip r:embed="rId2"/>
              </a:buBlip>
            </a:pPr>
            <a:r>
              <a:rPr lang="en-US" altLang="zh-CN" dirty="0">
                <a:ea typeface="宋体" pitchFamily="2" charset="-122"/>
              </a:rPr>
              <a:t>Stability.</a:t>
            </a:r>
          </a:p>
          <a:p>
            <a:pPr lvl="1">
              <a:lnSpc>
                <a:spcPct val="150000"/>
              </a:lnSpc>
              <a:spcBef>
                <a:spcPct val="5000"/>
              </a:spcBef>
              <a:buFontTx/>
              <a:buBlip>
                <a:blip r:embed="rId2"/>
              </a:buBlip>
            </a:pPr>
            <a:r>
              <a:rPr lang="en-US" altLang="zh-CN" dirty="0">
                <a:ea typeface="宋体" pitchFamily="2" charset="-122"/>
              </a:rPr>
              <a:t>Speed of response.</a:t>
            </a:r>
          </a:p>
          <a:p>
            <a:pPr lvl="1">
              <a:lnSpc>
                <a:spcPct val="150000"/>
              </a:lnSpc>
              <a:spcBef>
                <a:spcPct val="5000"/>
              </a:spcBef>
              <a:buFontTx/>
              <a:buBlip>
                <a:blip r:embed="rId2"/>
              </a:buBlip>
            </a:pPr>
            <a:r>
              <a:rPr lang="en-US" altLang="zh-CN" dirty="0">
                <a:ea typeface="宋体" pitchFamily="2" charset="-122"/>
              </a:rPr>
              <a:t>Steady-state error.</a:t>
            </a:r>
          </a:p>
        </p:txBody>
      </p:sp>
      <p:sp>
        <p:nvSpPr>
          <p:cNvPr id="6" name="Rectangle 23"/>
          <p:cNvSpPr>
            <a:spLocks noChangeArrowheads="1"/>
          </p:cNvSpPr>
          <p:nvPr/>
        </p:nvSpPr>
        <p:spPr bwMode="auto">
          <a:xfrm>
            <a:off x="381000" y="4572000"/>
            <a:ext cx="8229600" cy="1546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 algn="just" eaLnBrk="0" hangingPunct="0">
              <a:lnSpc>
                <a:spcPct val="150000"/>
              </a:lnSpc>
              <a:spcBef>
                <a:spcPct val="40000"/>
              </a:spcBef>
              <a:buFont typeface="Arial" pitchFamily="34" charset="0"/>
              <a:buChar char="•"/>
            </a:pPr>
            <a:r>
              <a:rPr lang="en-US" altLang="zh-CN" sz="2200" b="0" dirty="0">
                <a:latin typeface="Tahoma" pitchFamily="34" charset="0"/>
              </a:rPr>
              <a:t>Thus the design of a system is concerned with the alteration of the frequency response or the root locus of the system in order to obtain a suitable system performance.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92120"/>
            <a:ext cx="8229600" cy="808038"/>
          </a:xfrm>
        </p:spPr>
        <p:txBody>
          <a:bodyPr/>
          <a:lstStyle/>
          <a:p>
            <a:r>
              <a:rPr lang="en-US" dirty="0" smtClean="0"/>
              <a:t>Compensation via Root Locus</a:t>
            </a:r>
            <a:endParaRPr lang="en-US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838200"/>
            <a:ext cx="8305800" cy="27432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5000"/>
              </a:lnSpc>
              <a:spcBef>
                <a:spcPct val="5000"/>
              </a:spcBef>
            </a:pPr>
            <a:r>
              <a:rPr lang="en-US" altLang="zh-CN" sz="2400" b="0" dirty="0" smtClean="0">
                <a:latin typeface="Arial" pitchFamily="34" charset="0"/>
                <a:ea typeface="幼圆" pitchFamily="49" charset="-122"/>
              </a:rPr>
              <a:t>Performance measures in the time domain: </a:t>
            </a:r>
          </a:p>
          <a:p>
            <a:pPr lvl="1" algn="just" eaLnBrk="0" hangingPunct="0">
              <a:lnSpc>
                <a:spcPct val="150000"/>
              </a:lnSpc>
              <a:spcBef>
                <a:spcPct val="30000"/>
              </a:spcBef>
              <a:buClr>
                <a:schemeClr val="accent2"/>
              </a:buClr>
            </a:pPr>
            <a:r>
              <a:rPr lang="en-US" altLang="zh-CN" sz="2400" dirty="0" smtClean="0">
                <a:latin typeface="Arial" pitchFamily="34" charset="0"/>
                <a:ea typeface="幼圆" pitchFamily="49" charset="-122"/>
              </a:rPr>
              <a:t>Peak time;</a:t>
            </a:r>
          </a:p>
          <a:p>
            <a:pPr lvl="1" algn="just" eaLnBrk="0" hangingPunct="0">
              <a:lnSpc>
                <a:spcPct val="150000"/>
              </a:lnSpc>
              <a:spcBef>
                <a:spcPct val="30000"/>
              </a:spcBef>
              <a:buClr>
                <a:schemeClr val="accent2"/>
              </a:buClr>
            </a:pPr>
            <a:r>
              <a:rPr lang="en-US" altLang="zh-CN" sz="2400" dirty="0" smtClean="0">
                <a:latin typeface="Arial" pitchFamily="34" charset="0"/>
                <a:ea typeface="幼圆" pitchFamily="49" charset="-122"/>
              </a:rPr>
              <a:t>Overshoot;</a:t>
            </a:r>
          </a:p>
          <a:p>
            <a:pPr lvl="1" algn="just" eaLnBrk="0" hangingPunct="0">
              <a:lnSpc>
                <a:spcPct val="150000"/>
              </a:lnSpc>
              <a:spcBef>
                <a:spcPct val="30000"/>
              </a:spcBef>
              <a:buClr>
                <a:schemeClr val="accent2"/>
              </a:buClr>
            </a:pPr>
            <a:r>
              <a:rPr lang="en-US" altLang="zh-CN" sz="2400" dirty="0" smtClean="0">
                <a:latin typeface="Arial" pitchFamily="34" charset="0"/>
                <a:ea typeface="幼圆" pitchFamily="49" charset="-122"/>
              </a:rPr>
              <a:t>Settling time for a step input;</a:t>
            </a:r>
          </a:p>
          <a:p>
            <a:pPr lvl="1" algn="just" eaLnBrk="0" hangingPunct="0">
              <a:lnSpc>
                <a:spcPct val="150000"/>
              </a:lnSpc>
              <a:spcBef>
                <a:spcPct val="30000"/>
              </a:spcBef>
              <a:buClr>
                <a:schemeClr val="accent2"/>
              </a:buClr>
            </a:pPr>
            <a:r>
              <a:rPr lang="en-US" altLang="zh-CN" sz="2400" dirty="0" smtClean="0">
                <a:latin typeface="Arial" pitchFamily="34" charset="0"/>
                <a:ea typeface="幼圆" pitchFamily="49" charset="-122"/>
              </a:rPr>
              <a:t>Steady-state error for test inputs</a:t>
            </a:r>
          </a:p>
        </p:txBody>
      </p:sp>
      <p:sp>
        <p:nvSpPr>
          <p:cNvPr id="6" name="Rectangle 23"/>
          <p:cNvSpPr>
            <a:spLocks noChangeArrowheads="1"/>
          </p:cNvSpPr>
          <p:nvPr/>
        </p:nvSpPr>
        <p:spPr bwMode="auto">
          <a:xfrm>
            <a:off x="304800" y="3886200"/>
            <a:ext cx="82296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just" eaLnBrk="0" hangingPunct="0">
              <a:lnSpc>
                <a:spcPct val="80000"/>
              </a:lnSpc>
              <a:spcBef>
                <a:spcPct val="30000"/>
              </a:spcBef>
              <a:buClr>
                <a:schemeClr val="accent2"/>
              </a:buClr>
              <a:buFont typeface="Arial" pitchFamily="34" charset="0"/>
              <a:buChar char="•"/>
            </a:pPr>
            <a:r>
              <a:rPr lang="en-US" altLang="zh-CN" sz="2400" dirty="0" smtClean="0">
                <a:latin typeface="Arial" pitchFamily="34" charset="0"/>
                <a:ea typeface="幼圆" pitchFamily="49" charset="-122"/>
              </a:rPr>
              <a:t>These performance specifications can be defined in terms of the desirable location of the poles and zeros of the closed-loop.</a:t>
            </a:r>
          </a:p>
          <a:p>
            <a:pPr marL="342900" indent="-342900" algn="just" eaLnBrk="0" hangingPunct="0">
              <a:lnSpc>
                <a:spcPct val="80000"/>
              </a:lnSpc>
              <a:spcBef>
                <a:spcPct val="70000"/>
              </a:spcBef>
              <a:buClr>
                <a:schemeClr val="accent2"/>
              </a:buClr>
              <a:buFont typeface="Arial" pitchFamily="34" charset="0"/>
              <a:buChar char="•"/>
            </a:pPr>
            <a:r>
              <a:rPr lang="en-US" altLang="zh-CN" sz="2400" dirty="0" smtClean="0">
                <a:latin typeface="Arial" pitchFamily="34" charset="0"/>
                <a:ea typeface="幼圆" pitchFamily="49" charset="-122"/>
              </a:rPr>
              <a:t>Root locus method can be used to find a suitable compensator </a:t>
            </a:r>
            <a:r>
              <a:rPr lang="en-US" altLang="zh-CN" sz="2400" i="1" dirty="0" err="1" smtClean="0">
                <a:ea typeface="幼圆" pitchFamily="49" charset="-122"/>
              </a:rPr>
              <a:t>G</a:t>
            </a:r>
            <a:r>
              <a:rPr lang="en-US" altLang="zh-CN" sz="2400" i="1" baseline="-25000" dirty="0" err="1" smtClean="0">
                <a:ea typeface="幼圆" pitchFamily="49" charset="-122"/>
              </a:rPr>
              <a:t>c</a:t>
            </a:r>
            <a:r>
              <a:rPr lang="en-US" altLang="zh-CN" sz="2400" dirty="0" smtClean="0">
                <a:latin typeface="Arial" pitchFamily="34" charset="0"/>
                <a:ea typeface="幼圆" pitchFamily="49" charset="-122"/>
              </a:rPr>
              <a:t>(</a:t>
            </a:r>
            <a:r>
              <a:rPr lang="en-US" altLang="zh-CN" sz="2400" i="1" dirty="0" smtClean="0">
                <a:ea typeface="幼圆" pitchFamily="49" charset="-122"/>
              </a:rPr>
              <a:t>s</a:t>
            </a:r>
            <a:r>
              <a:rPr lang="en-US" altLang="zh-CN" sz="2400" dirty="0" smtClean="0">
                <a:latin typeface="Arial" pitchFamily="34" charset="0"/>
                <a:ea typeface="幼圆" pitchFamily="49" charset="-122"/>
              </a:rPr>
              <a:t>) so that the resultant root locus results in the desired closed-loop root configuration.  </a:t>
            </a:r>
            <a:endParaRPr lang="en-US" altLang="zh-CN" sz="2400" dirty="0">
              <a:latin typeface="Arial" pitchFamily="34" charset="0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92120"/>
            <a:ext cx="8229600" cy="808038"/>
          </a:xfrm>
        </p:spPr>
        <p:txBody>
          <a:bodyPr/>
          <a:lstStyle/>
          <a:p>
            <a:r>
              <a:rPr lang="en-US" dirty="0" smtClean="0"/>
              <a:t>Compensation via Root Locus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28600" y="1066800"/>
            <a:ext cx="8458200" cy="5410200"/>
          </a:xfrm>
        </p:spPr>
        <p:txBody>
          <a:bodyPr>
            <a:normAutofit fontScale="92500"/>
          </a:bodyPr>
          <a:lstStyle/>
          <a:p>
            <a:pPr algn="just"/>
            <a:r>
              <a:rPr lang="en-US" sz="2800" dirty="0"/>
              <a:t>The design by the root-locus method is based on </a:t>
            </a:r>
            <a:r>
              <a:rPr lang="en-US" sz="2800" dirty="0" smtClean="0"/>
              <a:t>reshaping the </a:t>
            </a:r>
            <a:r>
              <a:rPr lang="en-US" sz="2800" dirty="0"/>
              <a:t>root locus of the system by adding poles and zeros to the system’s </a:t>
            </a:r>
            <a:r>
              <a:rPr lang="en-US" sz="2800" dirty="0" smtClean="0"/>
              <a:t>open-loop transfer </a:t>
            </a:r>
            <a:r>
              <a:rPr lang="en-US" sz="2800" dirty="0"/>
              <a:t>function and forcing the root loci to pass through desired closed-loop poles in </a:t>
            </a:r>
            <a:r>
              <a:rPr lang="en-US" sz="2800" dirty="0" smtClean="0"/>
              <a:t>the s </a:t>
            </a:r>
            <a:r>
              <a:rPr lang="en-US" sz="2800" dirty="0"/>
              <a:t>plane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 smtClean="0"/>
          </a:p>
          <a:p>
            <a:pPr algn="just"/>
            <a:r>
              <a:rPr lang="en-US" sz="2800" dirty="0"/>
              <a:t>The characteristic of the root-locus design is its being based on the assumption </a:t>
            </a:r>
            <a:r>
              <a:rPr lang="en-US" sz="2800" dirty="0" smtClean="0"/>
              <a:t>that the </a:t>
            </a:r>
            <a:r>
              <a:rPr lang="en-US" sz="2800" dirty="0"/>
              <a:t>closed-loop system has a pair of dominant closed-loop poles</a:t>
            </a:r>
            <a:r>
              <a:rPr lang="en-US" sz="2800" dirty="0" smtClean="0"/>
              <a:t>.</a:t>
            </a:r>
          </a:p>
          <a:p>
            <a:pPr algn="just"/>
            <a:endParaRPr lang="en-US" sz="2800" dirty="0" smtClean="0"/>
          </a:p>
          <a:p>
            <a:pPr algn="just"/>
            <a:r>
              <a:rPr lang="en-US" sz="2800" dirty="0" smtClean="0"/>
              <a:t>This </a:t>
            </a:r>
            <a:r>
              <a:rPr lang="en-US" sz="2800" dirty="0"/>
              <a:t>means that the </a:t>
            </a:r>
            <a:r>
              <a:rPr lang="en-US" sz="2800" dirty="0" smtClean="0"/>
              <a:t>effects of </a:t>
            </a:r>
            <a:r>
              <a:rPr lang="en-US" sz="2800" dirty="0"/>
              <a:t>zeros and additional poles do not affect the response characteristics very much.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68362"/>
          </a:xfrm>
        </p:spPr>
        <p:txBody>
          <a:bodyPr>
            <a:normAutofit/>
          </a:bodyPr>
          <a:lstStyle/>
          <a:p>
            <a:r>
              <a:rPr lang="en-US" dirty="0" smtClean="0"/>
              <a:t>Compensator Configurations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143000"/>
            <a:ext cx="8839200" cy="4525963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/>
              <a:t>Compensation </a:t>
            </a:r>
            <a:r>
              <a:rPr lang="en-US" sz="2800" dirty="0"/>
              <a:t>schemes commonly used for feedback control </a:t>
            </a:r>
            <a:r>
              <a:rPr lang="en-US" sz="2800" dirty="0" smtClean="0"/>
              <a:t>systems are:</a:t>
            </a:r>
          </a:p>
          <a:p>
            <a:pPr algn="just"/>
            <a:endParaRPr lang="en-US" sz="2800" dirty="0" smtClean="0"/>
          </a:p>
          <a:p>
            <a:pPr lvl="1" algn="just"/>
            <a:r>
              <a:rPr lang="en-US" sz="2400" dirty="0" smtClean="0"/>
              <a:t>Series Compensation</a:t>
            </a:r>
          </a:p>
          <a:p>
            <a:pPr lvl="1" algn="just"/>
            <a:endParaRPr lang="en-US" sz="2400" dirty="0" smtClean="0"/>
          </a:p>
          <a:p>
            <a:pPr lvl="1" algn="just"/>
            <a:endParaRPr lang="en-US" sz="2400" dirty="0"/>
          </a:p>
          <a:p>
            <a:pPr lvl="1" algn="just"/>
            <a:endParaRPr lang="en-US" sz="2400" dirty="0" smtClean="0"/>
          </a:p>
          <a:p>
            <a:pPr lvl="1" algn="just"/>
            <a:r>
              <a:rPr lang="en-US" sz="2400" dirty="0" smtClean="0"/>
              <a:t>Parallel Compensation</a:t>
            </a:r>
            <a:endParaRPr lang="en-US" sz="2400" dirty="0"/>
          </a:p>
        </p:txBody>
      </p:sp>
      <p:pic>
        <p:nvPicPr>
          <p:cNvPr id="130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62400" y="2590800"/>
            <a:ext cx="418147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0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4953000"/>
            <a:ext cx="459105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0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0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5426</TotalTime>
  <Words>823</Words>
  <Application>Microsoft Office PowerPoint</Application>
  <PresentationFormat>On-screen Show (4:3)</PresentationFormat>
  <Paragraphs>101</Paragraphs>
  <Slides>21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1" baseType="lpstr">
      <vt:lpstr>宋体</vt:lpstr>
      <vt:lpstr>Arial</vt:lpstr>
      <vt:lpstr>Batang</vt:lpstr>
      <vt:lpstr>Calibri</vt:lpstr>
      <vt:lpstr>Tahoma</vt:lpstr>
      <vt:lpstr>Times New Roman</vt:lpstr>
      <vt:lpstr>Wingdings</vt:lpstr>
      <vt:lpstr>幼圆</vt:lpstr>
      <vt:lpstr>Office Theme</vt:lpstr>
      <vt:lpstr>Equation</vt:lpstr>
      <vt:lpstr>Modern Control Systems</vt:lpstr>
      <vt:lpstr>Lecture Outline</vt:lpstr>
      <vt:lpstr>Introduction</vt:lpstr>
      <vt:lpstr>Introduction</vt:lpstr>
      <vt:lpstr>Introduction</vt:lpstr>
      <vt:lpstr>Introduction</vt:lpstr>
      <vt:lpstr>Compensation via Root Locus</vt:lpstr>
      <vt:lpstr>Compensation via Root Locus</vt:lpstr>
      <vt:lpstr>Compensator Configurations</vt:lpstr>
      <vt:lpstr>Compensator Configurations</vt:lpstr>
      <vt:lpstr>Commonly Used Compensators</vt:lpstr>
      <vt:lpstr>Commonly Used Compensators</vt:lpstr>
      <vt:lpstr>Commonly Used Compensators</vt:lpstr>
      <vt:lpstr>Commonly Used Compensators</vt:lpstr>
      <vt:lpstr>Commonly Used Compensators</vt:lpstr>
      <vt:lpstr>Effect of Addition of Poles on Root Locus</vt:lpstr>
      <vt:lpstr>PowerPoint Presentation</vt:lpstr>
      <vt:lpstr>PowerPoint Presentation</vt:lpstr>
      <vt:lpstr>Effect of Addition of Zeros on Root Locus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Modern Control Systems</dc:title>
  <cp:lastModifiedBy>Reviewer</cp:lastModifiedBy>
  <cp:revision>6</cp:revision>
  <dcterms:created xsi:type="dcterms:W3CDTF">2012-07-01T09:15:58Z</dcterms:created>
  <dcterms:modified xsi:type="dcterms:W3CDTF">2020-02-15T20:08:11Z</dcterms:modified>
</cp:coreProperties>
</file>