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6"/>
  </p:notesMasterIdLst>
  <p:handoutMasterIdLst>
    <p:handoutMasterId r:id="rId47"/>
  </p:handoutMasterIdLst>
  <p:sldIdLst>
    <p:sldId id="372" r:id="rId2"/>
    <p:sldId id="339" r:id="rId3"/>
    <p:sldId id="401" r:id="rId4"/>
    <p:sldId id="399" r:id="rId5"/>
    <p:sldId id="398" r:id="rId6"/>
    <p:sldId id="406" r:id="rId7"/>
    <p:sldId id="408" r:id="rId8"/>
    <p:sldId id="403" r:id="rId9"/>
    <p:sldId id="407" r:id="rId10"/>
    <p:sldId id="417" r:id="rId11"/>
    <p:sldId id="419" r:id="rId12"/>
    <p:sldId id="411" r:id="rId13"/>
    <p:sldId id="421" r:id="rId14"/>
    <p:sldId id="420" r:id="rId15"/>
    <p:sldId id="410" r:id="rId16"/>
    <p:sldId id="412" r:id="rId17"/>
    <p:sldId id="423" r:id="rId18"/>
    <p:sldId id="426" r:id="rId19"/>
    <p:sldId id="427" r:id="rId20"/>
    <p:sldId id="428" r:id="rId21"/>
    <p:sldId id="415" r:id="rId22"/>
    <p:sldId id="416" r:id="rId23"/>
    <p:sldId id="429" r:id="rId24"/>
    <p:sldId id="430" r:id="rId25"/>
    <p:sldId id="431" r:id="rId26"/>
    <p:sldId id="432" r:id="rId27"/>
    <p:sldId id="433" r:id="rId28"/>
    <p:sldId id="434" r:id="rId29"/>
    <p:sldId id="435" r:id="rId30"/>
    <p:sldId id="438" r:id="rId31"/>
    <p:sldId id="439" r:id="rId32"/>
    <p:sldId id="450" r:id="rId33"/>
    <p:sldId id="451" r:id="rId34"/>
    <p:sldId id="452" r:id="rId35"/>
    <p:sldId id="442" r:id="rId36"/>
    <p:sldId id="443" r:id="rId37"/>
    <p:sldId id="444" r:id="rId38"/>
    <p:sldId id="445" r:id="rId39"/>
    <p:sldId id="446" r:id="rId40"/>
    <p:sldId id="447" r:id="rId41"/>
    <p:sldId id="448" r:id="rId42"/>
    <p:sldId id="436" r:id="rId43"/>
    <p:sldId id="437" r:id="rId44"/>
    <p:sldId id="44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ECB6"/>
    <a:srgbClr val="E5B6B5"/>
    <a:srgbClr val="2962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09/06/2020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6B1A4-3534-4875-B1CA-60596223E4A6}" type="datetimeFigureOut">
              <a:rPr lang="en-US" smtClean="0"/>
              <a:pPr/>
              <a:t>6/9/2020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5BD45-B5A0-4654-B232-F8508C108E1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1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085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650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2774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741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668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2934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B5A4E-08A9-457D-89E6-C51BF6DBFCFA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187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B5A4E-08A9-457D-89E6-C51BF6DBFCFA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7496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570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812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131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346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470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264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968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231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438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C7B86-D13B-4832-AA07-D18C8BFA4D42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F5BE7-B3C2-4221-810F-3B1063769986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2FF59-C792-4E0F-897D-9149A7060804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78D40-FCC6-4EA5-A31C-D83C09DF9D09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5D401-359D-4EFC-AF63-A00BF24F3200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99D5E-CC0C-432D-9637-AB9ED7770BA3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EA47E-BF74-4B7A-8AB2-40B0DF9C910B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338F-3734-4210-960B-E3A99B79234E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784C3-2DAD-4EA2-A8E1-ACAD9C57A2F0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1A83B-7396-4A2F-99B9-0D864603C5AF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6DA96-0F4F-41DC-9222-9A1038A8985B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4E0C5-E329-45E9-836A-E492B96FA9C8}" type="datetime1">
              <a:rPr lang="en-GB" smtClean="0"/>
              <a:t>09/06/2020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8.png"/><Relationship Id="rId3" Type="http://schemas.openxmlformats.org/officeDocument/2006/relationships/image" Target="../media/image32.png"/><Relationship Id="rId7" Type="http://schemas.openxmlformats.org/officeDocument/2006/relationships/image" Target="../media/image22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wmf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emf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6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9.emf"/><Relationship Id="rId5" Type="http://schemas.openxmlformats.org/officeDocument/2006/relationships/image" Target="../media/image68.wmf"/><Relationship Id="rId4" Type="http://schemas.openxmlformats.org/officeDocument/2006/relationships/oleObject" Target="../embeddings/oleObject2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1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0.png"/><Relationship Id="rId13" Type="http://schemas.openxmlformats.org/officeDocument/2006/relationships/image" Target="../media/image760.png"/><Relationship Id="rId18" Type="http://schemas.openxmlformats.org/officeDocument/2006/relationships/image" Target="../media/image95.png"/><Relationship Id="rId3" Type="http://schemas.openxmlformats.org/officeDocument/2006/relationships/image" Target="../media/image72.gif"/><Relationship Id="rId7" Type="http://schemas.openxmlformats.org/officeDocument/2006/relationships/image" Target="../media/image700.png"/><Relationship Id="rId12" Type="http://schemas.openxmlformats.org/officeDocument/2006/relationships/image" Target="../media/image750.png"/><Relationship Id="rId17" Type="http://schemas.openxmlformats.org/officeDocument/2006/relationships/image" Target="../media/image800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790.png"/><Relationship Id="rId20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0.png"/><Relationship Id="rId11" Type="http://schemas.openxmlformats.org/officeDocument/2006/relationships/image" Target="../media/image74.png"/><Relationship Id="rId5" Type="http://schemas.openxmlformats.org/officeDocument/2006/relationships/image" Target="../media/image680.png"/><Relationship Id="rId15" Type="http://schemas.openxmlformats.org/officeDocument/2006/relationships/image" Target="../media/image780.png"/><Relationship Id="rId10" Type="http://schemas.openxmlformats.org/officeDocument/2006/relationships/image" Target="../media/image730.png"/><Relationship Id="rId19" Type="http://schemas.openxmlformats.org/officeDocument/2006/relationships/image" Target="../media/image96.png"/><Relationship Id="rId4" Type="http://schemas.openxmlformats.org/officeDocument/2006/relationships/image" Target="../media/image670.png"/><Relationship Id="rId9" Type="http://schemas.openxmlformats.org/officeDocument/2006/relationships/image" Target="../media/image720.png"/><Relationship Id="rId14" Type="http://schemas.openxmlformats.org/officeDocument/2006/relationships/image" Target="../media/image77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0.png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0.png"/><Relationship Id="rId3" Type="http://schemas.openxmlformats.org/officeDocument/2006/relationships/image" Target="../media/image860.png"/><Relationship Id="rId7" Type="http://schemas.openxmlformats.org/officeDocument/2006/relationships/image" Target="../media/image900.png"/><Relationship Id="rId2" Type="http://schemas.openxmlformats.org/officeDocument/2006/relationships/image" Target="../media/image8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0.png"/><Relationship Id="rId5" Type="http://schemas.openxmlformats.org/officeDocument/2006/relationships/image" Target="../media/image880.png"/><Relationship Id="rId4" Type="http://schemas.openxmlformats.org/officeDocument/2006/relationships/image" Target="../media/image870.png"/><Relationship Id="rId9" Type="http://schemas.openxmlformats.org/officeDocument/2006/relationships/image" Target="../media/image9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Modern </a:t>
            </a:r>
            <a:r>
              <a:rPr lang="en-US" b="1" dirty="0"/>
              <a:t>Control </a:t>
            </a:r>
            <a:r>
              <a:rPr lang="en-US" b="1" dirty="0" smtClean="0"/>
              <a:t>Systems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832693" y="2996952"/>
            <a:ext cx="19210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/>
              <a:t>Lecture 5</a:t>
            </a:r>
          </a:p>
          <a:p>
            <a:pPr algn="ctr"/>
            <a:r>
              <a:rPr lang="en-GB" sz="3600" dirty="0" smtClean="0"/>
              <a:t>PID</a:t>
            </a:r>
            <a:endParaRPr lang="en-GB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74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10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21842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Integral Controllers (</a:t>
            </a:r>
            <a:r>
              <a:rPr lang="en-US" sz="3800" dirty="0" smtClean="0">
                <a:solidFill>
                  <a:srgbClr val="FF0000"/>
                </a:solidFill>
              </a:rPr>
              <a:t>PI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4361"/>
            <a:ext cx="8839200" cy="5739839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en-US" sz="2800" dirty="0" smtClean="0"/>
              <a:t>Integral </a:t>
            </a:r>
            <a:r>
              <a:rPr lang="en-US" sz="2800" dirty="0"/>
              <a:t>control describes a controller in which the output rate of change is dependent on the magnitude of the input. </a:t>
            </a:r>
            <a:endParaRPr lang="en-US" sz="2800" dirty="0" smtClean="0"/>
          </a:p>
          <a:p>
            <a:pPr algn="just">
              <a:lnSpc>
                <a:spcPct val="90000"/>
              </a:lnSpc>
            </a:pPr>
            <a:endParaRPr lang="en-US" sz="1200" dirty="0"/>
          </a:p>
          <a:p>
            <a:pPr algn="just">
              <a:lnSpc>
                <a:spcPct val="90000"/>
              </a:lnSpc>
            </a:pPr>
            <a:r>
              <a:rPr lang="en-US" sz="2800" dirty="0"/>
              <a:t>Specifically, a smaller amplitude input causes a slower rate of change of the output. </a:t>
            </a:r>
            <a:endParaRPr lang="en-US" sz="2800" dirty="0" smtClean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4402137"/>
            <a:ext cx="4405313" cy="1573213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4554537"/>
            <a:ext cx="2230437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78337"/>
            <a:ext cx="2179638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015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21842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Integral Controllers (</a:t>
            </a:r>
            <a:r>
              <a:rPr lang="en-US" sz="3800" dirty="0" smtClean="0">
                <a:solidFill>
                  <a:srgbClr val="FF0000"/>
                </a:solidFill>
              </a:rPr>
              <a:t>PI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4361"/>
            <a:ext cx="8839200" cy="5739839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The major advantage of integral controllers is that they have the unique ability to return the controlled variable back to the exact set point following a disturbance</a:t>
            </a:r>
            <a:r>
              <a:rPr lang="en-US" sz="2600" dirty="0" smtClean="0"/>
              <a:t>.</a:t>
            </a:r>
          </a:p>
          <a:p>
            <a:pPr algn="just"/>
            <a:endParaRPr lang="en-US" sz="2600" dirty="0"/>
          </a:p>
          <a:p>
            <a:pPr algn="just"/>
            <a:r>
              <a:rPr lang="en-US" sz="2600" dirty="0"/>
              <a:t>Disadvantages of the integral control mode are that it responds relatively slowly to an error signal and that it can initially allow a large deviation at the instant the error is produced. </a:t>
            </a:r>
            <a:endParaRPr lang="en-US" sz="2600" dirty="0" smtClean="0"/>
          </a:p>
          <a:p>
            <a:pPr algn="just"/>
            <a:endParaRPr lang="en-US" sz="2600" dirty="0"/>
          </a:p>
          <a:p>
            <a:pPr algn="just"/>
            <a:r>
              <a:rPr lang="en-US" sz="2600" dirty="0"/>
              <a:t>This can lead to system instability and cyclic operation. For this reason, the integral control mode is not normally used alone, but is combined with another control mode.</a:t>
            </a:r>
          </a:p>
        </p:txBody>
      </p:sp>
    </p:spTree>
    <p:extLst>
      <p:ext uri="{BB962C8B-B14F-4D97-AF65-F5344CB8AC3E}">
        <p14:creationId xmlns:p14="http://schemas.microsoft.com/office/powerpoint/2010/main" val="84285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12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Integral Control (</a:t>
            </a:r>
            <a:r>
              <a:rPr lang="en-US" sz="3800" dirty="0" smtClean="0">
                <a:solidFill>
                  <a:srgbClr val="FF0000"/>
                </a:solidFill>
              </a:rPr>
              <a:t>PI</a:t>
            </a:r>
            <a:r>
              <a:rPr lang="en-US" sz="3800" dirty="0" smtClean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117710" y="5164768"/>
                <a:ext cx="5746060" cy="14646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40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400" i="1" baseline="-2500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3400" b="0" i="1" baseline="-25000" smtClean="0"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n-US" sz="3400" i="1" baseline="-250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400" i="1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34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  <m:d>
                            <m:dPr>
                              <m:ctrlP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7710" y="5164768"/>
                <a:ext cx="5746060" cy="14646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685800" y="1219200"/>
            <a:ext cx="7936353" cy="3296728"/>
            <a:chOff x="979047" y="2304145"/>
            <a:chExt cx="7936353" cy="3296728"/>
          </a:xfrm>
        </p:grpSpPr>
        <p:sp>
          <p:nvSpPr>
            <p:cNvPr id="2" name="Rectangle 1"/>
            <p:cNvSpPr/>
            <p:nvPr/>
          </p:nvSpPr>
          <p:spPr>
            <a:xfrm>
              <a:off x="3493647" y="3575984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1969647" y="3728384"/>
              <a:ext cx="533400" cy="533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Arrow Connector 4"/>
            <p:cNvCxnSpPr>
              <a:stCxn id="3" idx="6"/>
              <a:endCxn id="2" idx="1"/>
            </p:cNvCxnSpPr>
            <p:nvPr/>
          </p:nvCxnSpPr>
          <p:spPr>
            <a:xfrm>
              <a:off x="2503047" y="3995084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979047" y="3992843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16200000">
              <a:off x="1752252" y="4757084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5992906" y="4006290"/>
              <a:ext cx="118872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362001" y="4121942"/>
              <a:ext cx="279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-</a:t>
              </a:r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1005941" y="3655905"/>
                  <a:ext cx="45634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5941" y="3655905"/>
                  <a:ext cx="456343" cy="27699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6667" t="-4444" r="-18667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1701345" y="4352774"/>
                  <a:ext cx="46891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1345" y="4352774"/>
                  <a:ext cx="468910" cy="27699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12987" t="-2222" r="-18182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2522830" y="3569946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22830" y="3569946"/>
                  <a:ext cx="461152" cy="27699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667" t="-4444" r="-18667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3784572" y="3728384"/>
                  <a:ext cx="486287" cy="46410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4572" y="3728384"/>
                  <a:ext cx="486287" cy="464101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4592409" y="2304145"/>
                  <a:ext cx="1210908" cy="7265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92409" y="2304145"/>
                  <a:ext cx="1210908" cy="726546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Rectangle 21"/>
            <p:cNvSpPr/>
            <p:nvPr/>
          </p:nvSpPr>
          <p:spPr>
            <a:xfrm>
              <a:off x="7204956" y="3587190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7273306" y="3798434"/>
                  <a:ext cx="97539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𝑃𝑙𝑎𝑛𝑡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73306" y="3798434"/>
                  <a:ext cx="975395" cy="43088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Straight Arrow Connector 24"/>
            <p:cNvCxnSpPr/>
            <p:nvPr/>
          </p:nvCxnSpPr>
          <p:spPr>
            <a:xfrm>
              <a:off x="8263666" y="4009395"/>
              <a:ext cx="54864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5541981" y="5252384"/>
              <a:ext cx="2926080" cy="0"/>
            </a:xfrm>
            <a:prstGeom prst="straightConnector1">
              <a:avLst/>
            </a:prstGeom>
            <a:ln w="19050">
              <a:headEnd type="arrow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16200000">
              <a:off x="7840018" y="4639378"/>
              <a:ext cx="1261872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4467127" y="4939755"/>
              <a:ext cx="1066800" cy="6611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4518278" y="5134030"/>
                  <a:ext cx="934165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𝐹𝑒𝑒𝑑𝑏𝑎𝑐𝑘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8278" y="5134030"/>
                  <a:ext cx="934165" cy="246221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5229" r="-3922" b="-48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8454248" y="3697371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54248" y="3697371"/>
                  <a:ext cx="461152" cy="276999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6667" t="-2174" r="-18667" b="-326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Rectangle 30"/>
            <p:cNvSpPr/>
            <p:nvPr/>
          </p:nvSpPr>
          <p:spPr>
            <a:xfrm>
              <a:off x="3466753" y="2489677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3722247" y="2505851"/>
                  <a:ext cx="543290" cy="67710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4400" dirty="0" smtClean="0"/>
                    <a:t>∫</a:t>
                  </a:r>
                  <a:endParaRPr lang="en-US" sz="4400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22247" y="2505851"/>
                  <a:ext cx="543290" cy="677108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l="-1124" t="-25225" r="-61798" b="-4864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Straight Arrow Connector 34"/>
            <p:cNvCxnSpPr/>
            <p:nvPr/>
          </p:nvCxnSpPr>
          <p:spPr>
            <a:xfrm rot="16200000">
              <a:off x="2461766" y="3458584"/>
              <a:ext cx="109728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3017519" y="2904565"/>
              <a:ext cx="4572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7" name="Oval 36"/>
            <p:cNvSpPr/>
            <p:nvPr/>
          </p:nvSpPr>
          <p:spPr>
            <a:xfrm>
              <a:off x="5472953" y="3733800"/>
              <a:ext cx="533400" cy="533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>
              <a:off x="4563035" y="4025153"/>
              <a:ext cx="9144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5400000">
              <a:off x="5325932" y="3321834"/>
              <a:ext cx="82296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4529866" y="2904564"/>
              <a:ext cx="1216152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5152328" y="3635188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415579" y="3413881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+</a:t>
              </a:r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4567437" y="3679671"/>
                  <a:ext cx="721993" cy="2984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7437" y="3679671"/>
                  <a:ext cx="721993" cy="298415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6723" t="-2041" r="-10924" b="-265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4" name="Straight Arrow Connector 43"/>
            <p:cNvCxnSpPr/>
            <p:nvPr/>
          </p:nvCxnSpPr>
          <p:spPr>
            <a:xfrm>
              <a:off x="2247551" y="5252384"/>
              <a:ext cx="219456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/>
                <p:cNvSpPr/>
                <p:nvPr/>
              </p:nvSpPr>
              <p:spPr>
                <a:xfrm>
                  <a:off x="6193612" y="3552916"/>
                  <a:ext cx="824648" cy="430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2200" i="1" baseline="-2500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200" b="0" i="1" baseline="-25000" smtClean="0">
                            <a:latin typeface="Cambria Math" panose="02040503050406030204" pitchFamily="18" charset="0"/>
                          </a:rPr>
                          <m:t>𝑖</m:t>
                        </m:r>
                        <m:d>
                          <m:dPr>
                            <m:ctrlPr>
                              <a:rPr lang="en-US" sz="2200" i="1" baseline="-2500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9" name="Rectangle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3612" y="3552916"/>
                  <a:ext cx="824648" cy="430887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b="-1126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70824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Integral Control (</a:t>
            </a:r>
            <a:r>
              <a:rPr lang="en-US" sz="3800" dirty="0" smtClean="0">
                <a:solidFill>
                  <a:srgbClr val="FF0000"/>
                </a:solidFill>
              </a:rPr>
              <a:t>PI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8839200" cy="5739839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endParaRPr lang="en-US" sz="2600" dirty="0"/>
          </a:p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sz="2600" dirty="0" smtClean="0"/>
              <a:t>The transfer function can be written 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667000" y="3505200"/>
                <a:ext cx="3502113" cy="10894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3400" i="1" baseline="-2500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3400" b="0" i="1" baseline="-2500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34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3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f>
                        <m:f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3505200"/>
                <a:ext cx="3502113" cy="108940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981200" y="915549"/>
                <a:ext cx="5746060" cy="14646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40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400" i="1" baseline="-2500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3400" b="0" i="1" baseline="-25000" smtClean="0"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en-US" sz="3400" i="1" baseline="-250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400" i="1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34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  <m:d>
                            <m:dPr>
                              <m:ctrlP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915549"/>
                <a:ext cx="5746060" cy="14646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961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derivative Control (</a:t>
            </a:r>
            <a:r>
              <a:rPr lang="en-US" sz="3800" dirty="0" smtClean="0">
                <a:solidFill>
                  <a:srgbClr val="FF0000"/>
                </a:solidFill>
              </a:rPr>
              <a:t>PD</a:t>
            </a:r>
            <a:r>
              <a:rPr lang="en-US" sz="3800" dirty="0" smtClean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86000" y="5257800"/>
                <a:ext cx="5196807" cy="10888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40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400" i="1" baseline="-2500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3400" b="0" i="1" baseline="-25000" smtClean="0">
                          <a:latin typeface="Cambria Math" panose="020405030504060302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3400" i="1" baseline="-250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400" i="1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𝑑𝑒</m:t>
                          </m:r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5257800"/>
                <a:ext cx="5196807" cy="108888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685800" y="1219200"/>
            <a:ext cx="7936353" cy="3247422"/>
            <a:chOff x="979047" y="2353451"/>
            <a:chExt cx="7936353" cy="3247422"/>
          </a:xfrm>
        </p:grpSpPr>
        <p:sp>
          <p:nvSpPr>
            <p:cNvPr id="2" name="Rectangle 1"/>
            <p:cNvSpPr/>
            <p:nvPr/>
          </p:nvSpPr>
          <p:spPr>
            <a:xfrm>
              <a:off x="3493647" y="3575984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1969647" y="3728384"/>
              <a:ext cx="533400" cy="533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Arrow Connector 4"/>
            <p:cNvCxnSpPr>
              <a:stCxn id="3" idx="6"/>
              <a:endCxn id="2" idx="1"/>
            </p:cNvCxnSpPr>
            <p:nvPr/>
          </p:nvCxnSpPr>
          <p:spPr>
            <a:xfrm>
              <a:off x="2503047" y="3995084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979047" y="3992843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16200000">
              <a:off x="1752252" y="4757084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5992906" y="4006290"/>
              <a:ext cx="118872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362001" y="4121942"/>
              <a:ext cx="279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-</a:t>
              </a:r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1005941" y="3655905"/>
                  <a:ext cx="45634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05941" y="3655905"/>
                  <a:ext cx="456343" cy="27699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6667" t="-4444" r="-18667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1701345" y="4352774"/>
                  <a:ext cx="46891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1345" y="4352774"/>
                  <a:ext cx="468910" cy="27699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12987" t="-2222" r="-18182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2522830" y="3569946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22830" y="3569946"/>
                  <a:ext cx="461152" cy="27699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667" t="-4444" r="-18667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3784572" y="3728384"/>
                  <a:ext cx="486287" cy="46410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4572" y="3728384"/>
                  <a:ext cx="486287" cy="464101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4571042" y="2353451"/>
                  <a:ext cx="898386" cy="52758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71042" y="2353451"/>
                  <a:ext cx="898386" cy="52758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Rectangle 21"/>
            <p:cNvSpPr/>
            <p:nvPr/>
          </p:nvSpPr>
          <p:spPr>
            <a:xfrm>
              <a:off x="7204956" y="3587190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7273306" y="3798434"/>
                  <a:ext cx="97539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𝑃𝑙𝑎𝑛𝑡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73306" y="3798434"/>
                  <a:ext cx="975395" cy="43088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Straight Arrow Connector 24"/>
            <p:cNvCxnSpPr/>
            <p:nvPr/>
          </p:nvCxnSpPr>
          <p:spPr>
            <a:xfrm>
              <a:off x="8263666" y="4009395"/>
              <a:ext cx="54864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5541981" y="5252384"/>
              <a:ext cx="2926080" cy="0"/>
            </a:xfrm>
            <a:prstGeom prst="straightConnector1">
              <a:avLst/>
            </a:prstGeom>
            <a:ln w="19050">
              <a:headEnd type="arrow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16200000">
              <a:off x="7840018" y="4639378"/>
              <a:ext cx="1261872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4467127" y="4939755"/>
              <a:ext cx="1066800" cy="6611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4518278" y="5134030"/>
                  <a:ext cx="934165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𝐹𝑒𝑒𝑑𝑏𝑎𝑐𝑘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18278" y="5134030"/>
                  <a:ext cx="934165" cy="246221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5229" r="-3922" b="-48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8454248" y="3697371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54248" y="3697371"/>
                  <a:ext cx="461152" cy="276999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6667" t="-2174" r="-18667" b="-326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Rectangle 30"/>
            <p:cNvSpPr/>
            <p:nvPr/>
          </p:nvSpPr>
          <p:spPr>
            <a:xfrm>
              <a:off x="3466753" y="2489677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3527612" y="2460812"/>
                  <a:ext cx="912621" cy="8466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7612" y="2460812"/>
                  <a:ext cx="912621" cy="846642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Straight Arrow Connector 34"/>
            <p:cNvCxnSpPr/>
            <p:nvPr/>
          </p:nvCxnSpPr>
          <p:spPr>
            <a:xfrm rot="16200000">
              <a:off x="2461766" y="3458584"/>
              <a:ext cx="109728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3017519" y="2904565"/>
              <a:ext cx="4572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7" name="Oval 36"/>
            <p:cNvSpPr/>
            <p:nvPr/>
          </p:nvSpPr>
          <p:spPr>
            <a:xfrm>
              <a:off x="5472953" y="3733800"/>
              <a:ext cx="533400" cy="533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>
              <a:off x="4563035" y="4025153"/>
              <a:ext cx="9144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5400000">
              <a:off x="5325932" y="3321834"/>
              <a:ext cx="82296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4529866" y="2904564"/>
              <a:ext cx="1216152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5152328" y="3635188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415579" y="3413881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+</a:t>
              </a:r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4567437" y="3679671"/>
                  <a:ext cx="721993" cy="2984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67437" y="3679671"/>
                  <a:ext cx="721993" cy="298415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6723" t="-2041" r="-10924" b="-265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4" name="Straight Arrow Connector 43"/>
            <p:cNvCxnSpPr/>
            <p:nvPr/>
          </p:nvCxnSpPr>
          <p:spPr>
            <a:xfrm>
              <a:off x="2247551" y="5252384"/>
              <a:ext cx="219456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/>
                <p:cNvSpPr/>
                <p:nvPr/>
              </p:nvSpPr>
              <p:spPr>
                <a:xfrm>
                  <a:off x="6193612" y="3552916"/>
                  <a:ext cx="874342" cy="430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2200" i="1" baseline="-2500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200" b="0" i="1" baseline="-25000" smtClean="0">
                            <a:latin typeface="Cambria Math" panose="02040503050406030204" pitchFamily="18" charset="0"/>
                          </a:rPr>
                          <m:t>𝑑</m:t>
                        </m:r>
                        <m:d>
                          <m:dPr>
                            <m:ctrlPr>
                              <a:rPr lang="en-US" sz="2200" i="1" baseline="-2500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9" name="Rectangle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3612" y="3552916"/>
                  <a:ext cx="874342" cy="430887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b="-12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22119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derivative Control (</a:t>
            </a:r>
            <a:r>
              <a:rPr lang="en-US" sz="3800" dirty="0" smtClean="0">
                <a:solidFill>
                  <a:srgbClr val="FF0000"/>
                </a:solidFill>
              </a:rPr>
              <a:t>PD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4361"/>
            <a:ext cx="8839200" cy="5739839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endParaRPr lang="en-US" sz="2600" dirty="0"/>
          </a:p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sz="2600" dirty="0" smtClean="0"/>
              <a:t>The transfer function can be written 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667000" y="3482599"/>
                <a:ext cx="3565784" cy="10894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3400" i="1" baseline="-2500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3400" b="0" i="1" baseline="-25000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sz="34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3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3482599"/>
                <a:ext cx="3565784" cy="108940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1752600" y="1044712"/>
                <a:ext cx="5196807" cy="10888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40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400" i="1" baseline="-2500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3400" b="0" i="1" baseline="-25000" smtClean="0">
                          <a:latin typeface="Cambria Math" panose="02040503050406030204" pitchFamily="18" charset="0"/>
                        </a:rPr>
                        <m:t>𝑑</m:t>
                      </m:r>
                      <m:d>
                        <m:dPr>
                          <m:ctrlPr>
                            <a:rPr lang="en-US" sz="3400" i="1" baseline="-250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400" i="1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4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sz="3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𝑑𝑒</m:t>
                          </m:r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34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1044712"/>
                <a:ext cx="5196807" cy="108888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248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derivative Control (</a:t>
            </a:r>
            <a:r>
              <a:rPr lang="en-US" sz="3800" dirty="0" smtClean="0">
                <a:solidFill>
                  <a:srgbClr val="FF0000"/>
                </a:solidFill>
              </a:rPr>
              <a:t>PD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8991600" cy="5739839"/>
          </a:xfrm>
        </p:spPr>
        <p:txBody>
          <a:bodyPr>
            <a:norm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/>
              <a:t>The stability and overshoot problems that arise when a  proportional controller is used at high gain can be mitigated by adding a term proportional to the time-derivative of the error signal. The value of the damping can be adjusted to achieve a critically damped response.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03525"/>
            <a:ext cx="6316417" cy="397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Plus derivative Control (</a:t>
            </a:r>
            <a:r>
              <a:rPr lang="en-US" sz="3800" dirty="0" smtClean="0">
                <a:solidFill>
                  <a:srgbClr val="FF0000"/>
                </a:solidFill>
              </a:rPr>
              <a:t>PD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41961"/>
            <a:ext cx="8991600" cy="5739839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</a:pPr>
            <a:r>
              <a:rPr lang="en-US" sz="2400" dirty="0"/>
              <a:t>The higher the error signal rate of change, the sooner the final control element is positioned to the desired value. </a:t>
            </a:r>
            <a:endParaRPr lang="en-US" sz="2400" dirty="0" smtClean="0"/>
          </a:p>
          <a:p>
            <a:pPr algn="just">
              <a:lnSpc>
                <a:spcPct val="90000"/>
              </a:lnSpc>
            </a:pPr>
            <a:endParaRPr lang="en-US" sz="2400" dirty="0"/>
          </a:p>
          <a:p>
            <a:pPr algn="just">
              <a:lnSpc>
                <a:spcPct val="90000"/>
              </a:lnSpc>
            </a:pPr>
            <a:r>
              <a:rPr lang="en-US" sz="2400" dirty="0"/>
              <a:t>The added derivative action reduces initial overshoot of the measured variable, and therefore aids in stabilizing the process sooner</a:t>
            </a:r>
            <a:r>
              <a:rPr lang="en-US" sz="2400" dirty="0" smtClean="0"/>
              <a:t>.</a:t>
            </a:r>
          </a:p>
          <a:p>
            <a:pPr algn="just">
              <a:lnSpc>
                <a:spcPct val="90000"/>
              </a:lnSpc>
            </a:pPr>
            <a:endParaRPr lang="en-US" sz="2400" dirty="0"/>
          </a:p>
          <a:p>
            <a:pPr algn="just">
              <a:lnSpc>
                <a:spcPct val="90000"/>
              </a:lnSpc>
            </a:pPr>
            <a:r>
              <a:rPr lang="en-US" sz="2400" dirty="0"/>
              <a:t>This control mode is called proportional plus </a:t>
            </a:r>
            <a:r>
              <a:rPr lang="en-US" sz="2400" dirty="0" smtClean="0"/>
              <a:t>derivative </a:t>
            </a:r>
            <a:r>
              <a:rPr lang="en-US" sz="2400" dirty="0"/>
              <a:t>(PD) control because the derivative section responds to the rate of change of the error signal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95600" y="5238750"/>
            <a:ext cx="3541713" cy="1193800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933950"/>
            <a:ext cx="2362200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62550"/>
            <a:ext cx="24384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689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33432"/>
            <a:ext cx="91440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Proportional Plus Integral Plus Derivative Control (</a:t>
            </a:r>
            <a:r>
              <a:rPr lang="en-US" sz="3200" dirty="0" smtClean="0">
                <a:solidFill>
                  <a:srgbClr val="FF0000"/>
                </a:solidFill>
              </a:rPr>
              <a:t>PID</a:t>
            </a:r>
            <a:r>
              <a:rPr lang="en-US" sz="3200" dirty="0" smtClean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90600" y="5410200"/>
                <a:ext cx="7552837" cy="13840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200" i="1" baseline="-2500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3200" b="0" i="1" baseline="-25000" smtClean="0">
                          <a:latin typeface="Cambria Math" panose="02040503050406030204" pitchFamily="18" charset="0"/>
                        </a:rPr>
                        <m:t>𝑖𝑑</m:t>
                      </m:r>
                      <m:d>
                        <m:dPr>
                          <m:ctrlPr>
                            <a:rPr lang="en-US" sz="3200" i="1" baseline="-250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200" i="1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2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sz="3200" i="1">
                          <a:latin typeface="Cambria Math" panose="02040503050406030204" pitchFamily="18" charset="0"/>
                        </a:rPr>
                        <m:t>𝑑𝑡</m:t>
                      </m:r>
                      <m:r>
                        <a:rPr lang="en-US" sz="32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𝑑𝑒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5410200"/>
                <a:ext cx="7552837" cy="138403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609600" y="990600"/>
            <a:ext cx="7936353" cy="4038600"/>
            <a:chOff x="685800" y="1219200"/>
            <a:chExt cx="7936353" cy="4038600"/>
          </a:xfrm>
        </p:grpSpPr>
        <p:sp>
          <p:nvSpPr>
            <p:cNvPr id="2" name="Rectangle 1"/>
            <p:cNvSpPr/>
            <p:nvPr/>
          </p:nvSpPr>
          <p:spPr>
            <a:xfrm>
              <a:off x="3200400" y="2441733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1676400" y="2594133"/>
              <a:ext cx="533400" cy="533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Arrow Connector 4"/>
            <p:cNvCxnSpPr>
              <a:stCxn id="3" idx="6"/>
              <a:endCxn id="2" idx="1"/>
            </p:cNvCxnSpPr>
            <p:nvPr/>
          </p:nvCxnSpPr>
          <p:spPr>
            <a:xfrm>
              <a:off x="2209800" y="2860833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685800" y="2858592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16200000">
              <a:off x="1026458" y="4038600"/>
              <a:ext cx="18288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5699659" y="2872039"/>
              <a:ext cx="118872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068754" y="2987691"/>
              <a:ext cx="279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-</a:t>
              </a:r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712694" y="2521654"/>
                  <a:ext cx="45634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2694" y="2521654"/>
                  <a:ext cx="456343" cy="27699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6667" t="-2174" r="-18667" b="-326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1408098" y="3218523"/>
                  <a:ext cx="46891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8098" y="3218523"/>
                  <a:ext cx="468910" cy="27699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12987" t="-2174" r="-18182" b="-326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2229583" y="2435695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9583" y="2435695"/>
                  <a:ext cx="461152" cy="27699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579" t="-2222" r="-17105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3491325" y="2594133"/>
                  <a:ext cx="486287" cy="46410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91325" y="2594133"/>
                  <a:ext cx="486287" cy="464101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4277795" y="1219200"/>
                  <a:ext cx="898386" cy="52758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77795" y="1219200"/>
                  <a:ext cx="898386" cy="52758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Rectangle 21"/>
            <p:cNvSpPr/>
            <p:nvPr/>
          </p:nvSpPr>
          <p:spPr>
            <a:xfrm>
              <a:off x="6911709" y="2452939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6980059" y="2664183"/>
                  <a:ext cx="97539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𝑃𝑙𝑎𝑛𝑡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80059" y="2664183"/>
                  <a:ext cx="975395" cy="43088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Straight Arrow Connector 24"/>
            <p:cNvCxnSpPr/>
            <p:nvPr/>
          </p:nvCxnSpPr>
          <p:spPr>
            <a:xfrm>
              <a:off x="7970419" y="2875144"/>
              <a:ext cx="54864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5251627" y="4953000"/>
              <a:ext cx="2926080" cy="0"/>
            </a:xfrm>
            <a:prstGeom prst="straightConnector1">
              <a:avLst/>
            </a:prstGeom>
            <a:ln w="19050">
              <a:headEnd type="arrow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16200000">
              <a:off x="7126147" y="3914887"/>
              <a:ext cx="210312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4166694" y="4596682"/>
              <a:ext cx="1066800" cy="6611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4250066" y="4790902"/>
                  <a:ext cx="934165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𝐹𝑒𝑒𝑑𝑏𝑎𝑐𝑘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50066" y="4790902"/>
                  <a:ext cx="934165" cy="246221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5229" r="-3922" b="-48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8161001" y="2563120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61001" y="2563120"/>
                  <a:ext cx="461152" cy="276999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6579" t="-2222" r="-17105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Rectangle 30"/>
            <p:cNvSpPr/>
            <p:nvPr/>
          </p:nvSpPr>
          <p:spPr>
            <a:xfrm>
              <a:off x="3173506" y="1355426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3234365" y="1326561"/>
                  <a:ext cx="912621" cy="84664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𝑑𝑡</m:t>
                            </m:r>
                          </m:den>
                        </m:f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34365" y="1326561"/>
                  <a:ext cx="912621" cy="846642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Straight Arrow Connector 34"/>
            <p:cNvCxnSpPr/>
            <p:nvPr/>
          </p:nvCxnSpPr>
          <p:spPr>
            <a:xfrm rot="16200000">
              <a:off x="2168519" y="2324333"/>
              <a:ext cx="109728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2724272" y="1770314"/>
              <a:ext cx="4572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7" name="Oval 36"/>
            <p:cNvSpPr/>
            <p:nvPr/>
          </p:nvSpPr>
          <p:spPr>
            <a:xfrm>
              <a:off x="5179706" y="2599549"/>
              <a:ext cx="533400" cy="533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>
              <a:off x="4269788" y="2890902"/>
              <a:ext cx="9144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5400000">
              <a:off x="5032685" y="2187583"/>
              <a:ext cx="82296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4236619" y="1770313"/>
              <a:ext cx="1216152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4899422" y="2514384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+</a:t>
              </a:r>
              <a:endParaRPr lang="en-US" sz="2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122332" y="227963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+</a:t>
              </a:r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4260743" y="2545420"/>
                  <a:ext cx="721993" cy="2984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60743" y="2545420"/>
                  <a:ext cx="721993" cy="298415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6723" r="-10924" b="-265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4" name="Straight Arrow Connector 43"/>
            <p:cNvCxnSpPr/>
            <p:nvPr/>
          </p:nvCxnSpPr>
          <p:spPr>
            <a:xfrm>
              <a:off x="1929205" y="4953000"/>
              <a:ext cx="219456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/>
                <p:cNvSpPr/>
                <p:nvPr/>
              </p:nvSpPr>
              <p:spPr>
                <a:xfrm>
                  <a:off x="5900365" y="2418665"/>
                  <a:ext cx="944874" cy="430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2200" i="1" baseline="-25000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200" b="0" i="1" baseline="-25000" smtClean="0">
                            <a:latin typeface="Cambria Math" panose="02040503050406030204" pitchFamily="18" charset="0"/>
                          </a:rPr>
                          <m:t>𝑖𝑑</m:t>
                        </m:r>
                        <m:d>
                          <m:dPr>
                            <m:ctrlPr>
                              <a:rPr lang="en-US" sz="2200" i="1" baseline="-2500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9" name="Rectangle 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0365" y="2418665"/>
                  <a:ext cx="944874" cy="430887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b="-1126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6" name="Rectangle 45"/>
            <p:cNvSpPr/>
            <p:nvPr/>
          </p:nvSpPr>
          <p:spPr>
            <a:xfrm>
              <a:off x="3192434" y="3505200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>
              <a:off x="2716306" y="3906641"/>
              <a:ext cx="4572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4255547" y="3920087"/>
              <a:ext cx="1216152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3429000" y="3513892"/>
                  <a:ext cx="543290" cy="67710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4400" dirty="0" smtClean="0"/>
                    <a:t>∫</a:t>
                  </a:r>
                  <a:endParaRPr lang="en-US" sz="4400" dirty="0"/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9000" y="3513892"/>
                  <a:ext cx="543290" cy="677108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 t="-25225" r="-61798" b="-4864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TextBox 50"/>
                <p:cNvSpPr txBox="1"/>
                <p:nvPr/>
              </p:nvSpPr>
              <p:spPr>
                <a:xfrm>
                  <a:off x="4253753" y="3343433"/>
                  <a:ext cx="1210908" cy="72654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nary>
                          <m:naryPr>
                            <m:limLoc m:val="undOvr"/>
                            <m:subHide m:val="on"/>
                            <m:sup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1" name="TextBox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53753" y="3343433"/>
                  <a:ext cx="1210908" cy="726546"/>
                </a:xfrm>
                <a:prstGeom prst="rect">
                  <a:avLst/>
                </a:prstGeom>
                <a:blipFill rotWithShape="0"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2" name="Straight Arrow Connector 51"/>
            <p:cNvCxnSpPr/>
            <p:nvPr/>
          </p:nvCxnSpPr>
          <p:spPr>
            <a:xfrm rot="16200000" flipV="1">
              <a:off x="5039061" y="3528508"/>
              <a:ext cx="82296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 rot="16200000">
              <a:off x="2167666" y="3391348"/>
              <a:ext cx="109728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5049234" y="3012158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+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58299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19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33432"/>
            <a:ext cx="91440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Proportional Plus Integral Plus Derivative Control (</a:t>
            </a:r>
            <a:r>
              <a:rPr lang="en-US" sz="3200" dirty="0" smtClean="0">
                <a:solidFill>
                  <a:srgbClr val="FF0000"/>
                </a:solidFill>
              </a:rPr>
              <a:t>PID</a:t>
            </a:r>
            <a:r>
              <a:rPr lang="en-US" sz="3200" dirty="0" smtClean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95581" y="1066800"/>
                <a:ext cx="7552837" cy="13840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sz="3200" i="1" baseline="-2500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3200" b="0" i="1" baseline="-25000" smtClean="0">
                          <a:latin typeface="Cambria Math" panose="02040503050406030204" pitchFamily="18" charset="0"/>
                        </a:rPr>
                        <m:t>𝑖𝑑</m:t>
                      </m:r>
                      <m:d>
                        <m:dPr>
                          <m:ctrlPr>
                            <a:rPr lang="en-US" sz="3200" i="1" baseline="-2500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200" i="1">
                          <a:latin typeface="Cambria Math" panose="02040503050406030204" pitchFamily="18" charset="0"/>
                        </a:rPr>
                        <m:t>𝑒</m:t>
                      </m:r>
                      <m:d>
                        <m:d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32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en-US" sz="3200" i="1">
                          <a:latin typeface="Cambria Math" panose="02040503050406030204" pitchFamily="18" charset="0"/>
                        </a:rPr>
                        <m:t>𝑑𝑡</m:t>
                      </m:r>
                      <m:r>
                        <a:rPr lang="en-US" sz="3200" b="0" i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𝑑𝑒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5581" y="1066800"/>
                <a:ext cx="7552837" cy="138403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2209800" y="2968991"/>
                <a:ext cx="5079789" cy="11208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3400" i="1" baseline="-2500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3400" b="0" i="1" baseline="-25000" smtClean="0">
                                  <a:latin typeface="Cambria Math" panose="02040503050406030204" pitchFamily="18" charset="0"/>
                                </a:rPr>
                                <m:t>𝑖𝑑</m:t>
                              </m:r>
                              <m:r>
                                <a:rPr lang="en-US" sz="34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3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3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f>
                        <m:f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sSub>
                        <m:sSubPr>
                          <m:ctrlPr>
                            <a:rPr lang="en-US" sz="3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3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3400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sz="34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2968991"/>
                <a:ext cx="5079789" cy="112088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467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5"/>
            <a:ext cx="8229600" cy="762000"/>
          </a:xfrm>
        </p:spPr>
        <p:txBody>
          <a:bodyPr/>
          <a:lstStyle/>
          <a:p>
            <a:pPr algn="ctr"/>
            <a:r>
              <a:rPr lang="en-US" dirty="0" smtClean="0"/>
              <a:t>Lecture Outline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533400"/>
            <a:ext cx="7696200" cy="631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3088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Introduction to PID</a:t>
            </a:r>
          </a:p>
          <a:p>
            <a:pPr marL="573088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Modes of Control</a:t>
            </a:r>
          </a:p>
          <a:p>
            <a:pPr marL="1030288" lvl="1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On-Off Control</a:t>
            </a:r>
          </a:p>
          <a:p>
            <a:pPr marL="1030288" lvl="1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Proportional Control</a:t>
            </a:r>
          </a:p>
          <a:p>
            <a:pPr marL="1030288" lvl="1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Proportional + Integral Control</a:t>
            </a:r>
          </a:p>
          <a:p>
            <a:pPr marL="1030288" lvl="1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Proportional + 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Derivative Control</a:t>
            </a:r>
          </a:p>
          <a:p>
            <a:pPr marL="1030288" lvl="1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Proportional + 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Integral + Derivative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Control</a:t>
            </a:r>
          </a:p>
          <a:p>
            <a:pPr marL="573088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PID Tuning Rules</a:t>
            </a:r>
          </a:p>
          <a:p>
            <a:pPr marL="1030288" lvl="1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Zeigler-Nichol’s Tuning Rules</a:t>
            </a:r>
          </a:p>
          <a:p>
            <a:pPr marL="1487488" lvl="2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en-US" sz="2200" b="1" baseline="30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st</a:t>
            </a: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Method</a:t>
            </a:r>
          </a:p>
          <a:p>
            <a:pPr marL="1487488" lvl="2" indent="-573088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en-US" sz="2200" b="1" baseline="300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nd</a:t>
            </a: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Method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14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Proportional Plus Integral Plus Derivative Control (</a:t>
            </a:r>
            <a:r>
              <a:rPr lang="en-US" sz="3200" dirty="0" smtClean="0">
                <a:solidFill>
                  <a:srgbClr val="FF0000"/>
                </a:solidFill>
              </a:rPr>
              <a:t>PID</a:t>
            </a:r>
            <a:r>
              <a:rPr lang="en-US" sz="3200" dirty="0" smtClean="0"/>
              <a:t>)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143000"/>
            <a:ext cx="899160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Although PD control deals neatly with the overshoot and ringing problems associated with proportional control it does not cure the problem with the steady-state error. Fortunately it is possible to eliminate this while using relatively low gain by adding an integral term to the control </a:t>
            </a:r>
            <a:r>
              <a:rPr lang="en-US" sz="2400" dirty="0" smtClean="0"/>
              <a:t>function</a:t>
            </a:r>
            <a:endParaRPr lang="en-US" sz="2400" dirty="0"/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20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1029" descr="PID control graph (4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200400"/>
            <a:ext cx="5867400" cy="343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83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84" name="Group 64"/>
          <p:cNvGrpSpPr>
            <a:grpSpLocks/>
          </p:cNvGrpSpPr>
          <p:nvPr/>
        </p:nvGrpSpPr>
        <p:grpSpPr bwMode="auto">
          <a:xfrm>
            <a:off x="304800" y="1524000"/>
            <a:ext cx="8458200" cy="4343400"/>
            <a:chOff x="-3" y="-3"/>
            <a:chExt cx="3784" cy="1654"/>
          </a:xfrm>
        </p:grpSpPr>
        <p:grpSp>
          <p:nvGrpSpPr>
            <p:cNvPr id="5182" name="Group 62"/>
            <p:cNvGrpSpPr>
              <a:grpSpLocks/>
            </p:cNvGrpSpPr>
            <p:nvPr/>
          </p:nvGrpSpPr>
          <p:grpSpPr bwMode="auto">
            <a:xfrm>
              <a:off x="0" y="0"/>
              <a:ext cx="3778" cy="1648"/>
              <a:chOff x="0" y="0"/>
              <a:chExt cx="3778" cy="1648"/>
            </a:xfrm>
          </p:grpSpPr>
          <p:grpSp>
            <p:nvGrpSpPr>
              <p:cNvPr id="5143" name="Group 23"/>
              <p:cNvGrpSpPr>
                <a:grpSpLocks/>
              </p:cNvGrpSpPr>
              <p:nvPr/>
            </p:nvGrpSpPr>
            <p:grpSpPr bwMode="auto">
              <a:xfrm>
                <a:off x="0" y="0"/>
                <a:ext cx="791" cy="403"/>
                <a:chOff x="0" y="0"/>
                <a:chExt cx="791" cy="403"/>
              </a:xfrm>
            </p:grpSpPr>
            <p:sp>
              <p:nvSpPr>
                <p:cNvPr id="5122" name="Rectangle 2"/>
                <p:cNvSpPr>
                  <a:spLocks noChangeArrowheads="1"/>
                </p:cNvSpPr>
                <p:nvPr/>
              </p:nvSpPr>
              <p:spPr bwMode="auto">
                <a:xfrm>
                  <a:off x="6" y="6"/>
                  <a:ext cx="77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CL RESPONSE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42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9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45" name="Group 25"/>
              <p:cNvGrpSpPr>
                <a:grpSpLocks/>
              </p:cNvGrpSpPr>
              <p:nvPr/>
            </p:nvGrpSpPr>
            <p:grpSpPr bwMode="auto">
              <a:xfrm>
                <a:off x="791" y="0"/>
                <a:ext cx="671" cy="403"/>
                <a:chOff x="791" y="0"/>
                <a:chExt cx="671" cy="403"/>
              </a:xfrm>
            </p:grpSpPr>
            <p:sp>
              <p:nvSpPr>
                <p:cNvPr id="5123" name="Rectangle 3"/>
                <p:cNvSpPr>
                  <a:spLocks noChangeArrowheads="1"/>
                </p:cNvSpPr>
                <p:nvPr/>
              </p:nvSpPr>
              <p:spPr bwMode="auto">
                <a:xfrm>
                  <a:off x="797" y="6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RISE TIME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44" name="Rectangle 24"/>
                <p:cNvSpPr>
                  <a:spLocks noChangeArrowheads="1"/>
                </p:cNvSpPr>
                <p:nvPr/>
              </p:nvSpPr>
              <p:spPr bwMode="auto">
                <a:xfrm>
                  <a:off x="791" y="0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47" name="Group 27"/>
              <p:cNvGrpSpPr>
                <a:grpSpLocks/>
              </p:cNvGrpSpPr>
              <p:nvPr/>
            </p:nvGrpSpPr>
            <p:grpSpPr bwMode="auto">
              <a:xfrm>
                <a:off x="1462" y="0"/>
                <a:ext cx="747" cy="403"/>
                <a:chOff x="1462" y="0"/>
                <a:chExt cx="747" cy="403"/>
              </a:xfrm>
            </p:grpSpPr>
            <p:sp>
              <p:nvSpPr>
                <p:cNvPr id="5124" name="Rectangle 4"/>
                <p:cNvSpPr>
                  <a:spLocks noChangeArrowheads="1"/>
                </p:cNvSpPr>
                <p:nvPr/>
              </p:nvSpPr>
              <p:spPr bwMode="auto">
                <a:xfrm>
                  <a:off x="1468" y="6"/>
                  <a:ext cx="735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OVERSHOOT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46" name="Rectangle 26"/>
                <p:cNvSpPr>
                  <a:spLocks noChangeArrowheads="1"/>
                </p:cNvSpPr>
                <p:nvPr/>
              </p:nvSpPr>
              <p:spPr bwMode="auto">
                <a:xfrm>
                  <a:off x="1462" y="0"/>
                  <a:ext cx="74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49" name="Group 29"/>
              <p:cNvGrpSpPr>
                <a:grpSpLocks/>
              </p:cNvGrpSpPr>
              <p:nvPr/>
            </p:nvGrpSpPr>
            <p:grpSpPr bwMode="auto">
              <a:xfrm>
                <a:off x="2209" y="0"/>
                <a:ext cx="898" cy="403"/>
                <a:chOff x="2209" y="0"/>
                <a:chExt cx="898" cy="403"/>
              </a:xfrm>
            </p:grpSpPr>
            <p:sp>
              <p:nvSpPr>
                <p:cNvPr id="5125" name="Rectangle 5"/>
                <p:cNvSpPr>
                  <a:spLocks noChangeArrowheads="1"/>
                </p:cNvSpPr>
                <p:nvPr/>
              </p:nvSpPr>
              <p:spPr bwMode="auto">
                <a:xfrm>
                  <a:off x="2215" y="6"/>
                  <a:ext cx="886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SETTLING TIME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48" name="Rectangle 28"/>
                <p:cNvSpPr>
                  <a:spLocks noChangeArrowheads="1"/>
                </p:cNvSpPr>
                <p:nvPr/>
              </p:nvSpPr>
              <p:spPr bwMode="auto">
                <a:xfrm>
                  <a:off x="2209" y="0"/>
                  <a:ext cx="898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51" name="Group 31"/>
              <p:cNvGrpSpPr>
                <a:grpSpLocks/>
              </p:cNvGrpSpPr>
              <p:nvPr/>
            </p:nvGrpSpPr>
            <p:grpSpPr bwMode="auto">
              <a:xfrm>
                <a:off x="3107" y="0"/>
                <a:ext cx="671" cy="403"/>
                <a:chOff x="3107" y="0"/>
                <a:chExt cx="671" cy="403"/>
              </a:xfrm>
            </p:grpSpPr>
            <p:sp>
              <p:nvSpPr>
                <p:cNvPr id="5126" name="Rectangle 6"/>
                <p:cNvSpPr>
                  <a:spLocks noChangeArrowheads="1"/>
                </p:cNvSpPr>
                <p:nvPr/>
              </p:nvSpPr>
              <p:spPr bwMode="auto">
                <a:xfrm>
                  <a:off x="3113" y="6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S-S ERROR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50" name="Rectangle 30"/>
                <p:cNvSpPr>
                  <a:spLocks noChangeArrowheads="1"/>
                </p:cNvSpPr>
                <p:nvPr/>
              </p:nvSpPr>
              <p:spPr bwMode="auto">
                <a:xfrm>
                  <a:off x="3107" y="0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53" name="Group 33"/>
              <p:cNvGrpSpPr>
                <a:grpSpLocks/>
              </p:cNvGrpSpPr>
              <p:nvPr/>
            </p:nvGrpSpPr>
            <p:grpSpPr bwMode="auto">
              <a:xfrm>
                <a:off x="0" y="415"/>
                <a:ext cx="791" cy="403"/>
                <a:chOff x="0" y="415"/>
                <a:chExt cx="791" cy="403"/>
              </a:xfrm>
            </p:grpSpPr>
            <p:sp>
              <p:nvSpPr>
                <p:cNvPr id="5127" name="Rectangle 7"/>
                <p:cNvSpPr>
                  <a:spLocks noChangeArrowheads="1"/>
                </p:cNvSpPr>
                <p:nvPr/>
              </p:nvSpPr>
              <p:spPr bwMode="auto">
                <a:xfrm>
                  <a:off x="6" y="421"/>
                  <a:ext cx="77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Kp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52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415"/>
                  <a:ext cx="79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55" name="Group 35"/>
              <p:cNvGrpSpPr>
                <a:grpSpLocks/>
              </p:cNvGrpSpPr>
              <p:nvPr/>
            </p:nvGrpSpPr>
            <p:grpSpPr bwMode="auto">
              <a:xfrm>
                <a:off x="791" y="415"/>
                <a:ext cx="671" cy="403"/>
                <a:chOff x="791" y="415"/>
                <a:chExt cx="671" cy="403"/>
              </a:xfrm>
            </p:grpSpPr>
            <p:sp>
              <p:nvSpPr>
                <p:cNvPr id="5128" name="Rectangle 8"/>
                <p:cNvSpPr>
                  <a:spLocks noChangeArrowheads="1"/>
                </p:cNvSpPr>
                <p:nvPr/>
              </p:nvSpPr>
              <p:spPr bwMode="auto">
                <a:xfrm>
                  <a:off x="797" y="421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Decrease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54" name="Rectangle 34"/>
                <p:cNvSpPr>
                  <a:spLocks noChangeArrowheads="1"/>
                </p:cNvSpPr>
                <p:nvPr/>
              </p:nvSpPr>
              <p:spPr bwMode="auto">
                <a:xfrm>
                  <a:off x="791" y="415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57" name="Group 37"/>
              <p:cNvGrpSpPr>
                <a:grpSpLocks/>
              </p:cNvGrpSpPr>
              <p:nvPr/>
            </p:nvGrpSpPr>
            <p:grpSpPr bwMode="auto">
              <a:xfrm>
                <a:off x="1462" y="415"/>
                <a:ext cx="747" cy="403"/>
                <a:chOff x="1462" y="415"/>
                <a:chExt cx="747" cy="403"/>
              </a:xfrm>
            </p:grpSpPr>
            <p:sp>
              <p:nvSpPr>
                <p:cNvPr id="5129" name="Rectangle 9"/>
                <p:cNvSpPr>
                  <a:spLocks noChangeArrowheads="1"/>
                </p:cNvSpPr>
                <p:nvPr/>
              </p:nvSpPr>
              <p:spPr bwMode="auto">
                <a:xfrm>
                  <a:off x="1468" y="421"/>
                  <a:ext cx="735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Increase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56" name="Rectangle 36"/>
                <p:cNvSpPr>
                  <a:spLocks noChangeArrowheads="1"/>
                </p:cNvSpPr>
                <p:nvPr/>
              </p:nvSpPr>
              <p:spPr bwMode="auto">
                <a:xfrm>
                  <a:off x="1462" y="415"/>
                  <a:ext cx="74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59" name="Group 39"/>
              <p:cNvGrpSpPr>
                <a:grpSpLocks/>
              </p:cNvGrpSpPr>
              <p:nvPr/>
            </p:nvGrpSpPr>
            <p:grpSpPr bwMode="auto">
              <a:xfrm>
                <a:off x="2209" y="415"/>
                <a:ext cx="898" cy="403"/>
                <a:chOff x="2209" y="415"/>
                <a:chExt cx="898" cy="403"/>
              </a:xfrm>
            </p:grpSpPr>
            <p:sp>
              <p:nvSpPr>
                <p:cNvPr id="5130" name="Rectangle 10"/>
                <p:cNvSpPr>
                  <a:spLocks noChangeArrowheads="1"/>
                </p:cNvSpPr>
                <p:nvPr/>
              </p:nvSpPr>
              <p:spPr bwMode="auto">
                <a:xfrm>
                  <a:off x="2215" y="421"/>
                  <a:ext cx="886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Small Change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58" name="Rectangle 38"/>
                <p:cNvSpPr>
                  <a:spLocks noChangeArrowheads="1"/>
                </p:cNvSpPr>
                <p:nvPr/>
              </p:nvSpPr>
              <p:spPr bwMode="auto">
                <a:xfrm>
                  <a:off x="2209" y="415"/>
                  <a:ext cx="898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61" name="Group 41"/>
              <p:cNvGrpSpPr>
                <a:grpSpLocks/>
              </p:cNvGrpSpPr>
              <p:nvPr/>
            </p:nvGrpSpPr>
            <p:grpSpPr bwMode="auto">
              <a:xfrm>
                <a:off x="3107" y="415"/>
                <a:ext cx="671" cy="403"/>
                <a:chOff x="3107" y="415"/>
                <a:chExt cx="671" cy="403"/>
              </a:xfrm>
            </p:grpSpPr>
            <p:sp>
              <p:nvSpPr>
                <p:cNvPr id="5131" name="Rectangle 11"/>
                <p:cNvSpPr>
                  <a:spLocks noChangeArrowheads="1"/>
                </p:cNvSpPr>
                <p:nvPr/>
              </p:nvSpPr>
              <p:spPr bwMode="auto">
                <a:xfrm>
                  <a:off x="3113" y="421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Decrease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60" name="Rectangle 40"/>
                <p:cNvSpPr>
                  <a:spLocks noChangeArrowheads="1"/>
                </p:cNvSpPr>
                <p:nvPr/>
              </p:nvSpPr>
              <p:spPr bwMode="auto">
                <a:xfrm>
                  <a:off x="3107" y="415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63" name="Group 43"/>
              <p:cNvGrpSpPr>
                <a:grpSpLocks/>
              </p:cNvGrpSpPr>
              <p:nvPr/>
            </p:nvGrpSpPr>
            <p:grpSpPr bwMode="auto">
              <a:xfrm>
                <a:off x="0" y="830"/>
                <a:ext cx="791" cy="403"/>
                <a:chOff x="0" y="830"/>
                <a:chExt cx="791" cy="403"/>
              </a:xfrm>
            </p:grpSpPr>
            <p:sp>
              <p:nvSpPr>
                <p:cNvPr id="5132" name="Rectangle 12"/>
                <p:cNvSpPr>
                  <a:spLocks noChangeArrowheads="1"/>
                </p:cNvSpPr>
                <p:nvPr/>
              </p:nvSpPr>
              <p:spPr bwMode="auto">
                <a:xfrm>
                  <a:off x="6" y="836"/>
                  <a:ext cx="77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Ki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62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830"/>
                  <a:ext cx="79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65" name="Group 45"/>
              <p:cNvGrpSpPr>
                <a:grpSpLocks/>
              </p:cNvGrpSpPr>
              <p:nvPr/>
            </p:nvGrpSpPr>
            <p:grpSpPr bwMode="auto">
              <a:xfrm>
                <a:off x="791" y="830"/>
                <a:ext cx="671" cy="403"/>
                <a:chOff x="791" y="830"/>
                <a:chExt cx="671" cy="403"/>
              </a:xfrm>
            </p:grpSpPr>
            <p:sp>
              <p:nvSpPr>
                <p:cNvPr id="5133" name="Rectangle 13"/>
                <p:cNvSpPr>
                  <a:spLocks noChangeArrowheads="1"/>
                </p:cNvSpPr>
                <p:nvPr/>
              </p:nvSpPr>
              <p:spPr bwMode="auto">
                <a:xfrm>
                  <a:off x="797" y="836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Decrease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64" name="Rectangle 44"/>
                <p:cNvSpPr>
                  <a:spLocks noChangeArrowheads="1"/>
                </p:cNvSpPr>
                <p:nvPr/>
              </p:nvSpPr>
              <p:spPr bwMode="auto">
                <a:xfrm>
                  <a:off x="791" y="830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67" name="Group 47"/>
              <p:cNvGrpSpPr>
                <a:grpSpLocks/>
              </p:cNvGrpSpPr>
              <p:nvPr/>
            </p:nvGrpSpPr>
            <p:grpSpPr bwMode="auto">
              <a:xfrm>
                <a:off x="1462" y="830"/>
                <a:ext cx="747" cy="403"/>
                <a:chOff x="1462" y="830"/>
                <a:chExt cx="747" cy="403"/>
              </a:xfrm>
            </p:grpSpPr>
            <p:sp>
              <p:nvSpPr>
                <p:cNvPr id="5134" name="Rectangle 14"/>
                <p:cNvSpPr>
                  <a:spLocks noChangeArrowheads="1"/>
                </p:cNvSpPr>
                <p:nvPr/>
              </p:nvSpPr>
              <p:spPr bwMode="auto">
                <a:xfrm>
                  <a:off x="1468" y="836"/>
                  <a:ext cx="735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Increase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66" name="Rectangle 46"/>
                <p:cNvSpPr>
                  <a:spLocks noChangeArrowheads="1"/>
                </p:cNvSpPr>
                <p:nvPr/>
              </p:nvSpPr>
              <p:spPr bwMode="auto">
                <a:xfrm>
                  <a:off x="1462" y="830"/>
                  <a:ext cx="74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69" name="Group 49"/>
              <p:cNvGrpSpPr>
                <a:grpSpLocks/>
              </p:cNvGrpSpPr>
              <p:nvPr/>
            </p:nvGrpSpPr>
            <p:grpSpPr bwMode="auto">
              <a:xfrm>
                <a:off x="2209" y="830"/>
                <a:ext cx="898" cy="403"/>
                <a:chOff x="2209" y="830"/>
                <a:chExt cx="898" cy="403"/>
              </a:xfrm>
            </p:grpSpPr>
            <p:sp>
              <p:nvSpPr>
                <p:cNvPr id="5135" name="Rectangle 15"/>
                <p:cNvSpPr>
                  <a:spLocks noChangeArrowheads="1"/>
                </p:cNvSpPr>
                <p:nvPr/>
              </p:nvSpPr>
              <p:spPr bwMode="auto">
                <a:xfrm>
                  <a:off x="2215" y="836"/>
                  <a:ext cx="886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Increase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68" name="Rectangle 48"/>
                <p:cNvSpPr>
                  <a:spLocks noChangeArrowheads="1"/>
                </p:cNvSpPr>
                <p:nvPr/>
              </p:nvSpPr>
              <p:spPr bwMode="auto">
                <a:xfrm>
                  <a:off x="2209" y="830"/>
                  <a:ext cx="898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71" name="Group 51"/>
              <p:cNvGrpSpPr>
                <a:grpSpLocks/>
              </p:cNvGrpSpPr>
              <p:nvPr/>
            </p:nvGrpSpPr>
            <p:grpSpPr bwMode="auto">
              <a:xfrm>
                <a:off x="3107" y="830"/>
                <a:ext cx="671" cy="403"/>
                <a:chOff x="3107" y="830"/>
                <a:chExt cx="671" cy="403"/>
              </a:xfrm>
            </p:grpSpPr>
            <p:sp>
              <p:nvSpPr>
                <p:cNvPr id="5136" name="Rectangle 16"/>
                <p:cNvSpPr>
                  <a:spLocks noChangeArrowheads="1"/>
                </p:cNvSpPr>
                <p:nvPr/>
              </p:nvSpPr>
              <p:spPr bwMode="auto">
                <a:xfrm>
                  <a:off x="3113" y="836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Eliminate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70" name="Rectangle 50"/>
                <p:cNvSpPr>
                  <a:spLocks noChangeArrowheads="1"/>
                </p:cNvSpPr>
                <p:nvPr/>
              </p:nvSpPr>
              <p:spPr bwMode="auto">
                <a:xfrm>
                  <a:off x="3107" y="830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73" name="Group 53"/>
              <p:cNvGrpSpPr>
                <a:grpSpLocks/>
              </p:cNvGrpSpPr>
              <p:nvPr/>
            </p:nvGrpSpPr>
            <p:grpSpPr bwMode="auto">
              <a:xfrm>
                <a:off x="0" y="1245"/>
                <a:ext cx="791" cy="403"/>
                <a:chOff x="0" y="1245"/>
                <a:chExt cx="791" cy="403"/>
              </a:xfrm>
            </p:grpSpPr>
            <p:sp>
              <p:nvSpPr>
                <p:cNvPr id="5137" name="Rectangle 17"/>
                <p:cNvSpPr>
                  <a:spLocks noChangeArrowheads="1"/>
                </p:cNvSpPr>
                <p:nvPr/>
              </p:nvSpPr>
              <p:spPr bwMode="auto">
                <a:xfrm>
                  <a:off x="6" y="1251"/>
                  <a:ext cx="77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Kd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72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1245"/>
                  <a:ext cx="79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75" name="Group 55"/>
              <p:cNvGrpSpPr>
                <a:grpSpLocks/>
              </p:cNvGrpSpPr>
              <p:nvPr/>
            </p:nvGrpSpPr>
            <p:grpSpPr bwMode="auto">
              <a:xfrm>
                <a:off x="791" y="1245"/>
                <a:ext cx="671" cy="403"/>
                <a:chOff x="791" y="1245"/>
                <a:chExt cx="671" cy="403"/>
              </a:xfrm>
            </p:grpSpPr>
            <p:sp>
              <p:nvSpPr>
                <p:cNvPr id="5138" name="Rectangle 18"/>
                <p:cNvSpPr>
                  <a:spLocks noChangeArrowheads="1"/>
                </p:cNvSpPr>
                <p:nvPr/>
              </p:nvSpPr>
              <p:spPr bwMode="auto">
                <a:xfrm>
                  <a:off x="797" y="1251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Small Change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74" name="Rectangle 54"/>
                <p:cNvSpPr>
                  <a:spLocks noChangeArrowheads="1"/>
                </p:cNvSpPr>
                <p:nvPr/>
              </p:nvSpPr>
              <p:spPr bwMode="auto">
                <a:xfrm>
                  <a:off x="791" y="1245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77" name="Group 57"/>
              <p:cNvGrpSpPr>
                <a:grpSpLocks/>
              </p:cNvGrpSpPr>
              <p:nvPr/>
            </p:nvGrpSpPr>
            <p:grpSpPr bwMode="auto">
              <a:xfrm>
                <a:off x="1462" y="1245"/>
                <a:ext cx="747" cy="403"/>
                <a:chOff x="1462" y="1245"/>
                <a:chExt cx="747" cy="403"/>
              </a:xfrm>
            </p:grpSpPr>
            <p:sp>
              <p:nvSpPr>
                <p:cNvPr id="5139" name="Rectangle 19"/>
                <p:cNvSpPr>
                  <a:spLocks noChangeArrowheads="1"/>
                </p:cNvSpPr>
                <p:nvPr/>
              </p:nvSpPr>
              <p:spPr bwMode="auto">
                <a:xfrm>
                  <a:off x="1468" y="1251"/>
                  <a:ext cx="735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Decrease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76" name="Rectangle 56"/>
                <p:cNvSpPr>
                  <a:spLocks noChangeArrowheads="1"/>
                </p:cNvSpPr>
                <p:nvPr/>
              </p:nvSpPr>
              <p:spPr bwMode="auto">
                <a:xfrm>
                  <a:off x="1462" y="1245"/>
                  <a:ext cx="74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79" name="Group 59"/>
              <p:cNvGrpSpPr>
                <a:grpSpLocks/>
              </p:cNvGrpSpPr>
              <p:nvPr/>
            </p:nvGrpSpPr>
            <p:grpSpPr bwMode="auto">
              <a:xfrm>
                <a:off x="2209" y="1245"/>
                <a:ext cx="898" cy="403"/>
                <a:chOff x="2209" y="1245"/>
                <a:chExt cx="898" cy="403"/>
              </a:xfrm>
            </p:grpSpPr>
            <p:sp>
              <p:nvSpPr>
                <p:cNvPr id="5140" name="Rectangle 20"/>
                <p:cNvSpPr>
                  <a:spLocks noChangeArrowheads="1"/>
                </p:cNvSpPr>
                <p:nvPr/>
              </p:nvSpPr>
              <p:spPr bwMode="auto">
                <a:xfrm>
                  <a:off x="2215" y="1251"/>
                  <a:ext cx="886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Decrease</a:t>
                  </a:r>
                </a:p>
                <a:p>
                  <a:pPr algn="ctr"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78" name="Rectangle 58"/>
                <p:cNvSpPr>
                  <a:spLocks noChangeArrowheads="1"/>
                </p:cNvSpPr>
                <p:nvPr/>
              </p:nvSpPr>
              <p:spPr bwMode="auto">
                <a:xfrm>
                  <a:off x="2209" y="1245"/>
                  <a:ext cx="898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  <p:grpSp>
            <p:nvGrpSpPr>
              <p:cNvPr id="5181" name="Group 61"/>
              <p:cNvGrpSpPr>
                <a:grpSpLocks/>
              </p:cNvGrpSpPr>
              <p:nvPr/>
            </p:nvGrpSpPr>
            <p:grpSpPr bwMode="auto">
              <a:xfrm>
                <a:off x="3107" y="1245"/>
                <a:ext cx="671" cy="403"/>
                <a:chOff x="3107" y="1245"/>
                <a:chExt cx="671" cy="403"/>
              </a:xfrm>
            </p:grpSpPr>
            <p:sp>
              <p:nvSpPr>
                <p:cNvPr id="5141" name="Rectangle 21"/>
                <p:cNvSpPr>
                  <a:spLocks noChangeArrowheads="1"/>
                </p:cNvSpPr>
                <p:nvPr/>
              </p:nvSpPr>
              <p:spPr bwMode="auto">
                <a:xfrm>
                  <a:off x="3113" y="1251"/>
                  <a:ext cx="659" cy="39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r>
                    <a:rPr lang="en-US" sz="2200">
                      <a:ln w="0"/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cs typeface="Times New Roman" panose="02020603050405020304" pitchFamily="18" charset="0"/>
                    </a:rPr>
                    <a:t>Small Change</a:t>
                  </a:r>
                </a:p>
                <a:p>
                  <a:pPr eaLnBrk="0" hangingPunct="0"/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  <p:sp>
              <p:nvSpPr>
                <p:cNvPr id="5180" name="Rectangle 60"/>
                <p:cNvSpPr>
                  <a:spLocks noChangeArrowheads="1"/>
                </p:cNvSpPr>
                <p:nvPr/>
              </p:nvSpPr>
              <p:spPr bwMode="auto">
                <a:xfrm>
                  <a:off x="3107" y="1245"/>
                  <a:ext cx="671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20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5183" name="Rectangle 63"/>
            <p:cNvSpPr>
              <a:spLocks noChangeArrowheads="1"/>
            </p:cNvSpPr>
            <p:nvPr/>
          </p:nvSpPr>
          <p:spPr bwMode="auto">
            <a:xfrm>
              <a:off x="-3" y="-3"/>
              <a:ext cx="3784" cy="1654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22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5185" name="Line 65"/>
          <p:cNvSpPr>
            <a:spLocks noChangeShapeType="1"/>
          </p:cNvSpPr>
          <p:nvPr/>
        </p:nvSpPr>
        <p:spPr bwMode="auto">
          <a:xfrm flipH="1" flipV="1">
            <a:off x="1600200" y="27432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The Characteristics of P, I, and D controllers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6200" y="76200"/>
            <a:ext cx="89154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b="1" dirty="0"/>
              <a:t>Tips for Designing a PID Controller</a:t>
            </a:r>
          </a:p>
          <a:p>
            <a:pPr>
              <a:spcBef>
                <a:spcPct val="50000"/>
              </a:spcBef>
            </a:pPr>
            <a:endParaRPr lang="en-US" sz="1800" dirty="0"/>
          </a:p>
          <a:p>
            <a:pPr algn="just">
              <a:spcBef>
                <a:spcPct val="50000"/>
              </a:spcBef>
            </a:pPr>
            <a:r>
              <a:rPr lang="en-US" sz="2000" dirty="0"/>
              <a:t>1.	Obtain an open-loop response and determine what needs to be improved </a:t>
            </a:r>
          </a:p>
          <a:p>
            <a:pPr algn="just">
              <a:spcBef>
                <a:spcPct val="50000"/>
              </a:spcBef>
            </a:pPr>
            <a:r>
              <a:rPr lang="en-US" sz="2000" dirty="0"/>
              <a:t>2.	Add a proportional control to improve the rise time </a:t>
            </a:r>
          </a:p>
          <a:p>
            <a:pPr algn="just">
              <a:spcBef>
                <a:spcPct val="50000"/>
              </a:spcBef>
            </a:pPr>
            <a:r>
              <a:rPr lang="en-US" sz="2000" dirty="0"/>
              <a:t>3.	Add a derivative control to improve the overshoot </a:t>
            </a:r>
          </a:p>
          <a:p>
            <a:pPr algn="just">
              <a:spcBef>
                <a:spcPct val="50000"/>
              </a:spcBef>
            </a:pPr>
            <a:r>
              <a:rPr lang="en-US" sz="2000" dirty="0"/>
              <a:t>4.	Add an integral control to eliminate the steady-state error </a:t>
            </a:r>
          </a:p>
          <a:p>
            <a:pPr algn="just">
              <a:spcBef>
                <a:spcPct val="50000"/>
              </a:spcBef>
              <a:buFontTx/>
              <a:buAutoNum type="arabicPeriod" startAt="5"/>
            </a:pPr>
            <a:r>
              <a:rPr lang="en-US" sz="2000" dirty="0"/>
              <a:t>Adjust each of </a:t>
            </a:r>
            <a:r>
              <a:rPr lang="en-US" sz="2000" i="1" dirty="0" err="1" smtClean="0">
                <a:solidFill>
                  <a:srgbClr val="FF0000"/>
                </a:solidFill>
              </a:rPr>
              <a:t>K</a:t>
            </a:r>
            <a:r>
              <a:rPr lang="en-US" sz="2000" i="1" baseline="-25000" dirty="0" err="1" smtClean="0">
                <a:solidFill>
                  <a:srgbClr val="FF0000"/>
                </a:solidFill>
              </a:rPr>
              <a:t>p</a:t>
            </a:r>
            <a:r>
              <a:rPr lang="en-US" sz="2000" dirty="0" smtClean="0"/>
              <a:t>, </a:t>
            </a:r>
            <a:r>
              <a:rPr lang="en-US" sz="2000" i="1" dirty="0">
                <a:solidFill>
                  <a:srgbClr val="FF0000"/>
                </a:solidFill>
              </a:rPr>
              <a:t>K</a:t>
            </a:r>
            <a:r>
              <a:rPr lang="en-US" sz="2000" i="1" baseline="-25000" dirty="0">
                <a:solidFill>
                  <a:srgbClr val="FF0000"/>
                </a:solidFill>
              </a:rPr>
              <a:t>i</a:t>
            </a:r>
            <a:r>
              <a:rPr lang="en-US" sz="2000" dirty="0"/>
              <a:t>, and </a:t>
            </a:r>
            <a:r>
              <a:rPr lang="en-US" sz="2000" i="1" dirty="0" err="1">
                <a:solidFill>
                  <a:srgbClr val="FF0000"/>
                </a:solidFill>
              </a:rPr>
              <a:t>K</a:t>
            </a:r>
            <a:r>
              <a:rPr lang="en-US" sz="2000" i="1" baseline="-25000" dirty="0" err="1">
                <a:solidFill>
                  <a:srgbClr val="FF0000"/>
                </a:solidFill>
              </a:rPr>
              <a:t>d</a:t>
            </a:r>
            <a:r>
              <a:rPr lang="en-US" sz="2000" dirty="0"/>
              <a:t> until you obtain a desired overall response.  </a:t>
            </a:r>
          </a:p>
          <a:p>
            <a:pPr algn="just">
              <a:spcBef>
                <a:spcPct val="50000"/>
              </a:spcBef>
            </a:pPr>
            <a:endParaRPr lang="en-US" sz="2000" dirty="0"/>
          </a:p>
          <a:p>
            <a:pPr marL="285750" indent="-285750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Lastly, please keep in mind that you do not need to implement all three controllers (proportional, derivative, and integral) into a single system, if not necessary. For example, if a PI controller gives a good enough response (like the above example), then you don't need to implement derivative controller to the system. Keep the controller as simple as possible.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91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PID Tuning Rules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Part-II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926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412"/>
            <a:ext cx="8229600" cy="808338"/>
          </a:xfrm>
        </p:spPr>
        <p:txBody>
          <a:bodyPr/>
          <a:lstStyle/>
          <a:p>
            <a:r>
              <a:rPr lang="en-US" dirty="0" smtClean="0"/>
              <a:t>PID Tuning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30" y="736322"/>
            <a:ext cx="88392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transfer function of PID controller is given as</a:t>
            </a:r>
          </a:p>
          <a:p>
            <a:endParaRPr lang="en-US" sz="2800" dirty="0"/>
          </a:p>
          <a:p>
            <a:endParaRPr lang="en-US" sz="1800" dirty="0" smtClean="0"/>
          </a:p>
          <a:p>
            <a:r>
              <a:rPr lang="en-US" sz="2800" dirty="0" smtClean="0"/>
              <a:t>It can be simplified as</a:t>
            </a:r>
          </a:p>
          <a:p>
            <a:endParaRPr lang="en-US" sz="2800" dirty="0"/>
          </a:p>
          <a:p>
            <a:endParaRPr lang="en-US" sz="1400" dirty="0" smtClean="0"/>
          </a:p>
          <a:p>
            <a:r>
              <a:rPr lang="en-US" sz="2800" dirty="0" smtClean="0"/>
              <a:t>Where 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604247" y="1232015"/>
                <a:ext cx="4033091" cy="8971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2800" i="1" baseline="-2500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800" b="0" i="1" baseline="-25000" smtClean="0">
                                  <a:latin typeface="Cambria Math" panose="02040503050406030204" pitchFamily="18" charset="0"/>
                                </a:rPr>
                                <m:t>𝑖𝑑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4247" y="1232015"/>
                <a:ext cx="4033091" cy="89710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411104" y="2610136"/>
                <a:ext cx="4250907" cy="8822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2800" i="1" baseline="-2500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800" b="0" i="1" baseline="-25000" smtClean="0">
                                  <a:latin typeface="Cambria Math" panose="02040503050406030204" pitchFamily="18" charset="0"/>
                                </a:rPr>
                                <m:t>𝑖𝑑</m:t>
                              </m:r>
                              <m:d>
                                <m:dPr>
                                  <m:ctrlPr>
                                    <a:rPr lang="en-US" sz="2800" b="0" i="1" baseline="-2500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</m:d>
                            </m:den>
                          </m:f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104" y="2610136"/>
                <a:ext cx="4250907" cy="88222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33600" y="3653496"/>
                <a:ext cx="1243289" cy="890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3653496"/>
                <a:ext cx="1243289" cy="89043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789145" y="3653496"/>
                <a:ext cx="1327864" cy="9267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9145" y="3653496"/>
                <a:ext cx="1327864" cy="92672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4954078"/>
            <a:ext cx="8171330" cy="191067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307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08338"/>
          </a:xfrm>
        </p:spPr>
        <p:txBody>
          <a:bodyPr/>
          <a:lstStyle/>
          <a:p>
            <a:r>
              <a:rPr lang="en-US" dirty="0" smtClean="0"/>
              <a:t>PID Tuning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219200"/>
                <a:ext cx="8839200" cy="5486399"/>
              </a:xfrm>
            </p:spPr>
            <p:txBody>
              <a:bodyPr>
                <a:normAutofit lnSpcReduction="10000"/>
              </a:bodyPr>
              <a:lstStyle/>
              <a:p>
                <a:pPr algn="just"/>
                <a:r>
                  <a:rPr lang="en-US" sz="2800" dirty="0" smtClean="0"/>
                  <a:t>The process of selecting the controller parameters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800" dirty="0" smtClean="0"/>
                  <a:t>) </a:t>
                </a:r>
                <a:r>
                  <a:rPr lang="en-US" sz="2800" dirty="0"/>
                  <a:t>to meet given performance </a:t>
                </a:r>
                <a:r>
                  <a:rPr lang="en-US" sz="2800" dirty="0" smtClean="0"/>
                  <a:t>specifications is </a:t>
                </a:r>
                <a:r>
                  <a:rPr lang="en-US" sz="2800" dirty="0"/>
                  <a:t>known as controller tuning</a:t>
                </a:r>
                <a:r>
                  <a:rPr lang="en-US" sz="2800" dirty="0" smtClean="0"/>
                  <a:t>.</a:t>
                </a:r>
              </a:p>
              <a:p>
                <a:pPr algn="just"/>
                <a:endParaRPr lang="en-US" sz="2800" dirty="0" smtClean="0"/>
              </a:p>
              <a:p>
                <a:pPr algn="just"/>
                <a:r>
                  <a:rPr lang="en-US" sz="2800" dirty="0"/>
                  <a:t>Ziegler and Nichols suggested rules for </a:t>
                </a:r>
                <a:r>
                  <a:rPr lang="en-US" sz="2800" dirty="0" smtClean="0"/>
                  <a:t>tuning PID controllers experimentally.</a:t>
                </a:r>
              </a:p>
              <a:p>
                <a:pPr algn="just"/>
                <a:endParaRPr lang="en-US" sz="2800" dirty="0" smtClean="0"/>
              </a:p>
              <a:p>
                <a:pPr algn="just"/>
                <a:r>
                  <a:rPr lang="en-US" sz="2800" dirty="0" smtClean="0"/>
                  <a:t>Which are </a:t>
                </a:r>
                <a:r>
                  <a:rPr lang="en-US" sz="2800" dirty="0"/>
                  <a:t>useful when mathematical models of plants are not known</a:t>
                </a:r>
                <a:r>
                  <a:rPr lang="en-US" sz="2800" dirty="0" smtClean="0"/>
                  <a:t>.</a:t>
                </a:r>
              </a:p>
              <a:p>
                <a:pPr algn="just"/>
                <a:endParaRPr lang="en-US" sz="2800" dirty="0"/>
              </a:p>
              <a:p>
                <a:pPr algn="just"/>
                <a:r>
                  <a:rPr lang="en-US" sz="2800" dirty="0" smtClean="0"/>
                  <a:t>These rules </a:t>
                </a:r>
                <a:r>
                  <a:rPr lang="en-US" sz="2800" dirty="0"/>
                  <a:t>can, of course, be applied to the design of systems with known </a:t>
                </a:r>
                <a:r>
                  <a:rPr lang="en-US" sz="2800" dirty="0" smtClean="0"/>
                  <a:t>mathematical models.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219200"/>
                <a:ext cx="8839200" cy="5486399"/>
              </a:xfrm>
              <a:blipFill rotWithShape="0">
                <a:blip r:embed="rId2"/>
                <a:stretch>
                  <a:fillRect l="-1241" t="-1778" r="-13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998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08338"/>
          </a:xfrm>
        </p:spPr>
        <p:txBody>
          <a:bodyPr/>
          <a:lstStyle/>
          <a:p>
            <a:r>
              <a:rPr lang="en-US" dirty="0" smtClean="0"/>
              <a:t>PID Tuning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219200"/>
                <a:ext cx="8839200" cy="5486399"/>
              </a:xfrm>
            </p:spPr>
            <p:txBody>
              <a:bodyPr>
                <a:normAutofit fontScale="92500" lnSpcReduction="10000"/>
              </a:bodyPr>
              <a:lstStyle/>
              <a:p>
                <a:pPr algn="just"/>
                <a:r>
                  <a:rPr lang="en-US" sz="2800" dirty="0"/>
                  <a:t>Such rules suggest a set of values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/>
                  <a:t>that will give a stable </a:t>
                </a:r>
                <a:r>
                  <a:rPr lang="en-US" sz="2800" dirty="0" smtClean="0"/>
                  <a:t>operation of </a:t>
                </a:r>
                <a:r>
                  <a:rPr lang="en-US" sz="2800" dirty="0"/>
                  <a:t>the system. </a:t>
                </a:r>
                <a:endParaRPr lang="en-US" sz="2800" dirty="0" smtClean="0"/>
              </a:p>
              <a:p>
                <a:pPr algn="just"/>
                <a:endParaRPr lang="en-US" sz="2800" dirty="0" smtClean="0"/>
              </a:p>
              <a:p>
                <a:pPr algn="just"/>
                <a:r>
                  <a:rPr lang="en-US" sz="2800" dirty="0" smtClean="0"/>
                  <a:t>However</a:t>
                </a:r>
                <a:r>
                  <a:rPr lang="en-US" sz="2800" dirty="0"/>
                  <a:t>, the resulting system may exhibit a large maximum </a:t>
                </a:r>
                <a:r>
                  <a:rPr lang="en-US" sz="2800" dirty="0" smtClean="0"/>
                  <a:t>overshoot in </a:t>
                </a:r>
                <a:r>
                  <a:rPr lang="en-US" sz="2800" dirty="0"/>
                  <a:t>the step response, which is unacceptable. </a:t>
                </a:r>
                <a:endParaRPr lang="en-US" sz="2800" dirty="0" smtClean="0"/>
              </a:p>
              <a:p>
                <a:pPr algn="just"/>
                <a:endParaRPr lang="en-US" sz="2800" dirty="0" smtClean="0"/>
              </a:p>
              <a:p>
                <a:pPr algn="just"/>
                <a:r>
                  <a:rPr lang="en-US" sz="2800" dirty="0" smtClean="0"/>
                  <a:t>In </a:t>
                </a:r>
                <a:r>
                  <a:rPr lang="en-US" sz="2800" dirty="0"/>
                  <a:t>such a case we need series of </a:t>
                </a:r>
                <a:r>
                  <a:rPr lang="en-US" sz="2800" dirty="0" smtClean="0"/>
                  <a:t>fine tunings </a:t>
                </a:r>
                <a:r>
                  <a:rPr lang="en-US" sz="2800" dirty="0"/>
                  <a:t>until an acceptable result is obtained. </a:t>
                </a:r>
                <a:endParaRPr lang="en-US" sz="2800" dirty="0" smtClean="0"/>
              </a:p>
              <a:p>
                <a:pPr algn="just"/>
                <a:endParaRPr lang="en-US" sz="2800" dirty="0" smtClean="0"/>
              </a:p>
              <a:p>
                <a:pPr algn="just"/>
                <a:r>
                  <a:rPr lang="en-US" sz="2800" dirty="0" smtClean="0"/>
                  <a:t>In </a:t>
                </a:r>
                <a:r>
                  <a:rPr lang="en-US" sz="2800" dirty="0"/>
                  <a:t>fact, the Ziegler–Nichols tuning </a:t>
                </a:r>
                <a:r>
                  <a:rPr lang="en-US" sz="2800" dirty="0" smtClean="0"/>
                  <a:t>rules give </a:t>
                </a:r>
                <a:r>
                  <a:rPr lang="en-US" sz="2800" dirty="0"/>
                  <a:t>an educated guess for the parameter values and provide a starting point for fine tuning</a:t>
                </a:r>
                <a:r>
                  <a:rPr lang="en-US" sz="2800" dirty="0" smtClean="0"/>
                  <a:t>, rather </a:t>
                </a:r>
                <a:r>
                  <a:rPr lang="en-US" sz="2800" dirty="0"/>
                  <a:t>than giving the final settings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800" dirty="0"/>
                  <a:t> in a single shot.</a:t>
                </a:r>
                <a:endParaRPr lang="en-US" sz="2800" dirty="0" smtClean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219200"/>
                <a:ext cx="8839200" cy="5486399"/>
              </a:xfrm>
              <a:blipFill rotWithShape="0">
                <a:blip r:embed="rId2"/>
                <a:stretch>
                  <a:fillRect l="-1034" t="-1444" r="-1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136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083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Zeigler-Nichol’s PID Tuning Methods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219200"/>
                <a:ext cx="8839200" cy="5486399"/>
              </a:xfrm>
            </p:spPr>
            <p:txBody>
              <a:bodyPr>
                <a:normAutofit lnSpcReduction="10000"/>
              </a:bodyPr>
              <a:lstStyle/>
              <a:p>
                <a:pPr algn="just"/>
                <a:r>
                  <a:rPr lang="en-US" sz="2800" dirty="0"/>
                  <a:t>Ziegler and Nichols </a:t>
                </a:r>
                <a:r>
                  <a:rPr lang="en-US" sz="2800" dirty="0" smtClean="0"/>
                  <a:t>proposed rules </a:t>
                </a:r>
                <a:r>
                  <a:rPr lang="en-US" sz="2800" dirty="0"/>
                  <a:t>for determining values of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800" dirty="0" smtClean="0"/>
                  <a:t> based </a:t>
                </a:r>
                <a:r>
                  <a:rPr lang="en-US" sz="2800" dirty="0"/>
                  <a:t>on the transient response characteristics of a given plant. </a:t>
                </a:r>
                <a:endParaRPr lang="en-US" sz="2800" dirty="0" smtClean="0"/>
              </a:p>
              <a:p>
                <a:pPr algn="just"/>
                <a:endParaRPr lang="en-US" sz="2800" dirty="0" smtClean="0"/>
              </a:p>
              <a:p>
                <a:r>
                  <a:rPr lang="en-US" sz="2800" dirty="0" smtClean="0"/>
                  <a:t>Such determination </a:t>
                </a:r>
                <a:r>
                  <a:rPr lang="en-US" sz="2800" dirty="0"/>
                  <a:t>of the parameters of PID controllers or tuning of PID controllers can </a:t>
                </a:r>
                <a:r>
                  <a:rPr lang="en-US" sz="2800" dirty="0" smtClean="0"/>
                  <a:t>be made </a:t>
                </a:r>
                <a:r>
                  <a:rPr lang="en-US" sz="2800" dirty="0"/>
                  <a:t>by engineers on-site by experiments on the plant</a:t>
                </a:r>
                <a:r>
                  <a:rPr lang="en-US" sz="2800" dirty="0" smtClean="0"/>
                  <a:t>.</a:t>
                </a:r>
              </a:p>
              <a:p>
                <a:endParaRPr lang="en-US" sz="2800" dirty="0"/>
              </a:p>
              <a:p>
                <a:pPr algn="just"/>
                <a:r>
                  <a:rPr lang="en-US" sz="2800" dirty="0"/>
                  <a:t>There are two methods called Ziegler–Nichols tuning rules: </a:t>
                </a:r>
                <a:endParaRPr lang="en-US" sz="2800" dirty="0" smtClean="0"/>
              </a:p>
              <a:p>
                <a:pPr algn="just"/>
                <a:endParaRPr lang="en-US" sz="1500" dirty="0" smtClean="0"/>
              </a:p>
              <a:p>
                <a:pPr lvl="2" algn="just"/>
                <a:r>
                  <a:rPr lang="en-US" dirty="0" smtClean="0"/>
                  <a:t>First method (open loop Method)</a:t>
                </a:r>
              </a:p>
              <a:p>
                <a:pPr lvl="2" algn="just"/>
                <a:r>
                  <a:rPr lang="en-US" dirty="0" smtClean="0"/>
                  <a:t>Second method (Closed Loop Method)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219200"/>
                <a:ext cx="8839200" cy="5486399"/>
              </a:xfrm>
              <a:blipFill rotWithShape="0">
                <a:blip r:embed="rId2"/>
                <a:stretch>
                  <a:fillRect l="-1241" t="-1778" r="-1379" b="-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854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08338"/>
          </a:xfrm>
        </p:spPr>
        <p:txBody>
          <a:bodyPr>
            <a:normAutofit/>
          </a:bodyPr>
          <a:lstStyle/>
          <a:p>
            <a:r>
              <a:rPr lang="en-US" dirty="0" smtClean="0"/>
              <a:t>Zeigler-Nichol’s First Method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191904"/>
            <a:ext cx="3886200" cy="5486399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In the first method, we obtain experimentally the response of </a:t>
            </a:r>
            <a:r>
              <a:rPr lang="en-US" sz="2600" dirty="0" smtClean="0"/>
              <a:t>the plant </a:t>
            </a:r>
            <a:r>
              <a:rPr lang="en-US" sz="2600" dirty="0"/>
              <a:t>to a unit-step </a:t>
            </a:r>
            <a:r>
              <a:rPr lang="en-US" sz="2600" dirty="0" smtClean="0"/>
              <a:t>input.</a:t>
            </a:r>
          </a:p>
          <a:p>
            <a:pPr algn="just"/>
            <a:endParaRPr lang="en-US" sz="2600" dirty="0" smtClean="0"/>
          </a:p>
          <a:p>
            <a:pPr algn="just"/>
            <a:r>
              <a:rPr lang="en-US" sz="2600" dirty="0"/>
              <a:t>If the plant involves neither </a:t>
            </a:r>
            <a:r>
              <a:rPr lang="en-US" sz="2600" dirty="0" smtClean="0"/>
              <a:t>integrator(s</a:t>
            </a:r>
            <a:r>
              <a:rPr lang="en-US" sz="2600" dirty="0"/>
              <a:t>) nor dominant complex-conjugate poles, then such a unit-step response curve </a:t>
            </a:r>
            <a:r>
              <a:rPr lang="en-US" sz="2600" dirty="0" smtClean="0"/>
              <a:t>may look </a:t>
            </a:r>
            <a:r>
              <a:rPr lang="en-US" sz="2600" dirty="0"/>
              <a:t>S-shaped</a:t>
            </a:r>
            <a:endParaRPr lang="en-US" sz="26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752" y="1528282"/>
            <a:ext cx="4753048" cy="13673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788" y="3463144"/>
            <a:ext cx="5109979" cy="324245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601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Zeigler-Nichol’s First Method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200" y="762000"/>
            <a:ext cx="8991600" cy="5486399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This method applies if the response to a </a:t>
            </a:r>
            <a:r>
              <a:rPr lang="en-US" sz="2600" dirty="0" smtClean="0"/>
              <a:t>step input exhibits </a:t>
            </a:r>
            <a:r>
              <a:rPr lang="en-US" sz="2600" dirty="0"/>
              <a:t>an S-shaped curve. </a:t>
            </a:r>
            <a:endParaRPr lang="en-US" sz="2600" dirty="0" smtClean="0"/>
          </a:p>
          <a:p>
            <a:pPr algn="just"/>
            <a:endParaRPr lang="en-US" sz="1400" dirty="0" smtClean="0"/>
          </a:p>
          <a:p>
            <a:pPr algn="just"/>
            <a:r>
              <a:rPr lang="en-US" sz="2600" dirty="0" smtClean="0"/>
              <a:t>Such </a:t>
            </a:r>
            <a:r>
              <a:rPr lang="en-US" sz="2600" dirty="0"/>
              <a:t>step-response curves may be generated </a:t>
            </a:r>
            <a:r>
              <a:rPr lang="en-US" sz="2600" dirty="0" smtClean="0"/>
              <a:t>experimentally or </a:t>
            </a:r>
            <a:r>
              <a:rPr lang="en-US" sz="2600" dirty="0"/>
              <a:t>from a dynamic simulation of the plant.</a:t>
            </a:r>
            <a:endParaRPr lang="en-US" sz="26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68" y="3048000"/>
            <a:ext cx="8752332" cy="3505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2723038"/>
            <a:ext cx="1111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Table-1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87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PID Stands for</a:t>
            </a:r>
          </a:p>
          <a:p>
            <a:pPr lvl="1"/>
            <a:r>
              <a:rPr lang="en-US" dirty="0" smtClean="0"/>
              <a:t>P </a:t>
            </a:r>
            <a:r>
              <a:rPr lang="en-US" dirty="0" smtClean="0">
                <a:sym typeface="Wingdings" panose="05000000000000000000" pitchFamily="2" charset="2"/>
              </a:rPr>
              <a:t> Proportional 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I   Integral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D  Derivative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4114800"/>
            <a:ext cx="7648037" cy="2011363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03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Zeigler-Nichol’s Second Method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76200" y="762000"/>
                <a:ext cx="8991600" cy="60960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800" dirty="0" smtClean="0"/>
                  <a:t>In the second method, we first set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sz="28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600" dirty="0" smtClean="0"/>
                  <a:t>.</a:t>
                </a:r>
              </a:p>
              <a:p>
                <a:pPr algn="just"/>
                <a:endParaRPr lang="en-US" sz="2000" dirty="0" smtClean="0"/>
              </a:p>
              <a:p>
                <a:pPr algn="just"/>
                <a:r>
                  <a:rPr lang="en-US" sz="2800" dirty="0"/>
                  <a:t>Using </a:t>
                </a:r>
                <a:r>
                  <a:rPr lang="en-US" sz="2800" dirty="0" smtClean="0"/>
                  <a:t>the proportional </a:t>
                </a:r>
                <a:r>
                  <a:rPr lang="en-US" sz="2800" dirty="0"/>
                  <a:t>control action only </a:t>
                </a:r>
                <a:r>
                  <a:rPr lang="en-US" sz="2800" dirty="0" smtClean="0"/>
                  <a:t>(as shown in figure), </a:t>
                </a:r>
                <a:r>
                  <a:rPr lang="en-US" sz="2800" dirty="0"/>
                  <a:t>increase </a:t>
                </a:r>
                <a:r>
                  <a:rPr lang="en-US" sz="2800" i="1" dirty="0" err="1">
                    <a:solidFill>
                      <a:srgbClr val="FF0000"/>
                    </a:solidFill>
                  </a:rPr>
                  <a:t>K</a:t>
                </a:r>
                <a:r>
                  <a:rPr lang="en-US" sz="2800" baseline="-25000" dirty="0" err="1">
                    <a:solidFill>
                      <a:srgbClr val="FF0000"/>
                    </a:solidFill>
                  </a:rPr>
                  <a:t>p</a:t>
                </a:r>
                <a:r>
                  <a:rPr lang="en-US" sz="2800" dirty="0"/>
                  <a:t> from </a:t>
                </a:r>
                <a:r>
                  <a:rPr lang="en-US" sz="2800" dirty="0">
                    <a:solidFill>
                      <a:srgbClr val="FF0000"/>
                    </a:solidFill>
                  </a:rPr>
                  <a:t>0</a:t>
                </a:r>
                <a:r>
                  <a:rPr lang="en-US" sz="2800" dirty="0"/>
                  <a:t> to a critical </a:t>
                </a:r>
                <a:r>
                  <a:rPr lang="en-US" sz="2800" dirty="0" smtClean="0"/>
                  <a:t>value </a:t>
                </a:r>
                <a:r>
                  <a:rPr lang="en-US" sz="2800" i="1" dirty="0" err="1" smtClean="0">
                    <a:solidFill>
                      <a:srgbClr val="FF0000"/>
                    </a:solidFill>
                  </a:rPr>
                  <a:t>K</a:t>
                </a:r>
                <a:r>
                  <a:rPr lang="en-US" sz="2800" baseline="-25000" dirty="0" err="1" smtClean="0">
                    <a:solidFill>
                      <a:srgbClr val="FF0000"/>
                    </a:solidFill>
                  </a:rPr>
                  <a:t>cr</a:t>
                </a:r>
                <a:r>
                  <a:rPr lang="en-US" sz="2800" dirty="0" smtClean="0"/>
                  <a:t> </a:t>
                </a:r>
                <a:r>
                  <a:rPr lang="en-US" sz="2800" dirty="0"/>
                  <a:t>at which the output first exhibits sustained oscillations</a:t>
                </a:r>
                <a:r>
                  <a:rPr lang="en-US" sz="2800" dirty="0" smtClean="0"/>
                  <a:t>.</a:t>
                </a:r>
              </a:p>
              <a:p>
                <a:pPr algn="just"/>
                <a:endParaRPr lang="en-US" sz="2800" dirty="0"/>
              </a:p>
              <a:p>
                <a:pPr algn="just"/>
                <a:endParaRPr lang="en-US" sz="4000" dirty="0" smtClean="0"/>
              </a:p>
              <a:p>
                <a:pPr algn="just"/>
                <a:endParaRPr lang="en-US" sz="4000" dirty="0"/>
              </a:p>
              <a:p>
                <a:pPr algn="just"/>
                <a:r>
                  <a:rPr lang="en-US" sz="2800" dirty="0" smtClean="0"/>
                  <a:t>If </a:t>
                </a:r>
                <a:r>
                  <a:rPr lang="en-US" sz="2800" dirty="0"/>
                  <a:t>the output does not </a:t>
                </a:r>
                <a:r>
                  <a:rPr lang="en-US" sz="2800" dirty="0" smtClean="0"/>
                  <a:t>exhibit sustained </a:t>
                </a:r>
                <a:r>
                  <a:rPr lang="en-US" sz="2800" dirty="0"/>
                  <a:t>oscillations for whatever value </a:t>
                </a:r>
                <a:r>
                  <a:rPr lang="en-US" sz="2800" i="1" dirty="0" err="1">
                    <a:solidFill>
                      <a:srgbClr val="FF0000"/>
                    </a:solidFill>
                  </a:rPr>
                  <a:t>K</a:t>
                </a:r>
                <a:r>
                  <a:rPr lang="en-US" sz="2800" baseline="-25000" dirty="0" err="1">
                    <a:solidFill>
                      <a:srgbClr val="FF0000"/>
                    </a:solidFill>
                  </a:rPr>
                  <a:t>p</a:t>
                </a:r>
                <a:r>
                  <a:rPr lang="en-US" sz="2800" dirty="0"/>
                  <a:t> may take, then this method does </a:t>
                </a:r>
                <a:r>
                  <a:rPr lang="en-US" sz="2800" dirty="0" smtClean="0"/>
                  <a:t>not apply.</a:t>
                </a:r>
                <a:endParaRPr lang="en-US" sz="2600" dirty="0" smtClean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762000"/>
                <a:ext cx="8991600" cy="6096000"/>
              </a:xfrm>
              <a:blipFill rotWithShape="0">
                <a:blip r:embed="rId2"/>
                <a:stretch>
                  <a:fillRect l="-1220" t="-900" r="-13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11843"/>
          <a:stretch/>
        </p:blipFill>
        <p:spPr>
          <a:xfrm>
            <a:off x="1905000" y="3191435"/>
            <a:ext cx="5568110" cy="157893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67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Zeigler-Nichol’s Second Method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143000"/>
            <a:ext cx="3810000" cy="1905000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Thus, the critical gain </a:t>
            </a:r>
            <a:r>
              <a:rPr lang="en-US" sz="2400" i="1" dirty="0" err="1">
                <a:solidFill>
                  <a:srgbClr val="FF0000"/>
                </a:solidFill>
              </a:rPr>
              <a:t>K</a:t>
            </a:r>
            <a:r>
              <a:rPr lang="en-US" sz="2400" baseline="-25000" dirty="0" err="1">
                <a:solidFill>
                  <a:srgbClr val="FF0000"/>
                </a:solidFill>
              </a:rPr>
              <a:t>cr</a:t>
            </a:r>
            <a:r>
              <a:rPr lang="en-US" sz="2400" dirty="0"/>
              <a:t> and the corresponding period </a:t>
            </a:r>
            <a:r>
              <a:rPr lang="en-US" sz="2400" i="1" dirty="0" err="1">
                <a:solidFill>
                  <a:srgbClr val="FF0000"/>
                </a:solidFill>
              </a:rPr>
              <a:t>P</a:t>
            </a:r>
            <a:r>
              <a:rPr lang="en-US" sz="2400" i="1" baseline="-25000" dirty="0" err="1">
                <a:solidFill>
                  <a:srgbClr val="FF0000"/>
                </a:solidFill>
              </a:rPr>
              <a:t>cr</a:t>
            </a:r>
            <a:r>
              <a:rPr lang="en-US" sz="2400" dirty="0"/>
              <a:t> </a:t>
            </a:r>
            <a:r>
              <a:rPr lang="en-US" sz="2400" dirty="0" smtClean="0"/>
              <a:t>are determined.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751435"/>
            <a:ext cx="5105400" cy="25482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432423"/>
            <a:ext cx="8503427" cy="34255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3068851"/>
            <a:ext cx="1111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Table-2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0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Example-1</a:t>
            </a:r>
            <a:endParaRPr lang="en-GB" dirty="0"/>
          </a:p>
        </p:txBody>
      </p:sp>
      <p:graphicFrame>
        <p:nvGraphicFramePr>
          <p:cNvPr id="260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357139"/>
              </p:ext>
            </p:extLst>
          </p:nvPr>
        </p:nvGraphicFramePr>
        <p:xfrm>
          <a:off x="2932113" y="1538288"/>
          <a:ext cx="31210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3" imgW="1091880" imgH="419040" progId="Equation.3">
                  <p:embed/>
                </p:oleObj>
              </mc:Choice>
              <mc:Fallback>
                <p:oleObj name="Equation" r:id="rId3" imgW="10918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2113" y="1538288"/>
                        <a:ext cx="3121025" cy="1200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2286000" y="3581400"/>
            <a:ext cx="3893080" cy="2619584"/>
            <a:chOff x="1691680" y="3717032"/>
            <a:chExt cx="3893080" cy="2619584"/>
          </a:xfrm>
        </p:grpSpPr>
        <p:cxnSp>
          <p:nvCxnSpPr>
            <p:cNvPr id="6" name="Straight Arrow Connector 5"/>
            <p:cNvCxnSpPr/>
            <p:nvPr/>
          </p:nvCxnSpPr>
          <p:spPr>
            <a:xfrm flipV="1">
              <a:off x="2082790" y="3717032"/>
              <a:ext cx="0" cy="23042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2082790" y="6007640"/>
              <a:ext cx="32403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2089935" y="4148920"/>
              <a:ext cx="3152633" cy="1856095"/>
            </a:xfrm>
            <a:custGeom>
              <a:avLst/>
              <a:gdLst>
                <a:gd name="connsiteX0" fmla="*/ 0 w 3152633"/>
                <a:gd name="connsiteY0" fmla="*/ 1856095 h 1856095"/>
                <a:gd name="connsiteX1" fmla="*/ 177421 w 3152633"/>
                <a:gd name="connsiteY1" fmla="*/ 1828799 h 1856095"/>
                <a:gd name="connsiteX2" fmla="*/ 313899 w 3152633"/>
                <a:gd name="connsiteY2" fmla="*/ 1733265 h 1856095"/>
                <a:gd name="connsiteX3" fmla="*/ 423081 w 3152633"/>
                <a:gd name="connsiteY3" fmla="*/ 1514901 h 1856095"/>
                <a:gd name="connsiteX4" fmla="*/ 627797 w 3152633"/>
                <a:gd name="connsiteY4" fmla="*/ 627796 h 1856095"/>
                <a:gd name="connsiteX5" fmla="*/ 1214651 w 3152633"/>
                <a:gd name="connsiteY5" fmla="*/ 191068 h 1856095"/>
                <a:gd name="connsiteX6" fmla="*/ 2156346 w 3152633"/>
                <a:gd name="connsiteY6" fmla="*/ 27295 h 1856095"/>
                <a:gd name="connsiteX7" fmla="*/ 3152633 w 3152633"/>
                <a:gd name="connsiteY7" fmla="*/ 27295 h 185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52633" h="1856095">
                  <a:moveTo>
                    <a:pt x="0" y="1856095"/>
                  </a:moveTo>
                  <a:cubicBezTo>
                    <a:pt x="62552" y="1852683"/>
                    <a:pt x="125105" y="1849271"/>
                    <a:pt x="177421" y="1828799"/>
                  </a:cubicBezTo>
                  <a:cubicBezTo>
                    <a:pt x="229737" y="1808327"/>
                    <a:pt x="272956" y="1785581"/>
                    <a:pt x="313899" y="1733265"/>
                  </a:cubicBezTo>
                  <a:cubicBezTo>
                    <a:pt x="354842" y="1680949"/>
                    <a:pt x="370765" y="1699146"/>
                    <a:pt x="423081" y="1514901"/>
                  </a:cubicBezTo>
                  <a:cubicBezTo>
                    <a:pt x="475397" y="1330656"/>
                    <a:pt x="495869" y="848435"/>
                    <a:pt x="627797" y="627796"/>
                  </a:cubicBezTo>
                  <a:cubicBezTo>
                    <a:pt x="759725" y="407157"/>
                    <a:pt x="959893" y="291151"/>
                    <a:pt x="1214651" y="191068"/>
                  </a:cubicBezTo>
                  <a:cubicBezTo>
                    <a:pt x="1469409" y="90985"/>
                    <a:pt x="1833349" y="54591"/>
                    <a:pt x="2156346" y="27295"/>
                  </a:cubicBezTo>
                  <a:cubicBezTo>
                    <a:pt x="2479343" y="0"/>
                    <a:pt x="2815988" y="13647"/>
                    <a:pt x="3152633" y="27295"/>
                  </a:cubicBezTo>
                </a:path>
              </a:pathLst>
            </a:cu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2082790" y="4162567"/>
              <a:ext cx="3159778" cy="0"/>
            </a:xfrm>
            <a:prstGeom prst="line">
              <a:avLst/>
            </a:prstGeom>
            <a:ln>
              <a:solidFill>
                <a:srgbClr val="BB078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691680" y="399141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1</a:t>
              </a:r>
              <a:endParaRPr lang="en-GB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23150" y="5805264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t</a:t>
              </a:r>
              <a:endParaRPr lang="en-GB" dirty="0"/>
            </a:p>
          </p:txBody>
        </p:sp>
        <p:cxnSp>
          <p:nvCxnSpPr>
            <p:cNvPr id="19" name="Straight Connector 18"/>
            <p:cNvCxnSpPr/>
            <p:nvPr/>
          </p:nvCxnSpPr>
          <p:spPr>
            <a:xfrm flipV="1">
              <a:off x="2082790" y="6021288"/>
              <a:ext cx="0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442830" y="6021288"/>
              <a:ext cx="0" cy="2880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113848" y="5967284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i="1" dirty="0" smtClean="0"/>
                <a:t>L</a:t>
              </a:r>
              <a:endParaRPr lang="en-GB" i="1" baseline="-250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855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4510"/>
            <a:ext cx="8229600" cy="778098"/>
          </a:xfrm>
        </p:spPr>
        <p:txBody>
          <a:bodyPr>
            <a:normAutofit/>
          </a:bodyPr>
          <a:lstStyle/>
          <a:p>
            <a:r>
              <a:rPr lang="en-GB" sz="4000" dirty="0" smtClean="0"/>
              <a:t>Example-1</a:t>
            </a:r>
            <a:endParaRPr lang="en-GB" sz="4000" dirty="0"/>
          </a:p>
        </p:txBody>
      </p:sp>
      <p:pic>
        <p:nvPicPr>
          <p:cNvPr id="2055" name="Picture 7" descr="http://www.atp.ruhr-uni-bochum.de/rt1/syscontrol/img124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13" y="1524000"/>
            <a:ext cx="7660173" cy="475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410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4510"/>
            <a:ext cx="8229600" cy="778098"/>
          </a:xfrm>
        </p:spPr>
        <p:txBody>
          <a:bodyPr>
            <a:normAutofit/>
          </a:bodyPr>
          <a:lstStyle/>
          <a:p>
            <a:r>
              <a:rPr lang="en-GB" sz="4000" dirty="0" smtClean="0"/>
              <a:t>Example-1</a:t>
            </a:r>
            <a:endParaRPr lang="en-GB" sz="4000" dirty="0"/>
          </a:p>
        </p:txBody>
      </p:sp>
      <p:graphicFrame>
        <p:nvGraphicFramePr>
          <p:cNvPr id="260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853788"/>
              </p:ext>
            </p:extLst>
          </p:nvPr>
        </p:nvGraphicFramePr>
        <p:xfrm>
          <a:off x="258133" y="2832451"/>
          <a:ext cx="2484487" cy="90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4" imgW="977760" imgH="355320" progId="Equation.3">
                  <p:embed/>
                </p:oleObj>
              </mc:Choice>
              <mc:Fallback>
                <p:oleObj name="Equation" r:id="rId4" imgW="97776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33" y="2832451"/>
                        <a:ext cx="2484487" cy="904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/>
          <a:srcRect l="11250" t="7051" r="7500"/>
          <a:stretch>
            <a:fillRect/>
          </a:stretch>
        </p:blipFill>
        <p:spPr bwMode="auto">
          <a:xfrm>
            <a:off x="2774151" y="1219200"/>
            <a:ext cx="6078312" cy="498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Freeform 2"/>
          <p:cNvSpPr/>
          <p:nvPr/>
        </p:nvSpPr>
        <p:spPr>
          <a:xfrm>
            <a:off x="3271838" y="1900238"/>
            <a:ext cx="5514975" cy="3357562"/>
          </a:xfrm>
          <a:custGeom>
            <a:avLst/>
            <a:gdLst>
              <a:gd name="connsiteX0" fmla="*/ 0 w 5514975"/>
              <a:gd name="connsiteY0" fmla="*/ 3357562 h 3357562"/>
              <a:gd name="connsiteX1" fmla="*/ 628650 w 5514975"/>
              <a:gd name="connsiteY1" fmla="*/ 3000375 h 3357562"/>
              <a:gd name="connsiteX2" fmla="*/ 1471612 w 5514975"/>
              <a:gd name="connsiteY2" fmla="*/ 1328737 h 3357562"/>
              <a:gd name="connsiteX3" fmla="*/ 2700337 w 5514975"/>
              <a:gd name="connsiteY3" fmla="*/ 342900 h 3357562"/>
              <a:gd name="connsiteX4" fmla="*/ 5514975 w 5514975"/>
              <a:gd name="connsiteY4" fmla="*/ 0 h 335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4975" h="3357562">
                <a:moveTo>
                  <a:pt x="0" y="3357562"/>
                </a:moveTo>
                <a:cubicBezTo>
                  <a:pt x="191690" y="3348037"/>
                  <a:pt x="383381" y="3338512"/>
                  <a:pt x="628650" y="3000375"/>
                </a:cubicBezTo>
                <a:cubicBezTo>
                  <a:pt x="873919" y="2662238"/>
                  <a:pt x="1126331" y="1771649"/>
                  <a:pt x="1471612" y="1328737"/>
                </a:cubicBezTo>
                <a:cubicBezTo>
                  <a:pt x="1816893" y="885824"/>
                  <a:pt x="2026443" y="564356"/>
                  <a:pt x="2700337" y="342900"/>
                </a:cubicBezTo>
                <a:cubicBezTo>
                  <a:pt x="3374231" y="121444"/>
                  <a:pt x="4444603" y="60722"/>
                  <a:pt x="5514975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481512" y="3505200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810000" y="1900238"/>
            <a:ext cx="1371600" cy="3357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035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066800"/>
                <a:ext cx="8229600" cy="50593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Consider the control system shown in following figure.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r>
                  <a:rPr lang="en-US" sz="2600" dirty="0" smtClean="0"/>
                  <a:t>Apply </a:t>
                </a:r>
                <a:r>
                  <a:rPr lang="en-US" sz="2600" dirty="0"/>
                  <a:t>a Ziegler–Nichols tuning rule for </a:t>
                </a:r>
                <a:r>
                  <a:rPr lang="en-US" sz="2600" dirty="0" smtClean="0"/>
                  <a:t>the determination </a:t>
                </a:r>
                <a:r>
                  <a:rPr lang="en-US" sz="2600" dirty="0"/>
                  <a:t>of the values of </a:t>
                </a:r>
                <a:r>
                  <a:rPr lang="en-US" sz="2600" dirty="0" smtClean="0"/>
                  <a:t>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2600" dirty="0" smtClean="0"/>
                  <a:t>.</a:t>
                </a:r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066800"/>
                <a:ext cx="8229600" cy="5059363"/>
              </a:xfrm>
              <a:blipFill rotWithShape="0">
                <a:blip r:embed="rId2"/>
                <a:stretch>
                  <a:fillRect l="-1185" t="-964" r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81200"/>
            <a:ext cx="7258080" cy="19812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341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229600" cy="50593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Transfer function of the plant is 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Since plant has an integrator therefore Ziegler-Nichol’s first method is not applicable. </a:t>
            </a:r>
          </a:p>
          <a:p>
            <a:pPr algn="just"/>
            <a:endParaRPr lang="en-US" sz="1200" dirty="0" smtClean="0"/>
          </a:p>
          <a:p>
            <a:pPr algn="just"/>
            <a:endParaRPr lang="en-US" sz="1200" dirty="0" smtClean="0"/>
          </a:p>
          <a:p>
            <a:pPr algn="just"/>
            <a:r>
              <a:rPr lang="en-US" sz="2600" dirty="0" smtClean="0"/>
              <a:t>According to second method proportional gain is varied till sustained oscillations are produced. </a:t>
            </a:r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That value of </a:t>
            </a:r>
            <a:r>
              <a:rPr lang="en-US" sz="2600" i="1" dirty="0" err="1" smtClean="0">
                <a:solidFill>
                  <a:srgbClr val="FF0000"/>
                </a:solidFill>
              </a:rPr>
              <a:t>K</a:t>
            </a:r>
            <a:r>
              <a:rPr lang="en-US" sz="2600" i="1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600" dirty="0" smtClean="0"/>
              <a:t> is referred as </a:t>
            </a:r>
            <a:r>
              <a:rPr lang="en-US" sz="2600" i="1" dirty="0" err="1" smtClean="0">
                <a:solidFill>
                  <a:srgbClr val="FF0000"/>
                </a:solidFill>
              </a:rPr>
              <a:t>K</a:t>
            </a:r>
            <a:r>
              <a:rPr lang="en-US" sz="2600" i="1" baseline="-25000" dirty="0" err="1" smtClean="0">
                <a:solidFill>
                  <a:srgbClr val="FF0000"/>
                </a:solidFill>
              </a:rPr>
              <a:t>cr</a:t>
            </a:r>
            <a:r>
              <a:rPr lang="en-US" sz="2600" dirty="0" smtClean="0"/>
              <a:t>. </a:t>
            </a:r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514600" y="1831425"/>
                <a:ext cx="3627083" cy="8858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𝐺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)(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1831425"/>
                <a:ext cx="3627083" cy="88588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06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762000"/>
                <a:ext cx="8839200" cy="50593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Here, since the transfer function of the plant is known we can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𝑐𝑟</m:t>
                        </m:r>
                      </m:sub>
                    </m:sSub>
                  </m:oMath>
                </a14:m>
                <a:r>
                  <a:rPr lang="en-US" sz="2600" dirty="0" smtClean="0"/>
                  <a:t> using</a:t>
                </a:r>
              </a:p>
              <a:p>
                <a:pPr algn="just"/>
                <a:endParaRPr lang="en-US" sz="1000" dirty="0" smtClean="0"/>
              </a:p>
              <a:p>
                <a:pPr lvl="1" algn="just"/>
                <a:r>
                  <a:rPr lang="en-US" sz="2200" dirty="0" smtClean="0"/>
                  <a:t>Root Locus</a:t>
                </a:r>
              </a:p>
              <a:p>
                <a:pPr lvl="1" algn="just"/>
                <a:r>
                  <a:rPr lang="en-US" sz="2200" dirty="0" smtClean="0"/>
                  <a:t>Routh-Herwitz Stability Criterion</a:t>
                </a:r>
              </a:p>
              <a:p>
                <a:pPr algn="just"/>
                <a:endParaRPr lang="en-US" sz="2600" dirty="0" smtClean="0"/>
              </a:p>
              <a:p>
                <a:pPr algn="just"/>
                <a:r>
                  <a:rPr lang="en-US" sz="2600" dirty="0" smtClean="0"/>
                  <a:t>By setting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sz="26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26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600" dirty="0" smtClean="0"/>
                  <a:t> closed loop transfer function is obtained as follows. </a:t>
                </a:r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762000"/>
                <a:ext cx="8839200" cy="5059363"/>
              </a:xfrm>
              <a:blipFill rotWithShape="0">
                <a:blip r:embed="rId2"/>
                <a:stretch>
                  <a:fillRect l="-1034" t="-964" r="-1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036313" y="5948181"/>
                <a:ext cx="3821687" cy="80650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6313" y="5948181"/>
                <a:ext cx="3821687" cy="80650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1828800" y="4098618"/>
            <a:ext cx="6191280" cy="1690001"/>
            <a:chOff x="1600200" y="4876800"/>
            <a:chExt cx="6191280" cy="169000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0200" y="4876800"/>
              <a:ext cx="6191280" cy="1690001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3505200" y="5029200"/>
                  <a:ext cx="491890" cy="39786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05200" y="5029200"/>
                  <a:ext cx="491890" cy="397866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7500"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Rectangle 13"/>
            <p:cNvSpPr/>
            <p:nvPr/>
          </p:nvSpPr>
          <p:spPr>
            <a:xfrm>
              <a:off x="3293945" y="5699388"/>
              <a:ext cx="914400" cy="533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15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762000"/>
                <a:ext cx="8839200" cy="50593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2600" dirty="0" smtClean="0"/>
                  <a:t> that makes the system marginally unstable so that sustained oscillation occurs can be obtained as</a:t>
                </a:r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r>
                  <a:rPr lang="en-US" sz="2600" dirty="0" smtClean="0"/>
                  <a:t>The Routh array is obtained as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762000"/>
                <a:ext cx="8839200" cy="5059363"/>
              </a:xfrm>
              <a:blipFill rotWithShape="0">
                <a:blip r:embed="rId2"/>
                <a:stretch>
                  <a:fillRect l="-1034" t="-964" r="-1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774448" y="1965642"/>
                <a:ext cx="3702552" cy="4727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4448" y="1965642"/>
                <a:ext cx="3702552" cy="47275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2971800"/>
            <a:ext cx="3057624" cy="25932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52400" y="3352800"/>
                <a:ext cx="5105400" cy="25238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2600" dirty="0" smtClean="0"/>
                  <a:t>Examining the coefficients of first column of the Routh array we find that sustained oscillations will occur if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30</m:t>
                    </m:r>
                  </m:oMath>
                </a14:m>
                <a:r>
                  <a:rPr lang="en-US" sz="2600" dirty="0" smtClean="0"/>
                  <a:t>.</a:t>
                </a:r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endParaRPr lang="en-US" sz="2600" dirty="0" smtClean="0"/>
              </a:p>
              <a:p>
                <a:pPr marL="285750" indent="-285750" algn="just">
                  <a:buFont typeface="Arial" panose="020B0604020202020204" pitchFamily="34" charset="0"/>
                  <a:buChar char="•"/>
                </a:pPr>
                <a:r>
                  <a:rPr lang="en-US" sz="2600" dirty="0" smtClean="0"/>
                  <a:t>Thus the critical gain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𝑐𝑟</m:t>
                        </m:r>
                      </m:sub>
                    </m:sSub>
                  </m:oMath>
                </a14:m>
                <a:r>
                  <a:rPr lang="en-US" sz="2600" dirty="0" smtClean="0"/>
                  <a:t> is   </a:t>
                </a:r>
                <a:endParaRPr lang="en-US" sz="26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3352800"/>
                <a:ext cx="5105400" cy="2523896"/>
              </a:xfrm>
              <a:prstGeom prst="rect">
                <a:avLst/>
              </a:prstGeom>
              <a:blipFill rotWithShape="0">
                <a:blip r:embed="rId5"/>
                <a:stretch>
                  <a:fillRect l="-1790" t="-1932" r="-2029" b="-53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705100" y="6103442"/>
                <a:ext cx="164820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𝑐𝑟</m:t>
                          </m:r>
                        </m:sub>
                      </m:sSub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30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5100" y="6103442"/>
                <a:ext cx="1648208" cy="52322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370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762000"/>
                <a:ext cx="8839200" cy="50593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With gain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2600" dirty="0" smtClean="0"/>
                  <a:t> set equal to 30, the characteristic equation becomes</a:t>
                </a:r>
              </a:p>
              <a:p>
                <a:pPr algn="just"/>
                <a:endParaRPr lang="en-US" sz="2600" dirty="0"/>
              </a:p>
              <a:p>
                <a:pPr algn="just"/>
                <a:r>
                  <a:rPr lang="en-US" sz="2600" dirty="0" smtClean="0"/>
                  <a:t>To find the frequency of sustained oscillations, we substitute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6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600" dirty="0" smtClean="0"/>
                  <a:t>into the characteristic equation.  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r>
                  <a:rPr lang="en-US" sz="2600" dirty="0" smtClean="0"/>
                  <a:t>Further simplification leads to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762000"/>
                <a:ext cx="8839200" cy="5059363"/>
              </a:xfrm>
              <a:blipFill rotWithShape="0">
                <a:blip r:embed="rId2"/>
                <a:stretch>
                  <a:fillRect l="-1034" t="-964" r="-1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505526" y="1626513"/>
                <a:ext cx="3695563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5526" y="1626513"/>
                <a:ext cx="3695563" cy="43088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072409" y="3302913"/>
                <a:ext cx="463319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6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409" y="3302913"/>
                <a:ext cx="4633191" cy="43088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301009" y="4674513"/>
                <a:ext cx="449379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)+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sz="28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1009" y="4674513"/>
                <a:ext cx="4493794" cy="43088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048000" y="5417370"/>
                <a:ext cx="230704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5417370"/>
                <a:ext cx="2307042" cy="43088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971800" y="6101667"/>
                <a:ext cx="2618922" cy="490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𝑟𝑎𝑑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𝑠𝑒𝑐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6101667"/>
                <a:ext cx="2618922" cy="49039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6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68362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944562"/>
            <a:ext cx="8763000" cy="5608638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The usefulness of PID controls lies in their general applicability to most control systems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In particular, when the mathematical model of the plant is not known and </a:t>
            </a:r>
            <a:r>
              <a:rPr lang="en-US" sz="2800" dirty="0" smtClean="0"/>
              <a:t>therefore analytical </a:t>
            </a:r>
            <a:r>
              <a:rPr lang="en-US" sz="2800" dirty="0"/>
              <a:t>design methods cannot be used, PID controls prove to be most useful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In the </a:t>
            </a:r>
            <a:r>
              <a:rPr lang="en-US" sz="2800" dirty="0"/>
              <a:t>field of process control systems, it is well known that the basic and modified PID </a:t>
            </a:r>
            <a:r>
              <a:rPr lang="en-US" sz="2800" dirty="0" smtClean="0"/>
              <a:t>control schemes </a:t>
            </a:r>
            <a:r>
              <a:rPr lang="en-US" sz="2800" dirty="0"/>
              <a:t>have proved their usefulness in providing satisfactory control, although </a:t>
            </a:r>
            <a:r>
              <a:rPr lang="en-US" sz="2800" dirty="0" smtClean="0"/>
              <a:t>in many </a:t>
            </a:r>
            <a:r>
              <a:rPr lang="en-US" sz="2800" dirty="0"/>
              <a:t>given situations they may not provide optimal control.</a:t>
            </a:r>
            <a:endParaRPr lang="en-US" sz="2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628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1722437"/>
                <a:ext cx="8839200" cy="50593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Hence the period of sustained oscillations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𝑐𝑟</m:t>
                        </m:r>
                      </m:sub>
                    </m:sSub>
                  </m:oMath>
                </a14:m>
                <a:r>
                  <a:rPr lang="en-US" sz="2600" dirty="0" smtClean="0"/>
                  <a:t> is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r>
                  <a:rPr lang="en-US" sz="2600" dirty="0" smtClean="0"/>
                  <a:t>Referring to </a:t>
                </a:r>
                <a:r>
                  <a:rPr lang="en-US" sz="2600" dirty="0" smtClean="0">
                    <a:solidFill>
                      <a:srgbClr val="C00000"/>
                    </a:solidFill>
                  </a:rPr>
                  <a:t>Table-2</a:t>
                </a:r>
                <a:r>
                  <a:rPr lang="en-US" sz="2600" dirty="0" smtClean="0"/>
                  <a:t> 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1722437"/>
                <a:ext cx="8839200" cy="5059363"/>
              </a:xfrm>
              <a:blipFill rotWithShape="0">
                <a:blip r:embed="rId2"/>
                <a:stretch>
                  <a:fillRect l="-1103" t="-10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048000" y="1039605"/>
                <a:ext cx="2618922" cy="490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𝑟𝑎𝑑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𝑠𝑒𝑐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1039605"/>
                <a:ext cx="2618922" cy="49039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505200" y="2414233"/>
                <a:ext cx="1601657" cy="9017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𝑐𝑟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𝜔</m:t>
                          </m:r>
                        </m:den>
                      </m:f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2414233"/>
                <a:ext cx="1601657" cy="90172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2819400" y="3516591"/>
                <a:ext cx="3749553" cy="9823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𝑐𝑟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8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rad>
                        </m:den>
                      </m:f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8099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𝑠𝑒𝑐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3516591"/>
                <a:ext cx="3749553" cy="98232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158201" y="4939553"/>
                <a:ext cx="2991268" cy="5564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𝑐𝑟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18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8201" y="4939553"/>
                <a:ext cx="2991268" cy="55643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357282" y="5536328"/>
                <a:ext cx="318132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</m:t>
                    </m:r>
                    <m:sSub>
                      <m:sSub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𝑐𝑟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en-US" sz="2800" dirty="0" smtClean="0">
                    <a:solidFill>
                      <a:schemeClr val="tx1"/>
                    </a:solidFill>
                  </a:rPr>
                  <a:t>5</a:t>
                </a:r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7282" y="5536328"/>
                <a:ext cx="3181320" cy="523220"/>
              </a:xfrm>
              <a:prstGeom prst="rect">
                <a:avLst/>
              </a:prstGeom>
              <a:blipFill rotWithShape="0">
                <a:blip r:embed="rId7"/>
                <a:stretch>
                  <a:fillRect t="-10465" r="-2682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276600" y="6182380"/>
                <a:ext cx="415049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125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𝑐𝑟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35124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6182380"/>
                <a:ext cx="4150495" cy="523220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306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722437"/>
            <a:ext cx="8839200" cy="50593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Transfer function of PID controller is thus obtained as</a:t>
            </a:r>
          </a:p>
          <a:p>
            <a:pPr marL="0" indent="0" algn="just">
              <a:buNone/>
            </a:pPr>
            <a:endParaRPr 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28600" y="1002101"/>
                <a:ext cx="1535741" cy="5564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18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1002101"/>
                <a:ext cx="1535741" cy="55643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463334" y="972092"/>
                <a:ext cx="179446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40</m:t>
                    </m:r>
                  </m:oMath>
                </a14:m>
                <a:r>
                  <a:rPr lang="en-US" sz="2800" dirty="0" smtClean="0">
                    <a:solidFill>
                      <a:schemeClr val="tx1"/>
                    </a:solidFill>
                  </a:rPr>
                  <a:t>5</a:t>
                </a:r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3334" y="972092"/>
                <a:ext cx="1794466" cy="523220"/>
              </a:xfrm>
              <a:prstGeom prst="rect">
                <a:avLst/>
              </a:prstGeom>
              <a:blipFill rotWithShape="0">
                <a:blip r:embed="rId3"/>
                <a:stretch>
                  <a:fillRect t="-10465" r="-5763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6247149" y="1018708"/>
                <a:ext cx="236609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35124</m:t>
                      </m:r>
                    </m:oMath>
                  </m:oMathPara>
                </a14:m>
                <a:endParaRPr 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149" y="1018708"/>
                <a:ext cx="2366097" cy="52322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235113" y="2426165"/>
                <a:ext cx="4250907" cy="8822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)=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5113" y="2426165"/>
                <a:ext cx="4250907" cy="88222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905000" y="3533819"/>
                <a:ext cx="5609934" cy="8095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28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18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405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35124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3533819"/>
                <a:ext cx="5609934" cy="80958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30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Electronic PID Controller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76200" y="609600"/>
            <a:ext cx="8077200" cy="6248400"/>
            <a:chOff x="775447" y="609600"/>
            <a:chExt cx="8077200" cy="6248400"/>
          </a:xfrm>
        </p:grpSpPr>
        <p:pic>
          <p:nvPicPr>
            <p:cNvPr id="1026" name="Picture 2" descr="http://www.ecircuitcenter.com/Circuits/op_pid/image002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5447" y="609600"/>
              <a:ext cx="8077200" cy="624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/>
                <p:cNvSpPr txBox="1"/>
                <p:nvPr/>
              </p:nvSpPr>
              <p:spPr>
                <a:xfrm>
                  <a:off x="2008094" y="801127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08094" y="801127"/>
                  <a:ext cx="374615" cy="27699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4918" b="-152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3188855" y="824753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88855" y="824753"/>
                  <a:ext cx="374615" cy="27699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4839" b="-152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3229197" y="3075801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29197" y="3075801"/>
                  <a:ext cx="374615" cy="27699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21311" r="-13115"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2168507" y="3031430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68507" y="3031430"/>
                  <a:ext cx="374615" cy="27699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21311" r="-13115" b="-152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1574457" y="2892930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𝐷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74457" y="2892930"/>
                  <a:ext cx="374615" cy="27699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6557"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3229196" y="5174902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29196" y="5174902"/>
                  <a:ext cx="374615" cy="27699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1938205" y="5123233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𝐼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38205" y="5123233"/>
                  <a:ext cx="374615" cy="276999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1613" b="-152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290563" y="1527446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90563" y="1527446"/>
                  <a:ext cx="374615" cy="276999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4839"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4295997" y="3810907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95997" y="3810907"/>
                  <a:ext cx="374615" cy="276999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l="-4918" b="-152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4384692" y="5915527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4692" y="5915527"/>
                  <a:ext cx="374615" cy="276999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6557" b="-1521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5817417" y="3075801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17417" y="3075801"/>
                  <a:ext cx="374615" cy="276999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l="-6557"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6781800" y="3052127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7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81800" y="3052127"/>
                  <a:ext cx="374615" cy="276999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 l="-6557"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7746183" y="3075800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46183" y="3075800"/>
                  <a:ext cx="374615" cy="276999"/>
                </a:xfrm>
                <a:prstGeom prst="rect">
                  <a:avLst/>
                </a:prstGeom>
                <a:blipFill rotWithShape="0">
                  <a:blip r:embed="rId16"/>
                  <a:stretch>
                    <a:fillRect l="-6557" b="-1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Rectangle 3"/>
            <p:cNvSpPr/>
            <p:nvPr/>
          </p:nvSpPr>
          <p:spPr>
            <a:xfrm>
              <a:off x="2485126" y="848797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872753" y="891988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455894" y="2100280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615115" y="3099844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971640" y="3075800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455894" y="4352662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429000" y="6426385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909644" y="4352661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933490" y="4352660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485125" y="5174902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971639" y="5198946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00953" y="3031429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8142" y="3059954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066640" y="2938931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8376164" y="3022463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168402" y="3099844"/>
              <a:ext cx="318247" cy="2529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817013" y="3063777"/>
                  <a:ext cx="374615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7013" y="3063777"/>
                  <a:ext cx="374615" cy="276999"/>
                </a:xfrm>
                <a:prstGeom prst="rect">
                  <a:avLst/>
                </a:prstGeom>
                <a:blipFill rotWithShape="0">
                  <a:blip r:embed="rId17"/>
                  <a:stretch>
                    <a:fillRect l="-16129" t="-4444" r="-37097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817206" y="844249"/>
                <a:ext cx="1735284" cy="689228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7206" y="844249"/>
                <a:ext cx="1735284" cy="689228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5817205" y="1533488"/>
                <a:ext cx="1999595" cy="338554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7205" y="1533488"/>
                <a:ext cx="1999595" cy="338554"/>
              </a:xfrm>
              <a:prstGeom prst="rect">
                <a:avLst/>
              </a:prstGeom>
              <a:blipFill rotWithShape="0">
                <a:blip r:embed="rId19"/>
                <a:stretch>
                  <a:fillRect b="-16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5816485" y="2057480"/>
                <a:ext cx="1999595" cy="338554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485" y="2057480"/>
                <a:ext cx="1999595" cy="338554"/>
              </a:xfrm>
              <a:prstGeom prst="rect">
                <a:avLst/>
              </a:prstGeom>
              <a:blipFill rotWithShape="0">
                <a:blip r:embed="rId20"/>
                <a:stretch>
                  <a:fillRect b="-16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185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Electronic PID Controller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912125"/>
            <a:ext cx="6629833" cy="28655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981200" y="4038600"/>
                <a:ext cx="5202258" cy="8331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)(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4038600"/>
                <a:ext cx="5202258" cy="83317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219200" y="5486400"/>
                <a:ext cx="6801477" cy="8990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den>
                          </m:f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5486400"/>
                <a:ext cx="6801477" cy="89902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892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Electronic PID Controller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447800" y="990600"/>
                <a:ext cx="6801477" cy="8990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den>
                          </m:f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990600"/>
                <a:ext cx="6801477" cy="89902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01391" y="2209800"/>
                <a:ext cx="8490209" cy="8218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den>
                          </m:f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391" y="2209800"/>
                <a:ext cx="8490209" cy="8218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43301" y="3667655"/>
                <a:ext cx="3039742" cy="779059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301" y="3667655"/>
                <a:ext cx="3039742" cy="77905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733628" y="3820055"/>
                <a:ext cx="2353273" cy="369332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628" y="3820055"/>
                <a:ext cx="2353273" cy="369332"/>
              </a:xfrm>
              <a:prstGeom prst="rect">
                <a:avLst/>
              </a:prstGeom>
              <a:blipFill rotWithShape="0">
                <a:blip r:embed="rId5"/>
                <a:stretch>
                  <a:fillRect l="-2584" r="-258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464715" y="3581400"/>
                <a:ext cx="2603085" cy="846642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4715" y="3581400"/>
                <a:ext cx="2603085" cy="84664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143301" y="4742968"/>
            <a:ext cx="446763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In terms of </a:t>
            </a:r>
            <a:r>
              <a:rPr lang="en-US" sz="2600" i="1" dirty="0" err="1" smtClean="0">
                <a:solidFill>
                  <a:srgbClr val="FF0000"/>
                </a:solidFill>
              </a:rPr>
              <a:t>K</a:t>
            </a:r>
            <a:r>
              <a:rPr lang="en-US" sz="2600" i="1" baseline="-25000" dirty="0" err="1" smtClean="0">
                <a:solidFill>
                  <a:srgbClr val="FF0000"/>
                </a:solidFill>
              </a:rPr>
              <a:t>p</a:t>
            </a:r>
            <a:r>
              <a:rPr lang="en-US" sz="2600" dirty="0" smtClean="0"/>
              <a:t>, </a:t>
            </a:r>
            <a:r>
              <a:rPr lang="en-US" sz="2600" i="1" dirty="0" smtClean="0">
                <a:solidFill>
                  <a:srgbClr val="FF0000"/>
                </a:solidFill>
              </a:rPr>
              <a:t>K</a:t>
            </a:r>
            <a:r>
              <a:rPr lang="en-US" sz="2600" baseline="-25000" dirty="0" smtClean="0"/>
              <a:t>i</a:t>
            </a:r>
            <a:r>
              <a:rPr lang="en-US" sz="2600" dirty="0" smtClean="0"/>
              <a:t>, </a:t>
            </a:r>
            <a:r>
              <a:rPr lang="en-US" sz="2600" i="1" dirty="0" err="1" smtClean="0">
                <a:solidFill>
                  <a:srgbClr val="FF0000"/>
                </a:solidFill>
              </a:rPr>
              <a:t>K</a:t>
            </a:r>
            <a:r>
              <a:rPr lang="en-US" sz="2600" i="1" baseline="-25000" dirty="0" err="1" smtClean="0">
                <a:solidFill>
                  <a:srgbClr val="FF0000"/>
                </a:solidFill>
              </a:rPr>
              <a:t>d</a:t>
            </a:r>
            <a:r>
              <a:rPr lang="en-US" sz="2600" dirty="0" smtClean="0"/>
              <a:t> we have</a:t>
            </a:r>
            <a:endParaRPr 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89258" y="5545541"/>
                <a:ext cx="3039742" cy="779059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258" y="5545541"/>
                <a:ext cx="3039742" cy="779059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217679" y="5570868"/>
                <a:ext cx="1725921" cy="753732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7679" y="5570868"/>
                <a:ext cx="1725921" cy="75373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6939666" y="5554158"/>
                <a:ext cx="1975734" cy="846642"/>
              </a:xfrm>
              <a:prstGeom prst="rect">
                <a:avLst/>
              </a:prstGeom>
              <a:solidFill>
                <a:srgbClr val="D2ECB6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9666" y="5554158"/>
                <a:ext cx="1975734" cy="846642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99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68362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944562"/>
            <a:ext cx="8763000" cy="5181601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It is interesting to note that more than half of the </a:t>
            </a:r>
            <a:r>
              <a:rPr lang="en-US" sz="2800" dirty="0" smtClean="0"/>
              <a:t>industrial </a:t>
            </a:r>
            <a:r>
              <a:rPr lang="en-US" sz="2800" dirty="0"/>
              <a:t>controllers in use </a:t>
            </a:r>
            <a:r>
              <a:rPr lang="en-US" sz="2800" dirty="0" smtClean="0"/>
              <a:t>today are </a:t>
            </a:r>
            <a:r>
              <a:rPr lang="en-US" sz="2800" dirty="0"/>
              <a:t>PID controllers or modified PID controllers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/>
              <a:t>Because most PID controllers are adjusted on-site, many different types of </a:t>
            </a:r>
            <a:r>
              <a:rPr lang="en-US" sz="2800" dirty="0" smtClean="0"/>
              <a:t>tuning rules </a:t>
            </a:r>
            <a:r>
              <a:rPr lang="en-US" sz="2800" dirty="0"/>
              <a:t>have been proposed in the literature. </a:t>
            </a:r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Using </a:t>
            </a:r>
            <a:r>
              <a:rPr lang="en-US" sz="2800" dirty="0"/>
              <a:t>these tuning rules, delicate and fine </a:t>
            </a:r>
            <a:r>
              <a:rPr lang="en-US" sz="2800" dirty="0" smtClean="0"/>
              <a:t>tuning of </a:t>
            </a:r>
            <a:r>
              <a:rPr lang="en-US" sz="2800" dirty="0"/>
              <a:t>PID controllers can be made on-site.</a:t>
            </a:r>
            <a:endParaRPr lang="en-US" sz="2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4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158E287-13C5-4757-B063-B6E617F60EDF}" type="slidenum">
              <a:rPr lang="en-US">
                <a:solidFill>
                  <a:schemeClr val="bg1"/>
                </a:solidFill>
              </a:rPr>
              <a:pPr eaLnBrk="1" hangingPunct="1"/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5365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Four Modes of Controllers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1574232"/>
            <a:ext cx="8763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3000" dirty="0"/>
              <a:t>Each mode of control has </a:t>
            </a:r>
            <a:r>
              <a:rPr lang="en-US" sz="3000" dirty="0" smtClean="0"/>
              <a:t>specific </a:t>
            </a:r>
            <a:r>
              <a:rPr lang="en-US" sz="3000" dirty="0"/>
              <a:t>advantages and limitations. </a:t>
            </a:r>
            <a:endParaRPr lang="en-US" sz="3000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3000" dirty="0" smtClean="0"/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On-Off (Bang Bang) Control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Proportional   (</a:t>
            </a:r>
            <a:r>
              <a:rPr lang="en-US" sz="2400" dirty="0" smtClean="0">
                <a:solidFill>
                  <a:srgbClr val="FF0000"/>
                </a:solidFill>
              </a:rPr>
              <a:t>P</a:t>
            </a:r>
            <a:r>
              <a:rPr lang="en-US" sz="2400" dirty="0" smtClean="0"/>
              <a:t>)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Proportional plus Integral (</a:t>
            </a:r>
            <a:r>
              <a:rPr lang="en-US" sz="2400" dirty="0" smtClean="0">
                <a:solidFill>
                  <a:srgbClr val="FF0000"/>
                </a:solidFill>
              </a:rPr>
              <a:t>PI</a:t>
            </a:r>
            <a:r>
              <a:rPr lang="en-US" sz="2400" dirty="0" smtClean="0"/>
              <a:t>)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Proportional plus Derivative (</a:t>
            </a:r>
            <a:r>
              <a:rPr lang="en-US" sz="2400" dirty="0" smtClean="0">
                <a:solidFill>
                  <a:srgbClr val="FF0000"/>
                </a:solidFill>
              </a:rPr>
              <a:t>PD</a:t>
            </a:r>
            <a:r>
              <a:rPr lang="en-US" sz="2400" dirty="0" smtClean="0"/>
              <a:t>) </a:t>
            </a:r>
          </a:p>
          <a:p>
            <a:pPr marL="800100" lvl="1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Proportional plus Integral plus Derivative (</a:t>
            </a:r>
            <a:r>
              <a:rPr lang="en-US" sz="2400" dirty="0" smtClean="0">
                <a:solidFill>
                  <a:srgbClr val="FF0000"/>
                </a:solidFill>
              </a:rPr>
              <a:t>PID</a:t>
            </a:r>
            <a:r>
              <a:rPr lang="en-US" sz="2400" dirty="0" smtClean="0"/>
              <a:t>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8234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08038"/>
          </a:xfrm>
        </p:spPr>
        <p:txBody>
          <a:bodyPr/>
          <a:lstStyle/>
          <a:p>
            <a:r>
              <a:rPr lang="en-US" dirty="0" smtClean="0"/>
              <a:t>On-Off Control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" y="1143000"/>
            <a:ext cx="8229600" cy="4525963"/>
          </a:xfrm>
        </p:spPr>
        <p:txBody>
          <a:bodyPr/>
          <a:lstStyle/>
          <a:p>
            <a:r>
              <a:rPr lang="en-US" dirty="0">
                <a:cs typeface="Times New Roman" panose="02020603050405020304" pitchFamily="18" charset="0"/>
              </a:rPr>
              <a:t>This is the simplest form of control.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66165" y="1981200"/>
            <a:ext cx="8220635" cy="4685273"/>
            <a:chOff x="466165" y="1981200"/>
            <a:chExt cx="8220635" cy="468527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165" y="1981200"/>
              <a:ext cx="8220635" cy="4685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 8"/>
            <p:cNvGrpSpPr/>
            <p:nvPr/>
          </p:nvGrpSpPr>
          <p:grpSpPr>
            <a:xfrm>
              <a:off x="1905000" y="2361593"/>
              <a:ext cx="1600200" cy="1017494"/>
              <a:chOff x="1905000" y="2361593"/>
              <a:chExt cx="1600200" cy="1017494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1905000" y="2388487"/>
                <a:ext cx="1600200" cy="99060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2057400" y="2514600"/>
                <a:ext cx="381000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2057400" y="2873188"/>
                <a:ext cx="381000" cy="0"/>
              </a:xfrm>
              <a:prstGeom prst="lin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2057400" y="3200400"/>
                <a:ext cx="381000" cy="0"/>
              </a:xfrm>
              <a:prstGeom prst="line">
                <a:avLst/>
              </a:prstGeom>
              <a:ln w="28575">
                <a:solidFill>
                  <a:srgbClr val="2962A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2497576" y="2361593"/>
                <a:ext cx="840871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Set point</a:t>
                </a:r>
                <a:endParaRPr lang="en-US" sz="14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514600" y="2729145"/>
                <a:ext cx="552074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Error</a:t>
                </a:r>
                <a:endParaRPr lang="en-US" sz="1400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2456330" y="3036922"/>
                <a:ext cx="708848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Output</a:t>
                </a:r>
                <a:endParaRPr lang="en-US" sz="1400" dirty="0"/>
              </a:p>
            </p:txBody>
          </p:sp>
        </p:grp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425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Control (</a:t>
            </a:r>
            <a:r>
              <a:rPr lang="en-US" sz="3800" dirty="0" smtClean="0">
                <a:solidFill>
                  <a:srgbClr val="FF0000"/>
                </a:solidFill>
              </a:rPr>
              <a:t>P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8839200" cy="5739839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sz="2600" dirty="0" smtClean="0"/>
              <a:t>In </a:t>
            </a:r>
            <a:r>
              <a:rPr lang="en-US" sz="2600" i="1" dirty="0" smtClean="0">
                <a:solidFill>
                  <a:srgbClr val="FF0000"/>
                </a:solidFill>
              </a:rPr>
              <a:t>proportional</a:t>
            </a:r>
            <a:r>
              <a:rPr lang="en-US" sz="2600" i="1" dirty="0" smtClean="0"/>
              <a:t> mode</a:t>
            </a:r>
            <a:r>
              <a:rPr lang="en-US" sz="2600" dirty="0" smtClean="0"/>
              <a:t>, there is a continuous linear relation between value of the controlled variable and position of the final control element. </a:t>
            </a:r>
          </a:p>
          <a:p>
            <a:pPr algn="just" eaLnBrk="1" hangingPunct="1">
              <a:lnSpc>
                <a:spcPct val="90000"/>
              </a:lnSpc>
            </a:pPr>
            <a:endParaRPr lang="en-US" sz="2600" dirty="0"/>
          </a:p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endParaRPr lang="en-US" sz="2600" dirty="0"/>
          </a:p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endParaRPr lang="en-US" sz="2400" dirty="0" smtClean="0"/>
          </a:p>
          <a:p>
            <a:pPr algn="just" eaLnBrk="1" hangingPunct="1">
              <a:lnSpc>
                <a:spcPct val="90000"/>
              </a:lnSpc>
            </a:pPr>
            <a:r>
              <a:rPr lang="en-US" sz="2600" dirty="0" smtClean="0"/>
              <a:t>Output of proportional controller is </a:t>
            </a:r>
          </a:p>
          <a:p>
            <a:pPr algn="just" eaLnBrk="1" hangingPunct="1">
              <a:lnSpc>
                <a:spcPct val="90000"/>
              </a:lnSpc>
            </a:pPr>
            <a:endParaRPr lang="en-US" sz="2600" dirty="0" smtClean="0"/>
          </a:p>
          <a:p>
            <a:pPr algn="just" eaLnBrk="1" hangingPunct="1">
              <a:lnSpc>
                <a:spcPct val="90000"/>
              </a:lnSpc>
            </a:pPr>
            <a:endParaRPr lang="en-US" sz="1400" dirty="0"/>
          </a:p>
          <a:p>
            <a:pPr algn="just" eaLnBrk="1" hangingPunct="1">
              <a:lnSpc>
                <a:spcPct val="90000"/>
              </a:lnSpc>
            </a:pPr>
            <a:r>
              <a:rPr lang="en-US" sz="2600" dirty="0" smtClean="0"/>
              <a:t>The transfer function can be written as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96095" y="2037229"/>
            <a:ext cx="7185905" cy="2001371"/>
            <a:chOff x="967495" y="3276600"/>
            <a:chExt cx="7185905" cy="2001371"/>
          </a:xfrm>
        </p:grpSpPr>
        <p:sp>
          <p:nvSpPr>
            <p:cNvPr id="2" name="Rectangle 1"/>
            <p:cNvSpPr/>
            <p:nvPr/>
          </p:nvSpPr>
          <p:spPr>
            <a:xfrm>
              <a:off x="3482095" y="3276600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1958095" y="3429000"/>
              <a:ext cx="533400" cy="533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Arrow Connector 4"/>
            <p:cNvCxnSpPr>
              <a:stCxn id="3" idx="6"/>
              <a:endCxn id="2" idx="1"/>
            </p:cNvCxnSpPr>
            <p:nvPr/>
          </p:nvCxnSpPr>
          <p:spPr>
            <a:xfrm>
              <a:off x="2491495" y="3695700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967495" y="3693459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rot="16200000">
              <a:off x="1727253" y="4457700"/>
              <a:ext cx="990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4522001" y="3706906"/>
              <a:ext cx="192024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350449" y="3822558"/>
              <a:ext cx="279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-</a:t>
              </a:r>
              <a:endParaRPr 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994389" y="3356521"/>
                  <a:ext cx="456343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4389" y="3356521"/>
                  <a:ext cx="456343" cy="276999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6757" t="-2174" r="-20270" b="-326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1689793" y="4053390"/>
                  <a:ext cx="468910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89793" y="4053390"/>
                  <a:ext cx="468910" cy="276999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2987" t="-4444" r="-18182" b="-3555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2643895" y="3367346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43895" y="3367346"/>
                  <a:ext cx="461152" cy="27699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6579" t="-2174" r="-17105" b="-326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/>
                <p:cNvSpPr txBox="1"/>
                <p:nvPr/>
              </p:nvSpPr>
              <p:spPr>
                <a:xfrm>
                  <a:off x="3773020" y="3429000"/>
                  <a:ext cx="486287" cy="46410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19" name="TextBox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73020" y="3429000"/>
                  <a:ext cx="486287" cy="464101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4625095" y="3357165"/>
                  <a:ext cx="1549591" cy="2984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b="0" i="1" baseline="-25000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)=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25095" y="3357165"/>
                  <a:ext cx="1549591" cy="298415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394" r="-3937" b="-265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20"/>
                <p:cNvSpPr txBox="1"/>
                <p:nvPr/>
              </p:nvSpPr>
              <p:spPr>
                <a:xfrm>
                  <a:off x="3410151" y="4097516"/>
                  <a:ext cx="1301767" cy="4924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𝑃𝑟𝑜𝑝𝑜𝑟𝑡𝑖𝑜𝑛𝑎𝑙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1600" b="0" i="1" dirty="0" smtClean="0">
                    <a:latin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𝐶𝑜𝑛𝑡𝑟𝑜𝑙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21" name="Text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10151" y="4097516"/>
                  <a:ext cx="1301767" cy="492443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l="-5164" r="-939" b="-246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Rectangle 21"/>
            <p:cNvSpPr/>
            <p:nvPr/>
          </p:nvSpPr>
          <p:spPr>
            <a:xfrm>
              <a:off x="6442956" y="3287806"/>
              <a:ext cx="1066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6522169" y="3499050"/>
                  <a:ext cx="975395" cy="43088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𝑃𝑙𝑎𝑛𝑡</m:t>
                        </m:r>
                      </m:oMath>
                    </m:oMathPara>
                  </a14:m>
                  <a:endParaRPr lang="en-US" sz="2800" dirty="0"/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22169" y="3499050"/>
                  <a:ext cx="975395" cy="430887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5" name="Straight Arrow Connector 24"/>
            <p:cNvCxnSpPr/>
            <p:nvPr/>
          </p:nvCxnSpPr>
          <p:spPr>
            <a:xfrm>
              <a:off x="7516212" y="3710011"/>
              <a:ext cx="54864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2213589" y="4953000"/>
              <a:ext cx="5486400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16200000">
              <a:off x="7078018" y="4339994"/>
              <a:ext cx="1261872" cy="0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4435849" y="4616853"/>
              <a:ext cx="1066800" cy="6611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4506726" y="4834646"/>
                  <a:ext cx="934165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𝐹𝑒𝑒𝑑𝑏𝑎𝑐𝑘</m:t>
                        </m:r>
                      </m:oMath>
                    </m:oMathPara>
                  </a14:m>
                  <a:endParaRPr lang="en-US" sz="16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6726" y="4834646"/>
                  <a:ext cx="934165" cy="246221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l="-5229" r="-3922" b="-7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7692248" y="3397987"/>
                  <a:ext cx="461152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30" name="TextBox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92248" y="3397987"/>
                  <a:ext cx="461152" cy="276999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l="-6579" t="-2174" r="-17105" b="-326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855605" y="4589078"/>
                <a:ext cx="2169825" cy="4310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sz="2600" b="0" i="1" baseline="-25000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)=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5605" y="4589078"/>
                <a:ext cx="2169825" cy="431015"/>
              </a:xfrm>
              <a:prstGeom prst="rect">
                <a:avLst/>
              </a:prstGeom>
              <a:blipFill rotWithShape="0">
                <a:blip r:embed="rId12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3914457" y="5791200"/>
                <a:ext cx="1648143" cy="8331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US" sz="2600" i="1" baseline="-2500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den>
                          </m:f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  <m: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457" y="5791200"/>
                <a:ext cx="1648143" cy="833177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899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8F5C88F-F18E-43B3-8155-BDCDA06E8F78}" type="slidenum">
              <a:rPr lang="en-US">
                <a:solidFill>
                  <a:schemeClr val="bg1"/>
                </a:solidFill>
              </a:rPr>
              <a:pPr eaLnBrk="1" hangingPunct="1"/>
              <a:t>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6389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33432"/>
            <a:ext cx="8229600" cy="6959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800" dirty="0" smtClean="0"/>
              <a:t>Proportional Controllers (</a:t>
            </a:r>
            <a:r>
              <a:rPr lang="en-US" sz="3800" dirty="0" smtClean="0">
                <a:solidFill>
                  <a:srgbClr val="FF0000"/>
                </a:solidFill>
              </a:rPr>
              <a:t>P</a:t>
            </a:r>
            <a:r>
              <a:rPr lang="en-US" sz="3800" dirty="0" smtClean="0"/>
              <a:t>)</a:t>
            </a:r>
          </a:p>
        </p:txBody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8839200" cy="5739839"/>
          </a:xfrm>
        </p:spPr>
        <p:txBody>
          <a:bodyPr>
            <a:normAutofit/>
          </a:bodyPr>
          <a:lstStyle/>
          <a:p>
            <a:pPr algn="just" eaLnBrk="0" hangingPunct="0"/>
            <a:r>
              <a:rPr lang="en-US" sz="2800" dirty="0" smtClean="0">
                <a:cs typeface="Times New Roman" panose="02020603050405020304" pitchFamily="18" charset="0"/>
              </a:rPr>
              <a:t>As </a:t>
            </a:r>
            <a:r>
              <a:rPr lang="en-US" sz="2800" dirty="0">
                <a:cs typeface="Times New Roman" panose="02020603050405020304" pitchFamily="18" charset="0"/>
              </a:rPr>
              <a:t>the gain is increased the system responds faster to changes in set-point but becomes progressively underdamped and eventually unstable. </a:t>
            </a:r>
            <a:endParaRPr lang="en-US" sz="2800" dirty="0" smtClean="0">
              <a:cs typeface="Times New Roman" panose="02020603050405020304" pitchFamily="18" charset="0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84" y="2362200"/>
            <a:ext cx="7371216" cy="4368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57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ecture 11 Introduction to Compens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 11 Introduction to Compensation</Template>
  <TotalTime>1566</TotalTime>
  <Words>1242</Words>
  <Application>Microsoft Office PowerPoint</Application>
  <PresentationFormat>On-screen Show (4:3)</PresentationFormat>
  <Paragraphs>420</Paragraphs>
  <Slides>44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Cambria Math</vt:lpstr>
      <vt:lpstr>Times New Roman</vt:lpstr>
      <vt:lpstr>Wingdings</vt:lpstr>
      <vt:lpstr>lecture 11 Introduction to Compensation</vt:lpstr>
      <vt:lpstr>Equation</vt:lpstr>
      <vt:lpstr>Modern Control Systems</vt:lpstr>
      <vt:lpstr>Lecture Outline</vt:lpstr>
      <vt:lpstr>Introduction</vt:lpstr>
      <vt:lpstr>Introduction</vt:lpstr>
      <vt:lpstr>Introduction</vt:lpstr>
      <vt:lpstr>Four Modes of Controllers</vt:lpstr>
      <vt:lpstr>On-Off Control</vt:lpstr>
      <vt:lpstr>Proportional Control (P)</vt:lpstr>
      <vt:lpstr>Proportional Controllers (P)</vt:lpstr>
      <vt:lpstr>Proportional Plus Integral Controllers (PI)</vt:lpstr>
      <vt:lpstr>Proportional Plus Integral Controllers (PI)</vt:lpstr>
      <vt:lpstr>Proportional Plus Integral Control (PI)</vt:lpstr>
      <vt:lpstr>Proportional Plus Integral Control (PI)</vt:lpstr>
      <vt:lpstr>Proportional Plus derivative Control (PD)</vt:lpstr>
      <vt:lpstr>Proportional Plus derivative Control (PD)</vt:lpstr>
      <vt:lpstr>Proportional Plus derivative Control (PD)</vt:lpstr>
      <vt:lpstr>Proportional Plus derivative Control (PD)</vt:lpstr>
      <vt:lpstr>Proportional Plus Integral Plus Derivative Control (PID)</vt:lpstr>
      <vt:lpstr>Proportional Plus Integral Plus Derivative Control (PID)</vt:lpstr>
      <vt:lpstr>Proportional Plus Integral Plus Derivative Control (PID)</vt:lpstr>
      <vt:lpstr>The Characteristics of P, I, and D controllers </vt:lpstr>
      <vt:lpstr>PowerPoint Presentation</vt:lpstr>
      <vt:lpstr>PID Tuning Rules</vt:lpstr>
      <vt:lpstr>PID Tuning</vt:lpstr>
      <vt:lpstr>PID Tuning</vt:lpstr>
      <vt:lpstr>PID Tuning</vt:lpstr>
      <vt:lpstr>Zeigler-Nichol’s PID Tuning Methods</vt:lpstr>
      <vt:lpstr>Zeigler-Nichol’s First Method</vt:lpstr>
      <vt:lpstr>Zeigler-Nichol’s First Method</vt:lpstr>
      <vt:lpstr>Zeigler-Nichol’s Second Method</vt:lpstr>
      <vt:lpstr>Zeigler-Nichol’s Second Method</vt:lpstr>
      <vt:lpstr>Example-1</vt:lpstr>
      <vt:lpstr>Example-1</vt:lpstr>
      <vt:lpstr>Example-1</vt:lpstr>
      <vt:lpstr>Example-2</vt:lpstr>
      <vt:lpstr>Example-2</vt:lpstr>
      <vt:lpstr>Example-2</vt:lpstr>
      <vt:lpstr>Example-2</vt:lpstr>
      <vt:lpstr>Example-2</vt:lpstr>
      <vt:lpstr>Example-2</vt:lpstr>
      <vt:lpstr>Example-2</vt:lpstr>
      <vt:lpstr>Electronic PID Controller</vt:lpstr>
      <vt:lpstr>Electronic PID Controller</vt:lpstr>
      <vt:lpstr>Electronic PID Controller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Control Systems</dc:title>
  <cp:lastModifiedBy>Reviewer</cp:lastModifiedBy>
  <cp:revision>9</cp:revision>
  <dcterms:created xsi:type="dcterms:W3CDTF">2013-08-29T17:00:39Z</dcterms:created>
  <dcterms:modified xsi:type="dcterms:W3CDTF">2020-06-09T20:59:14Z</dcterms:modified>
</cp:coreProperties>
</file>